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8" r:id="rId5"/>
    <p:sldId id="259" r:id="rId6"/>
    <p:sldId id="260" r:id="rId7"/>
    <p:sldId id="261" r:id="rId8"/>
    <p:sldId id="262" r:id="rId9"/>
    <p:sldId id="263" r:id="rId10"/>
    <p:sldId id="264" r:id="rId11"/>
    <p:sldId id="280" r:id="rId12"/>
    <p:sldId id="282" r:id="rId13"/>
    <p:sldId id="281" r:id="rId14"/>
    <p:sldId id="267" r:id="rId15"/>
    <p:sldId id="268"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110" d="100"/>
          <a:sy n="110" d="100"/>
        </p:scale>
        <p:origin x="126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05CB1F7-8B03-4D31-8B22-45986D3C9E34}" type="datetimeFigureOut">
              <a:rPr lang="en-US" smtClean="0"/>
              <a:t>7/24/2019</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287E68E-8662-4EF0-B2CB-84C1283D0AC6}"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5CB1F7-8B03-4D31-8B22-45986D3C9E34}" type="datetimeFigureOut">
              <a:rPr lang="en-US" smtClean="0"/>
              <a:t>7/24/2019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7E68E-8662-4EF0-B2CB-84C1283D0AC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287E68E-8662-4EF0-B2CB-84C1283D0AC6}"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5CB1F7-8B03-4D31-8B22-45986D3C9E34}" type="datetimeFigureOut">
              <a:rPr lang="en-US" smtClean="0"/>
              <a:t>7/24/2019</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05CB1F7-8B03-4D31-8B22-45986D3C9E34}" type="datetimeFigureOut">
              <a:rPr lang="en-US" smtClean="0"/>
              <a:t>7/24/2019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287E68E-8662-4EF0-B2CB-84C1283D0AC6}"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505CB1F7-8B03-4D31-8B22-45986D3C9E34}" type="datetimeFigureOut">
              <a:rPr lang="en-US" smtClean="0"/>
              <a:t>7/24/2019</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287E68E-8662-4EF0-B2CB-84C1283D0AC6}"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505CB1F7-8B03-4D31-8B22-45986D3C9E34}" type="datetimeFigureOut">
              <a:rPr lang="en-US" smtClean="0"/>
              <a:t>7/24/2019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87E68E-8662-4EF0-B2CB-84C1283D0AC6}"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05CB1F7-8B03-4D31-8B22-45986D3C9E34}" type="datetimeFigureOut">
              <a:rPr lang="en-US" smtClean="0"/>
              <a:t>7/24/2019</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287E68E-8662-4EF0-B2CB-84C1283D0AC6}"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05CB1F7-8B03-4D31-8B22-45986D3C9E34}" type="datetimeFigureOut">
              <a:rPr lang="en-US" smtClean="0"/>
              <a:t>7/24/2019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287E68E-8662-4EF0-B2CB-84C1283D0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505CB1F7-8B03-4D31-8B22-45986D3C9E34}" type="datetimeFigureOut">
              <a:rPr lang="en-US" smtClean="0"/>
              <a:t>7/24/2019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287E68E-8662-4EF0-B2CB-84C1283D0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287E68E-8662-4EF0-B2CB-84C1283D0AC6}"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505CB1F7-8B03-4D31-8B22-45986D3C9E34}" type="datetimeFigureOut">
              <a:rPr lang="en-US" smtClean="0"/>
              <a:t>7/24/2019</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287E68E-8662-4EF0-B2CB-84C1283D0AC6}"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505CB1F7-8B03-4D31-8B22-45986D3C9E34}" type="datetimeFigureOut">
              <a:rPr lang="en-US" smtClean="0"/>
              <a:t>7/24/2019</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05CB1F7-8B03-4D31-8B22-45986D3C9E34}" type="datetimeFigureOut">
              <a:rPr lang="en-US" smtClean="0"/>
              <a:t>7/24/2019</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287E68E-8662-4EF0-B2CB-84C1283D0AC6}"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salisbury.edu/police/clery-compliance/crime-beat.asp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smtClean="0"/>
          </a:p>
          <a:p>
            <a:endParaRPr lang="en-US" dirty="0"/>
          </a:p>
        </p:txBody>
      </p:sp>
      <p:sp>
        <p:nvSpPr>
          <p:cNvPr id="2" name="Title 1"/>
          <p:cNvSpPr>
            <a:spLocks noGrp="1"/>
          </p:cNvSpPr>
          <p:nvPr>
            <p:ph type="ctrTitle"/>
          </p:nvPr>
        </p:nvSpPr>
        <p:spPr/>
        <p:txBody>
          <a:bodyPr>
            <a:normAutofit/>
          </a:bodyPr>
          <a:lstStyle/>
          <a:p>
            <a:r>
              <a:rPr lang="en-US" sz="3200" dirty="0" smtClean="0">
                <a:solidFill>
                  <a:srgbClr val="C00000"/>
                </a:solidFill>
              </a:rPr>
              <a:t>Campus Security Authority Training</a:t>
            </a:r>
            <a:endParaRPr lang="en-US" sz="3200" dirty="0">
              <a:solidFill>
                <a:srgbClr val="C00000"/>
              </a:solidFill>
            </a:endParaRPr>
          </a:p>
        </p:txBody>
      </p:sp>
      <p:pic>
        <p:nvPicPr>
          <p:cNvPr id="1026" name="Picture 2" descr="C:\Users\SKBRADLEY\Pictures\SU Police Banner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3268980"/>
            <a:ext cx="6553200" cy="11506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49356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CSA Reporting Form</a:t>
            </a:r>
          </a:p>
        </p:txBody>
      </p:sp>
      <p:sp>
        <p:nvSpPr>
          <p:cNvPr id="3" name="Content Placeholder 2"/>
          <p:cNvSpPr>
            <a:spLocks noGrp="1"/>
          </p:cNvSpPr>
          <p:nvPr>
            <p:ph sz="quarter" idx="1"/>
          </p:nvPr>
        </p:nvSpPr>
        <p:spPr/>
        <p:txBody>
          <a:bodyPr>
            <a:normAutofit fontScale="70000" lnSpcReduction="20000"/>
          </a:bodyPr>
          <a:lstStyle/>
          <a:p>
            <a:pPr marL="0" indent="0">
              <a:buNone/>
            </a:pPr>
            <a:r>
              <a:rPr lang="en-US" dirty="0" smtClean="0">
                <a:ea typeface="ＭＳ Ｐゴシック"/>
              </a:rPr>
              <a:t>The </a:t>
            </a:r>
            <a:r>
              <a:rPr lang="en-US" dirty="0">
                <a:ea typeface="ＭＳ Ｐゴシック"/>
              </a:rPr>
              <a:t>CSA Incident Reporting </a:t>
            </a:r>
            <a:r>
              <a:rPr lang="en-US" dirty="0" smtClean="0">
                <a:ea typeface="ＭＳ Ｐゴシック"/>
              </a:rPr>
              <a:t>Form </a:t>
            </a:r>
            <a:r>
              <a:rPr lang="en-US" dirty="0">
                <a:ea typeface="ＭＳ Ｐゴシック"/>
              </a:rPr>
              <a:t>is provided to allow </a:t>
            </a:r>
            <a:r>
              <a:rPr lang="en-US" dirty="0" smtClean="0">
                <a:ea typeface="ＭＳ Ｐゴシック"/>
              </a:rPr>
              <a:t>CSAs </a:t>
            </a:r>
            <a:r>
              <a:rPr lang="en-US" dirty="0">
                <a:ea typeface="ＭＳ Ｐゴシック"/>
              </a:rPr>
              <a:t>a method to report a crime under certain unusual </a:t>
            </a:r>
            <a:r>
              <a:rPr lang="en-US" dirty="0" smtClean="0">
                <a:ea typeface="ＭＳ Ｐゴシック"/>
              </a:rPr>
              <a:t>circumstances</a:t>
            </a:r>
          </a:p>
          <a:p>
            <a:pPr marL="0" indent="0">
              <a:buNone/>
            </a:pPr>
            <a:endParaRPr lang="en-US" dirty="0" smtClean="0">
              <a:ea typeface="ＭＳ Ｐゴシック"/>
            </a:endParaRPr>
          </a:p>
          <a:p>
            <a:pPr marL="0" indent="0">
              <a:buNone/>
            </a:pPr>
            <a:r>
              <a:rPr lang="en-US" dirty="0" smtClean="0">
                <a:ea typeface="ＭＳ Ｐゴシック"/>
              </a:rPr>
              <a:t>Use the form when:</a:t>
            </a:r>
          </a:p>
          <a:p>
            <a:r>
              <a:rPr lang="en-US" dirty="0" smtClean="0">
                <a:solidFill>
                  <a:srgbClr val="C00000"/>
                </a:solidFill>
                <a:ea typeface="ＭＳ Ｐゴシック"/>
              </a:rPr>
              <a:t>A </a:t>
            </a:r>
            <a:r>
              <a:rPr lang="en-US" dirty="0">
                <a:solidFill>
                  <a:srgbClr val="C00000"/>
                </a:solidFill>
                <a:ea typeface="ＭＳ Ｐゴシック"/>
              </a:rPr>
              <a:t>crime is reported to </a:t>
            </a:r>
            <a:r>
              <a:rPr lang="en-US" dirty="0" smtClean="0">
                <a:solidFill>
                  <a:srgbClr val="C00000"/>
                </a:solidFill>
                <a:ea typeface="ＭＳ Ｐゴシック"/>
              </a:rPr>
              <a:t>you</a:t>
            </a:r>
          </a:p>
          <a:p>
            <a:r>
              <a:rPr lang="en-US" dirty="0" smtClean="0">
                <a:solidFill>
                  <a:srgbClr val="C00000"/>
                </a:solidFill>
                <a:ea typeface="ＭＳ Ｐゴシック"/>
              </a:rPr>
              <a:t>The </a:t>
            </a:r>
            <a:r>
              <a:rPr lang="en-US" dirty="0">
                <a:solidFill>
                  <a:srgbClr val="C00000"/>
                </a:solidFill>
                <a:ea typeface="ＭＳ Ｐゴシック"/>
              </a:rPr>
              <a:t>SU Police are not called to </a:t>
            </a:r>
            <a:r>
              <a:rPr lang="en-US" dirty="0" smtClean="0">
                <a:solidFill>
                  <a:srgbClr val="C00000"/>
                </a:solidFill>
                <a:ea typeface="ＭＳ Ｐゴシック"/>
              </a:rPr>
              <a:t>investigate</a:t>
            </a:r>
          </a:p>
          <a:p>
            <a:r>
              <a:rPr lang="en-US" dirty="0" smtClean="0">
                <a:solidFill>
                  <a:srgbClr val="C00000"/>
                </a:solidFill>
                <a:ea typeface="ＭＳ Ｐゴシック"/>
              </a:rPr>
              <a:t>You </a:t>
            </a:r>
            <a:r>
              <a:rPr lang="en-US" dirty="0">
                <a:solidFill>
                  <a:srgbClr val="C00000"/>
                </a:solidFill>
                <a:ea typeface="ＭＳ Ｐゴシック"/>
              </a:rPr>
              <a:t>are not filing an incident report through </a:t>
            </a:r>
            <a:r>
              <a:rPr lang="en-US" dirty="0" smtClean="0">
                <a:solidFill>
                  <a:srgbClr val="C00000"/>
                </a:solidFill>
                <a:ea typeface="ＭＳ Ｐゴシック"/>
              </a:rPr>
              <a:t>approved procedures</a:t>
            </a:r>
            <a:r>
              <a:rPr lang="en-US" dirty="0">
                <a:solidFill>
                  <a:srgbClr val="C00000"/>
                </a:solidFill>
                <a:ea typeface="ＭＳ Ｐゴシック"/>
              </a:rPr>
              <a:t>.  </a:t>
            </a:r>
            <a:r>
              <a:rPr lang="en-US" dirty="0" smtClean="0">
                <a:solidFill>
                  <a:srgbClr val="C00000"/>
                </a:solidFill>
                <a:ea typeface="ＭＳ Ｐゴシック"/>
              </a:rPr>
              <a:t>For </a:t>
            </a:r>
            <a:r>
              <a:rPr lang="en-US" dirty="0">
                <a:solidFill>
                  <a:srgbClr val="C00000"/>
                </a:solidFill>
                <a:ea typeface="ＭＳ Ｐゴシック"/>
              </a:rPr>
              <a:t>example, an RA filing an incident report in Advocate as part of his/her regular duties, does not need to complete the CSA Incident Reporting Form</a:t>
            </a:r>
            <a:r>
              <a:rPr lang="en-US" dirty="0" smtClean="0">
                <a:solidFill>
                  <a:srgbClr val="C00000"/>
                </a:solidFill>
                <a:ea typeface="ＭＳ Ｐゴシック"/>
              </a:rPr>
              <a:t>.</a:t>
            </a:r>
          </a:p>
          <a:p>
            <a:endParaRPr lang="en-US" dirty="0">
              <a:solidFill>
                <a:srgbClr val="C00000"/>
              </a:solidFill>
              <a:ea typeface="ＭＳ Ｐゴシック"/>
            </a:endParaRPr>
          </a:p>
          <a:p>
            <a:pPr marL="0" indent="0">
              <a:buNone/>
            </a:pPr>
            <a:r>
              <a:rPr lang="en-US" dirty="0"/>
              <a:t>Please report any crime that is reported to you. SU Police will make the determination of whether the crime must be reported under </a:t>
            </a:r>
            <a:r>
              <a:rPr lang="en-US" dirty="0" err="1"/>
              <a:t>Clery</a:t>
            </a:r>
            <a:r>
              <a:rPr lang="en-US" dirty="0"/>
              <a:t> Act Regulations.</a:t>
            </a:r>
          </a:p>
          <a:p>
            <a:pPr marL="0" indent="0">
              <a:buNone/>
            </a:pPr>
            <a:endParaRPr lang="en-US" dirty="0" smtClean="0">
              <a:solidFill>
                <a:srgbClr val="C00000"/>
              </a:solidFill>
              <a:ea typeface="ＭＳ Ｐゴシック"/>
            </a:endParaRPr>
          </a:p>
          <a:p>
            <a:pPr marL="274320" lvl="1" indent="0">
              <a:buNone/>
            </a:pPr>
            <a:r>
              <a:rPr lang="en-US" dirty="0" smtClean="0">
                <a:solidFill>
                  <a:srgbClr val="C00000"/>
                </a:solidFill>
                <a:ea typeface="ＭＳ Ｐゴシック"/>
              </a:rPr>
              <a:t> </a:t>
            </a:r>
            <a:endParaRPr lang="en-US" dirty="0">
              <a:solidFill>
                <a:srgbClr val="C00000"/>
              </a:solidFill>
              <a:ea typeface="ＭＳ Ｐゴシック"/>
            </a:endParaRPr>
          </a:p>
          <a:p>
            <a:pPr marL="0" indent="0">
              <a:buNone/>
            </a:pPr>
            <a:endParaRPr lang="en-US" dirty="0">
              <a:solidFill>
                <a:srgbClr val="C00000"/>
              </a:solidFill>
            </a:endParaRPr>
          </a:p>
        </p:txBody>
      </p:sp>
    </p:spTree>
    <p:extLst>
      <p:ext uri="{BB962C8B-B14F-4D97-AF65-F5344CB8AC3E}">
        <p14:creationId xmlns:p14="http://schemas.microsoft.com/office/powerpoint/2010/main" val="21562113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Crimes That Must Be Reported</a:t>
            </a:r>
            <a:endParaRPr lang="en-US" dirty="0"/>
          </a:p>
        </p:txBody>
      </p:sp>
      <p:sp>
        <p:nvSpPr>
          <p:cNvPr id="3" name="Content Placeholder 2"/>
          <p:cNvSpPr>
            <a:spLocks noGrp="1"/>
          </p:cNvSpPr>
          <p:nvPr>
            <p:ph sz="half" idx="1"/>
          </p:nvPr>
        </p:nvSpPr>
        <p:spPr/>
        <p:txBody>
          <a:bodyPr>
            <a:normAutofit fontScale="92500" lnSpcReduction="10000"/>
          </a:bodyPr>
          <a:lstStyle/>
          <a:p>
            <a:pPr>
              <a:buFont typeface="Wingdings" panose="05000000000000000000" pitchFamily="2" charset="2"/>
              <a:buChar char="ü"/>
            </a:pPr>
            <a:r>
              <a:rPr lang="en-US" sz="2400" dirty="0"/>
              <a:t>Murder and Non-Negligent Manslaughter</a:t>
            </a:r>
          </a:p>
          <a:p>
            <a:pPr>
              <a:buFont typeface="Wingdings" panose="05000000000000000000" pitchFamily="2" charset="2"/>
              <a:buChar char="ü"/>
            </a:pPr>
            <a:r>
              <a:rPr lang="en-US" sz="2400" dirty="0"/>
              <a:t>Negligent Manslaughter</a:t>
            </a:r>
          </a:p>
          <a:p>
            <a:pPr>
              <a:buFont typeface="Wingdings" panose="05000000000000000000" pitchFamily="2" charset="2"/>
              <a:buChar char="ü"/>
            </a:pPr>
            <a:r>
              <a:rPr lang="en-US" sz="2400" dirty="0" smtClean="0"/>
              <a:t>Sexual Assaults:</a:t>
            </a:r>
          </a:p>
          <a:p>
            <a:pPr>
              <a:buFont typeface="Arial" panose="020B0604020202020204" pitchFamily="34" charset="0"/>
              <a:buChar char="•"/>
            </a:pPr>
            <a:r>
              <a:rPr lang="en-US" sz="2400" dirty="0" smtClean="0"/>
              <a:t>Rape (includes Sodomy and Sexual </a:t>
            </a:r>
            <a:r>
              <a:rPr lang="en-US" sz="2400" dirty="0"/>
              <a:t>Assault with an Object</a:t>
            </a:r>
            <a:r>
              <a:rPr lang="en-US" sz="2400" dirty="0" smtClean="0"/>
              <a:t>)</a:t>
            </a:r>
          </a:p>
          <a:p>
            <a:pPr>
              <a:buFont typeface="Arial" panose="020B0604020202020204" pitchFamily="34" charset="0"/>
              <a:buChar char="•"/>
            </a:pPr>
            <a:r>
              <a:rPr lang="en-US" sz="2400" dirty="0" smtClean="0"/>
              <a:t>Fondling</a:t>
            </a:r>
            <a:endParaRPr lang="en-US" sz="2400" dirty="0"/>
          </a:p>
          <a:p>
            <a:pPr>
              <a:buFont typeface="Arial" panose="020B0604020202020204" pitchFamily="34" charset="0"/>
              <a:buChar char="•"/>
            </a:pPr>
            <a:r>
              <a:rPr lang="en-US" sz="2400" dirty="0" smtClean="0"/>
              <a:t>Incest</a:t>
            </a:r>
          </a:p>
          <a:p>
            <a:pPr>
              <a:buFont typeface="Arial" panose="020B0604020202020204" pitchFamily="34" charset="0"/>
              <a:buChar char="•"/>
            </a:pPr>
            <a:r>
              <a:rPr lang="en-US" sz="2400" dirty="0" smtClean="0"/>
              <a:t>Statutory Rape</a:t>
            </a:r>
            <a:endParaRPr lang="en-US" sz="2400" dirty="0"/>
          </a:p>
          <a:p>
            <a:pPr>
              <a:buFont typeface="Wingdings" panose="05000000000000000000" pitchFamily="2" charset="2"/>
              <a:buChar char="ü"/>
            </a:pPr>
            <a:r>
              <a:rPr lang="en-US" sz="2400" dirty="0" smtClean="0"/>
              <a:t>Robbery</a:t>
            </a:r>
          </a:p>
          <a:p>
            <a:pPr>
              <a:buFont typeface="Wingdings" panose="05000000000000000000" pitchFamily="2" charset="2"/>
              <a:buChar char="ü"/>
            </a:pPr>
            <a:r>
              <a:rPr lang="en-US" sz="2400" dirty="0"/>
              <a:t>Aggravated Assault</a:t>
            </a:r>
          </a:p>
          <a:p>
            <a:pPr>
              <a:buFont typeface="Wingdings" panose="05000000000000000000" pitchFamily="2" charset="2"/>
              <a:buChar char="ü"/>
            </a:pPr>
            <a:endParaRPr lang="en-US" sz="2400" dirty="0"/>
          </a:p>
          <a:p>
            <a:endParaRPr lang="en-US" dirty="0"/>
          </a:p>
        </p:txBody>
      </p:sp>
      <p:sp>
        <p:nvSpPr>
          <p:cNvPr id="4" name="Content Placeholder 3"/>
          <p:cNvSpPr>
            <a:spLocks noGrp="1"/>
          </p:cNvSpPr>
          <p:nvPr>
            <p:ph sz="half" idx="2"/>
          </p:nvPr>
        </p:nvSpPr>
        <p:spPr/>
        <p:txBody>
          <a:bodyPr>
            <a:normAutofit fontScale="92500" lnSpcReduction="10000"/>
          </a:bodyPr>
          <a:lstStyle/>
          <a:p>
            <a:pPr>
              <a:buFont typeface="Wingdings" panose="05000000000000000000" pitchFamily="2" charset="2"/>
              <a:buChar char="ü"/>
            </a:pPr>
            <a:r>
              <a:rPr lang="en-US" sz="2400" dirty="0" smtClean="0"/>
              <a:t>Burglary</a:t>
            </a:r>
            <a:endParaRPr lang="en-US" sz="2400" dirty="0"/>
          </a:p>
          <a:p>
            <a:pPr>
              <a:buFont typeface="Wingdings" panose="05000000000000000000" pitchFamily="2" charset="2"/>
              <a:buChar char="ü"/>
            </a:pPr>
            <a:r>
              <a:rPr lang="en-US" sz="2400" dirty="0"/>
              <a:t>Motor Vehicle </a:t>
            </a:r>
            <a:r>
              <a:rPr lang="en-US" sz="2400" dirty="0" smtClean="0"/>
              <a:t>Theft</a:t>
            </a:r>
          </a:p>
          <a:p>
            <a:pPr>
              <a:buFont typeface="Wingdings" panose="05000000000000000000" pitchFamily="2" charset="2"/>
              <a:buChar char="ü"/>
            </a:pPr>
            <a:r>
              <a:rPr lang="en-US" sz="2400" dirty="0" smtClean="0"/>
              <a:t>Arson</a:t>
            </a:r>
            <a:endParaRPr lang="en-US" sz="2400" dirty="0"/>
          </a:p>
          <a:p>
            <a:pPr>
              <a:buFont typeface="Wingdings" panose="05000000000000000000" pitchFamily="2" charset="2"/>
              <a:buChar char="ü"/>
            </a:pPr>
            <a:r>
              <a:rPr lang="en-US" sz="2400" dirty="0"/>
              <a:t>Hate Crime</a:t>
            </a:r>
          </a:p>
          <a:p>
            <a:pPr>
              <a:buFont typeface="Wingdings" panose="05000000000000000000" pitchFamily="2" charset="2"/>
              <a:buChar char="ü"/>
            </a:pPr>
            <a:r>
              <a:rPr lang="en-US" sz="2400" dirty="0"/>
              <a:t>Alcohol, Drug or Weapons Violations</a:t>
            </a:r>
          </a:p>
          <a:p>
            <a:pPr>
              <a:buFont typeface="Wingdings" panose="05000000000000000000" pitchFamily="2" charset="2"/>
              <a:buChar char="ü"/>
            </a:pPr>
            <a:r>
              <a:rPr lang="en-US" sz="2400" dirty="0"/>
              <a:t>Domestic Violence</a:t>
            </a:r>
          </a:p>
          <a:p>
            <a:pPr>
              <a:buFont typeface="Wingdings" panose="05000000000000000000" pitchFamily="2" charset="2"/>
              <a:buChar char="ü"/>
            </a:pPr>
            <a:r>
              <a:rPr lang="en-US" sz="2400" dirty="0"/>
              <a:t>Dating Violence</a:t>
            </a:r>
          </a:p>
          <a:p>
            <a:pPr>
              <a:buFont typeface="Wingdings" panose="05000000000000000000" pitchFamily="2" charset="2"/>
              <a:buChar char="ü"/>
            </a:pPr>
            <a:r>
              <a:rPr lang="en-US" sz="2400" dirty="0" smtClean="0"/>
              <a:t>Stalking</a:t>
            </a:r>
          </a:p>
          <a:p>
            <a:pPr marL="0" indent="0">
              <a:buNone/>
            </a:pPr>
            <a:endParaRPr lang="en-US" sz="2400" dirty="0" smtClean="0"/>
          </a:p>
          <a:p>
            <a:pPr marL="0" indent="0">
              <a:buNone/>
            </a:pPr>
            <a:r>
              <a:rPr lang="en-US" sz="2400" dirty="0" smtClean="0"/>
              <a:t>Note:  Refer to the Glossary for crime descriptions and definitions.</a:t>
            </a:r>
            <a:endParaRPr lang="en-US" sz="2400" dirty="0"/>
          </a:p>
        </p:txBody>
      </p:sp>
    </p:spTree>
    <p:extLst>
      <p:ext uri="{BB962C8B-B14F-4D97-AF65-F5344CB8AC3E}">
        <p14:creationId xmlns:p14="http://schemas.microsoft.com/office/powerpoint/2010/main" val="3616878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Reporting a Crime Depends on Location</a:t>
            </a:r>
            <a:endParaRPr lang="en-US" dirty="0">
              <a:solidFill>
                <a:srgbClr val="C00000"/>
              </a:solidFill>
            </a:endParaRPr>
          </a:p>
        </p:txBody>
      </p:sp>
      <p:sp>
        <p:nvSpPr>
          <p:cNvPr id="3" name="Content Placeholder 2"/>
          <p:cNvSpPr>
            <a:spLocks noGrp="1"/>
          </p:cNvSpPr>
          <p:nvPr>
            <p:ph sz="quarter" idx="1"/>
          </p:nvPr>
        </p:nvSpPr>
        <p:spPr/>
        <p:txBody>
          <a:bodyPr>
            <a:normAutofit fontScale="47500" lnSpcReduction="20000"/>
          </a:bodyPr>
          <a:lstStyle/>
          <a:p>
            <a:pPr marL="0" indent="0">
              <a:buNone/>
            </a:pPr>
            <a:r>
              <a:rPr lang="en-US" sz="2900" dirty="0"/>
              <a:t>Salisbury University is required to report offenses that occur (1) on campus, (2) in or on non-campus buildings or property that SU owns or controls and (3) on public property within or immediately adjacent to the campus.  </a:t>
            </a:r>
          </a:p>
          <a:p>
            <a:pPr marL="0" indent="0">
              <a:buNone/>
            </a:pPr>
            <a:r>
              <a:rPr lang="en-US" sz="2900" dirty="0"/>
              <a:t> </a:t>
            </a:r>
          </a:p>
          <a:p>
            <a:r>
              <a:rPr lang="en-US" sz="2900" b="1" dirty="0"/>
              <a:t>“On Campus”</a:t>
            </a:r>
            <a:r>
              <a:rPr lang="en-US" sz="2900" dirty="0"/>
              <a:t> means </a:t>
            </a:r>
            <a:r>
              <a:rPr lang="en-US" sz="2900" dirty="0" smtClean="0"/>
              <a:t>any </a:t>
            </a:r>
            <a:r>
              <a:rPr lang="en-US" sz="2900" dirty="0"/>
              <a:t>building or property owned or controlled by the university that is reasonably contiguous to the university and that directly supports or relates to the university’s educational purpose and any building or property the university owns but does not control that is frequently used by students and that supports the university’s educational </a:t>
            </a:r>
            <a:r>
              <a:rPr lang="en-US" sz="2900" dirty="0" smtClean="0"/>
              <a:t>purposes </a:t>
            </a:r>
            <a:r>
              <a:rPr lang="en-US" sz="2900" i="1" dirty="0"/>
              <a:t>(</a:t>
            </a:r>
            <a:r>
              <a:rPr lang="en-US" sz="2900" dirty="0"/>
              <a:t>such as a food or other retail vendor</a:t>
            </a:r>
            <a:r>
              <a:rPr lang="en-US" sz="2900" i="1" dirty="0"/>
              <a:t>). </a:t>
            </a:r>
            <a:r>
              <a:rPr lang="en-US" sz="2900" dirty="0" smtClean="0"/>
              <a:t>Examples of “on-campus” property includes, but are not limited to, buildings (academic, residence halls, administrative and support), grounds and parking lots. </a:t>
            </a:r>
            <a:endParaRPr lang="en-US" sz="2900" dirty="0" smtClean="0"/>
          </a:p>
          <a:p>
            <a:pPr marL="0" lvl="0" indent="0">
              <a:buNone/>
            </a:pPr>
            <a:endParaRPr lang="en-US" sz="2900" dirty="0"/>
          </a:p>
          <a:p>
            <a:r>
              <a:rPr lang="en-US" sz="2900" b="1" dirty="0"/>
              <a:t>“Non-campus buildings or property” </a:t>
            </a:r>
            <a:r>
              <a:rPr lang="en-US" sz="2900" dirty="0"/>
              <a:t>means </a:t>
            </a:r>
            <a:r>
              <a:rPr lang="en-US" sz="2900" dirty="0" smtClean="0"/>
              <a:t>buildings </a:t>
            </a:r>
            <a:r>
              <a:rPr lang="en-US" sz="2900" dirty="0"/>
              <a:t>or property owned or controlled by officially recognized students organizations and those located off campus but owned or controlled by the university </a:t>
            </a:r>
            <a:r>
              <a:rPr lang="en-US" sz="2900" dirty="0"/>
              <a:t>that</a:t>
            </a:r>
            <a:r>
              <a:rPr lang="en-US" sz="2900" i="1" dirty="0"/>
              <a:t> </a:t>
            </a:r>
            <a:r>
              <a:rPr lang="en-US" sz="2900" dirty="0"/>
              <a:t>is used in direct support of, or in relation to, the university’s educational purposes, is frequently used by students, and is not </a:t>
            </a:r>
            <a:r>
              <a:rPr lang="en-US" sz="2900" dirty="0" smtClean="0"/>
              <a:t>considered part of the core campus. </a:t>
            </a:r>
            <a:r>
              <a:rPr lang="en-US" sz="2900" dirty="0"/>
              <a:t>For example, rented classroom space in a local high school used for the university’s educational purposes</a:t>
            </a:r>
            <a:r>
              <a:rPr lang="en-US" sz="2900" dirty="0" smtClean="0"/>
              <a:t>.</a:t>
            </a:r>
            <a:endParaRPr lang="en-US" sz="2900" dirty="0"/>
          </a:p>
          <a:p>
            <a:pPr marL="0" lvl="0" indent="0">
              <a:buNone/>
            </a:pPr>
            <a:endParaRPr lang="en-US" sz="2900" dirty="0"/>
          </a:p>
          <a:p>
            <a:pPr lvl="0"/>
            <a:r>
              <a:rPr lang="en-US" sz="2900" b="1" dirty="0"/>
              <a:t>“Public property” </a:t>
            </a:r>
            <a:r>
              <a:rPr lang="en-US" sz="2900" dirty="0"/>
              <a:t>means all property reasonably contiguous to the university but that is owned by a public </a:t>
            </a:r>
            <a:r>
              <a:rPr lang="en-US" sz="2900" dirty="0" smtClean="0"/>
              <a:t>entity such as a city or state government.  </a:t>
            </a:r>
            <a:r>
              <a:rPr lang="en-US" sz="2900" dirty="0"/>
              <a:t>Examples of public property include, but are not limited to, public parking facilities, </a:t>
            </a:r>
            <a:r>
              <a:rPr lang="en-US" sz="2900" dirty="0" smtClean="0"/>
              <a:t>thoroughfares, sidewalks</a:t>
            </a:r>
            <a:r>
              <a:rPr lang="en-US" sz="2900" dirty="0"/>
              <a:t>, and streets on or directly bordering campus. </a:t>
            </a:r>
          </a:p>
          <a:p>
            <a:pPr marL="0" indent="0">
              <a:buNone/>
            </a:pPr>
            <a:endParaRPr lang="en-US" dirty="0"/>
          </a:p>
        </p:txBody>
      </p:sp>
    </p:spTree>
    <p:extLst>
      <p:ext uri="{BB962C8B-B14F-4D97-AF65-F5344CB8AC3E}">
        <p14:creationId xmlns:p14="http://schemas.microsoft.com/office/powerpoint/2010/main" val="2543394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Reporting an Incident</a:t>
            </a:r>
            <a:endParaRPr lang="en-US" dirty="0">
              <a:solidFill>
                <a:srgbClr val="C00000"/>
              </a:solidFill>
            </a:endParaRPr>
          </a:p>
        </p:txBody>
      </p:sp>
      <p:sp>
        <p:nvSpPr>
          <p:cNvPr id="3" name="Content Placeholder 2"/>
          <p:cNvSpPr>
            <a:spLocks noGrp="1"/>
          </p:cNvSpPr>
          <p:nvPr>
            <p:ph sz="quarter" idx="1"/>
          </p:nvPr>
        </p:nvSpPr>
        <p:spPr/>
        <p:txBody>
          <a:bodyPr>
            <a:normAutofit fontScale="70000" lnSpcReduction="20000"/>
          </a:bodyPr>
          <a:lstStyle/>
          <a:p>
            <a:pPr lvl="0"/>
            <a:r>
              <a:rPr lang="en-US" sz="2600" dirty="0"/>
              <a:t>Get the facts - when, what, where, who, etc</a:t>
            </a:r>
            <a:r>
              <a:rPr lang="en-US" sz="2600" dirty="0" smtClean="0"/>
              <a:t>.</a:t>
            </a:r>
          </a:p>
          <a:p>
            <a:pPr marL="0" lvl="0" indent="0">
              <a:buNone/>
            </a:pPr>
            <a:endParaRPr lang="en-US" sz="1200" dirty="0"/>
          </a:p>
          <a:p>
            <a:pPr lvl="0"/>
            <a:r>
              <a:rPr lang="en-US" sz="2600" dirty="0"/>
              <a:t>You do not need to make a judgment about or investigate what happened, just get the </a:t>
            </a:r>
            <a:r>
              <a:rPr lang="en-US" sz="2600" dirty="0" smtClean="0"/>
              <a:t>facts</a:t>
            </a:r>
          </a:p>
          <a:p>
            <a:pPr marL="0" lvl="0" indent="0">
              <a:buNone/>
            </a:pPr>
            <a:endParaRPr lang="en-US" sz="1300" dirty="0"/>
          </a:p>
          <a:p>
            <a:pPr lvl="0"/>
            <a:r>
              <a:rPr lang="en-US" sz="2600" dirty="0"/>
              <a:t>Describe the incident/crime as completely and accurately as you </a:t>
            </a:r>
            <a:r>
              <a:rPr lang="en-US" sz="2600" dirty="0" smtClean="0"/>
              <a:t>can</a:t>
            </a:r>
          </a:p>
          <a:p>
            <a:pPr marL="0" lvl="0" indent="0">
              <a:buNone/>
            </a:pPr>
            <a:endParaRPr lang="en-US" sz="1300" dirty="0"/>
          </a:p>
          <a:p>
            <a:pPr lvl="0"/>
            <a:r>
              <a:rPr lang="en-US" sz="2600" dirty="0"/>
              <a:t>Inform victims of  their options, including confidential reporting </a:t>
            </a:r>
            <a:r>
              <a:rPr lang="en-US" sz="2600" dirty="0" smtClean="0"/>
              <a:t>and </a:t>
            </a:r>
            <a:r>
              <a:rPr lang="en-US" sz="2600" dirty="0"/>
              <a:t>offer referrals to resources (e.g., campus assistance programs or counseling service, if appropriate</a:t>
            </a:r>
            <a:r>
              <a:rPr lang="en-US" sz="2600" dirty="0" smtClean="0"/>
              <a:t>)</a:t>
            </a:r>
          </a:p>
          <a:p>
            <a:pPr marL="0" lvl="0" indent="0">
              <a:buNone/>
            </a:pPr>
            <a:endParaRPr lang="en-US" sz="1300" dirty="0"/>
          </a:p>
          <a:p>
            <a:pPr lvl="0"/>
            <a:r>
              <a:rPr lang="en-US" sz="2600" dirty="0"/>
              <a:t>Complete the CSA Incident Reporting Form (forms available online) and send it immediately to University Police by fax (410-543-6221) or email it to UNIVERSITYPOLICE@salisbury.edu </a:t>
            </a:r>
            <a:endParaRPr lang="en-US" sz="2600" dirty="0" smtClean="0"/>
          </a:p>
          <a:p>
            <a:pPr marL="0" lvl="0" indent="0">
              <a:buNone/>
            </a:pPr>
            <a:endParaRPr lang="en-US" sz="1400" dirty="0"/>
          </a:p>
          <a:p>
            <a:pPr lvl="0"/>
            <a:r>
              <a:rPr lang="en-US" sz="2600" dirty="0"/>
              <a:t>Report all </a:t>
            </a:r>
            <a:r>
              <a:rPr lang="en-US" sz="2600" dirty="0" err="1"/>
              <a:t>Clery</a:t>
            </a:r>
            <a:r>
              <a:rPr lang="en-US" sz="2600" dirty="0"/>
              <a:t> Act related crimes immediately to University Police </a:t>
            </a:r>
          </a:p>
          <a:p>
            <a:pPr marL="0" indent="0">
              <a:buNone/>
            </a:pPr>
            <a:endParaRPr lang="en-US" sz="2600" dirty="0"/>
          </a:p>
          <a:p>
            <a:pPr marL="0" indent="0">
              <a:buNone/>
            </a:pPr>
            <a:r>
              <a:rPr lang="en-US" sz="2600" b="1" dirty="0"/>
              <a:t>Note: </a:t>
            </a:r>
            <a:r>
              <a:rPr lang="en-US" sz="2600" dirty="0"/>
              <a:t>If the victim reports a crime to you, but wishes to remain anonymous, you still need to submit a CSA Incident Reporting Form (but do not need </a:t>
            </a:r>
            <a:r>
              <a:rPr lang="en-US" sz="2600" dirty="0" smtClean="0"/>
              <a:t>to identify </a:t>
            </a:r>
            <a:r>
              <a:rPr lang="en-US" sz="2600" dirty="0"/>
              <a:t>the victim</a:t>
            </a:r>
            <a:r>
              <a:rPr lang="en-US" sz="2600" dirty="0" smtClean="0"/>
              <a:t>).</a:t>
            </a:r>
            <a:endParaRPr lang="en-US" sz="2600" dirty="0"/>
          </a:p>
          <a:p>
            <a:pPr marL="0" indent="0">
              <a:buNone/>
            </a:pPr>
            <a:endParaRPr lang="en-US" dirty="0"/>
          </a:p>
          <a:p>
            <a:endParaRPr lang="en-US" dirty="0"/>
          </a:p>
        </p:txBody>
      </p:sp>
    </p:spTree>
    <p:extLst>
      <p:ext uri="{BB962C8B-B14F-4D97-AF65-F5344CB8AC3E}">
        <p14:creationId xmlns:p14="http://schemas.microsoft.com/office/powerpoint/2010/main" val="1260433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Seek Help on/off Campus</a:t>
            </a:r>
            <a:endParaRPr lang="en-US" dirty="0">
              <a:solidFill>
                <a:srgbClr val="C00000"/>
              </a:solidFill>
            </a:endParaRPr>
          </a:p>
        </p:txBody>
      </p:sp>
      <p:sp>
        <p:nvSpPr>
          <p:cNvPr id="3" name="Content Placeholder 2"/>
          <p:cNvSpPr>
            <a:spLocks noGrp="1"/>
          </p:cNvSpPr>
          <p:nvPr>
            <p:ph sz="quarter" idx="1"/>
          </p:nvPr>
        </p:nvSpPr>
        <p:spPr/>
        <p:txBody>
          <a:bodyPr>
            <a:normAutofit/>
          </a:bodyPr>
          <a:lstStyle/>
          <a:p>
            <a:r>
              <a:rPr lang="en-US" dirty="0"/>
              <a:t>Consider contacting any of the following offices for help or support:</a:t>
            </a:r>
          </a:p>
          <a:p>
            <a:pPr marL="0" indent="0">
              <a:buNone/>
            </a:pPr>
            <a:r>
              <a:rPr lang="en-US" dirty="0" smtClean="0"/>
              <a:t>	University Police			</a:t>
            </a:r>
            <a:r>
              <a:rPr lang="en-US" dirty="0" err="1" smtClean="0"/>
              <a:t>ext</a:t>
            </a:r>
            <a:r>
              <a:rPr lang="en-US" dirty="0" smtClean="0"/>
              <a:t>  36222</a:t>
            </a:r>
          </a:p>
          <a:p>
            <a:pPr marL="0" indent="0">
              <a:buNone/>
            </a:pPr>
            <a:r>
              <a:rPr lang="en-US" dirty="0"/>
              <a:t>	</a:t>
            </a:r>
            <a:r>
              <a:rPr lang="en-US" dirty="0" smtClean="0"/>
              <a:t>Dean of Students             	</a:t>
            </a:r>
            <a:r>
              <a:rPr lang="en-US" dirty="0" err="1" smtClean="0"/>
              <a:t>ext</a:t>
            </a:r>
            <a:r>
              <a:rPr lang="en-US" dirty="0" smtClean="0"/>
              <a:t>  36080</a:t>
            </a:r>
          </a:p>
          <a:p>
            <a:pPr marL="0" indent="0">
              <a:buNone/>
            </a:pPr>
            <a:r>
              <a:rPr lang="en-US" dirty="0"/>
              <a:t>	</a:t>
            </a:r>
            <a:r>
              <a:rPr lang="en-US" dirty="0" smtClean="0"/>
              <a:t>Office of Institutional Equity  	</a:t>
            </a:r>
            <a:r>
              <a:rPr lang="en-US" dirty="0" err="1" smtClean="0"/>
              <a:t>ext</a:t>
            </a:r>
            <a:r>
              <a:rPr lang="en-US" dirty="0" smtClean="0"/>
              <a:t>  83508</a:t>
            </a:r>
          </a:p>
          <a:p>
            <a:pPr marL="0" indent="0">
              <a:buNone/>
            </a:pPr>
            <a:r>
              <a:rPr lang="en-US" dirty="0"/>
              <a:t>	</a:t>
            </a:r>
            <a:r>
              <a:rPr lang="en-US" dirty="0" smtClean="0"/>
              <a:t>Counseling Center		</a:t>
            </a:r>
            <a:r>
              <a:rPr lang="en-US" dirty="0" err="1" smtClean="0"/>
              <a:t>ext</a:t>
            </a:r>
            <a:r>
              <a:rPr lang="en-US" dirty="0" smtClean="0"/>
              <a:t>  36070</a:t>
            </a:r>
          </a:p>
          <a:p>
            <a:pPr marL="0" indent="0">
              <a:buNone/>
            </a:pPr>
            <a:r>
              <a:rPr lang="en-US" dirty="0"/>
              <a:t>	</a:t>
            </a:r>
            <a:r>
              <a:rPr lang="en-US" dirty="0" smtClean="0"/>
              <a:t>Student Health Services		</a:t>
            </a:r>
            <a:r>
              <a:rPr lang="en-US" dirty="0" err="1" smtClean="0"/>
              <a:t>ext</a:t>
            </a:r>
            <a:r>
              <a:rPr lang="en-US" dirty="0" smtClean="0"/>
              <a:t>  37995</a:t>
            </a:r>
          </a:p>
          <a:p>
            <a:pPr marL="0" indent="0">
              <a:buNone/>
            </a:pPr>
            <a:r>
              <a:rPr lang="en-US" dirty="0"/>
              <a:t>	</a:t>
            </a:r>
            <a:r>
              <a:rPr lang="en-US" dirty="0" smtClean="0"/>
              <a:t>Life Crisis Center			410-749-4357</a:t>
            </a:r>
            <a:endParaRPr lang="en-US" dirty="0"/>
          </a:p>
        </p:txBody>
      </p:sp>
    </p:spTree>
    <p:extLst>
      <p:ext uri="{BB962C8B-B14F-4D97-AF65-F5344CB8AC3E}">
        <p14:creationId xmlns:p14="http://schemas.microsoft.com/office/powerpoint/2010/main" val="29739294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Missing Students/Emergency Situations</a:t>
            </a:r>
            <a:endParaRPr lang="en-US" dirty="0">
              <a:solidFill>
                <a:srgbClr val="C00000"/>
              </a:solidFill>
            </a:endParaRPr>
          </a:p>
        </p:txBody>
      </p:sp>
      <p:sp>
        <p:nvSpPr>
          <p:cNvPr id="3" name="Content Placeholder 2"/>
          <p:cNvSpPr>
            <a:spLocks noGrp="1"/>
          </p:cNvSpPr>
          <p:nvPr>
            <p:ph sz="quarter" idx="1"/>
          </p:nvPr>
        </p:nvSpPr>
        <p:spPr/>
        <p:txBody>
          <a:bodyPr>
            <a:normAutofit fontScale="77500" lnSpcReduction="20000"/>
          </a:bodyPr>
          <a:lstStyle/>
          <a:p>
            <a:pPr marL="0" indent="0">
              <a:buNone/>
            </a:pPr>
            <a:r>
              <a:rPr lang="en-US" dirty="0"/>
              <a:t>In case of missing student, emergency or dangerous situation, you must call right away! Do not use </a:t>
            </a:r>
            <a:r>
              <a:rPr lang="en-US" dirty="0" smtClean="0"/>
              <a:t>email, </a:t>
            </a:r>
            <a:r>
              <a:rPr lang="en-US" dirty="0"/>
              <a:t>text </a:t>
            </a:r>
            <a:r>
              <a:rPr lang="en-US" dirty="0" smtClean="0"/>
              <a:t>messages or social media to convey the situation. </a:t>
            </a:r>
          </a:p>
          <a:p>
            <a:endParaRPr lang="en-US" dirty="0"/>
          </a:p>
          <a:p>
            <a:pPr marL="0" indent="0">
              <a:buNone/>
            </a:pPr>
            <a:r>
              <a:rPr lang="en-US" dirty="0" smtClean="0"/>
              <a:t>	</a:t>
            </a:r>
          </a:p>
          <a:p>
            <a:pPr marL="0" indent="0">
              <a:buNone/>
            </a:pPr>
            <a:endParaRPr lang="en-US" dirty="0"/>
          </a:p>
          <a:p>
            <a:pPr marL="0" indent="0">
              <a:buNone/>
            </a:pPr>
            <a:r>
              <a:rPr lang="en-US" dirty="0" smtClean="0"/>
              <a:t>	</a:t>
            </a:r>
          </a:p>
          <a:p>
            <a:pPr marL="0" indent="0">
              <a:buNone/>
            </a:pPr>
            <a:endParaRPr lang="en-US" dirty="0"/>
          </a:p>
          <a:p>
            <a:pPr marL="0" indent="0">
              <a:buNone/>
            </a:pPr>
            <a:r>
              <a:rPr lang="en-US" dirty="0" smtClean="0"/>
              <a:t> </a:t>
            </a:r>
            <a:r>
              <a:rPr lang="en-US" dirty="0"/>
              <a:t>Please place the call directly </a:t>
            </a:r>
            <a:r>
              <a:rPr lang="en-US" dirty="0" smtClean="0"/>
              <a:t>to: </a:t>
            </a:r>
          </a:p>
          <a:p>
            <a:pPr marL="0" indent="0">
              <a:buNone/>
            </a:pPr>
            <a:endParaRPr lang="en-US" dirty="0" smtClean="0"/>
          </a:p>
          <a:p>
            <a:pPr marL="0" indent="0">
              <a:buNone/>
            </a:pPr>
            <a:r>
              <a:rPr lang="en-US" dirty="0" smtClean="0"/>
              <a:t> University Police   410-543-6222  or  </a:t>
            </a:r>
            <a:r>
              <a:rPr lang="en-US" dirty="0" err="1" smtClean="0"/>
              <a:t>ext</a:t>
            </a:r>
            <a:r>
              <a:rPr lang="en-US" dirty="0" smtClean="0"/>
              <a:t> 36222  </a:t>
            </a:r>
          </a:p>
          <a:p>
            <a:pPr marL="0" indent="0">
              <a:buNone/>
            </a:pPr>
            <a:r>
              <a:rPr lang="en-US" dirty="0"/>
              <a:t>	</a:t>
            </a:r>
            <a:r>
              <a:rPr lang="en-US" dirty="0" smtClean="0"/>
              <a:t>	          #787 – Verizon cellphone</a:t>
            </a:r>
          </a:p>
          <a:p>
            <a:pPr marL="0" indent="0">
              <a:buNone/>
            </a:pPr>
            <a:r>
              <a:rPr lang="en-US" dirty="0"/>
              <a:t>	</a:t>
            </a:r>
            <a:r>
              <a:rPr lang="en-US" dirty="0" smtClean="0"/>
              <a:t>	          or 911		</a:t>
            </a:r>
          </a:p>
          <a:p>
            <a:pPr marL="0" indent="0" algn="ctr">
              <a:buNone/>
            </a:pPr>
            <a:r>
              <a:rPr lang="en-US" dirty="0" smtClean="0"/>
              <a:t>	</a:t>
            </a:r>
            <a:endParaRPr lang="en-US" dirty="0"/>
          </a:p>
        </p:txBody>
      </p:sp>
      <p:pic>
        <p:nvPicPr>
          <p:cNvPr id="3080" name="Picture 8" descr="C:\Users\SKBRADLEY\AppData\Local\Microsoft\Windows\Temporary Internet Files\Content.IE5\9K2US1MR\no-social-media-300x30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2660920"/>
            <a:ext cx="1555399" cy="1187180"/>
          </a:xfrm>
          <a:prstGeom prst="rect">
            <a:avLst/>
          </a:prstGeom>
          <a:noFill/>
          <a:extLst>
            <a:ext uri="{909E8E84-426E-40DD-AFC4-6F175D3DCCD1}">
              <a14:hiddenFill xmlns:a14="http://schemas.microsoft.com/office/drawing/2010/main">
                <a:solidFill>
                  <a:srgbClr val="FFFFFF"/>
                </a:solidFill>
              </a14:hiddenFill>
            </a:ext>
          </a:extLst>
        </p:spPr>
      </p:pic>
      <p:pic>
        <p:nvPicPr>
          <p:cNvPr id="3081"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98920" y="2590800"/>
            <a:ext cx="1257300" cy="125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2" name="Picture 1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68764" y="4841004"/>
            <a:ext cx="1405235" cy="1147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62782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Glossary</a:t>
            </a:r>
            <a:endParaRPr lang="en-US" dirty="0">
              <a:solidFill>
                <a:srgbClr val="C00000"/>
              </a:solidFill>
            </a:endParaRPr>
          </a:p>
        </p:txBody>
      </p:sp>
      <p:sp>
        <p:nvSpPr>
          <p:cNvPr id="3" name="Content Placeholder 2"/>
          <p:cNvSpPr>
            <a:spLocks noGrp="1"/>
          </p:cNvSpPr>
          <p:nvPr>
            <p:ph sz="quarter" idx="1"/>
          </p:nvPr>
        </p:nvSpPr>
        <p:spPr>
          <a:xfrm>
            <a:off x="301752" y="1527048"/>
            <a:ext cx="8503920" cy="5026152"/>
          </a:xfrm>
        </p:spPr>
        <p:txBody>
          <a:bodyPr>
            <a:normAutofit/>
          </a:bodyPr>
          <a:lstStyle/>
          <a:p>
            <a:pPr marL="0" indent="0" fontAlgn="ctr">
              <a:buNone/>
            </a:pPr>
            <a:r>
              <a:rPr lang="en-US" b="1" dirty="0" smtClean="0"/>
              <a:t>	</a:t>
            </a:r>
            <a:r>
              <a:rPr lang="en-US" sz="1600" b="1" dirty="0" smtClean="0"/>
              <a:t>Term				Definition</a:t>
            </a:r>
            <a:endParaRPr lang="en-US" sz="1600" dirty="0"/>
          </a:p>
          <a:p>
            <a:pPr marL="0" indent="0" algn="just" fontAlgn="ctr">
              <a:buNone/>
            </a:pPr>
            <a:r>
              <a:rPr lang="en-US" sz="1600" dirty="0"/>
              <a:t>Aggravated </a:t>
            </a:r>
            <a:r>
              <a:rPr lang="en-US" sz="1600" dirty="0" smtClean="0"/>
              <a:t>Assault		An </a:t>
            </a:r>
            <a:r>
              <a:rPr lang="en-US" sz="1600" dirty="0"/>
              <a:t>unlawful attack by one person upon </a:t>
            </a:r>
            <a:r>
              <a:rPr lang="en-US" sz="1600" dirty="0" smtClean="0"/>
              <a:t>another </a:t>
            </a:r>
            <a:r>
              <a:rPr lang="en-US" sz="1600" dirty="0"/>
              <a:t>for the </a:t>
            </a:r>
            <a:r>
              <a:rPr lang="en-US" sz="1600" dirty="0" smtClean="0"/>
              <a:t>				purpose </a:t>
            </a:r>
            <a:r>
              <a:rPr lang="en-US" sz="1600" dirty="0"/>
              <a:t>of inflicting severe </a:t>
            </a:r>
            <a:r>
              <a:rPr lang="en-US" sz="1600" dirty="0" smtClean="0"/>
              <a:t>or </a:t>
            </a:r>
            <a:r>
              <a:rPr lang="en-US" sz="1600" dirty="0"/>
              <a:t>aggravated bodily injury. </a:t>
            </a:r>
            <a:r>
              <a:rPr lang="en-US" sz="1600" dirty="0" smtClean="0"/>
              <a:t>				This type </a:t>
            </a:r>
            <a:r>
              <a:rPr lang="en-US" sz="1600" dirty="0"/>
              <a:t>of </a:t>
            </a:r>
            <a:r>
              <a:rPr lang="en-US" sz="1600" dirty="0" smtClean="0"/>
              <a:t>assault </a:t>
            </a:r>
            <a:r>
              <a:rPr lang="en-US" sz="1600" dirty="0"/>
              <a:t>usually is accompanied by the use of </a:t>
            </a:r>
            <a:r>
              <a:rPr lang="en-US" sz="1600" dirty="0" smtClean="0"/>
              <a:t>a				weapon </a:t>
            </a:r>
            <a:r>
              <a:rPr lang="en-US" sz="1600" dirty="0"/>
              <a:t>or by means likely to </a:t>
            </a:r>
            <a:r>
              <a:rPr lang="en-US" sz="1600" dirty="0" smtClean="0"/>
              <a:t>produce death or great 				bodily harm.</a:t>
            </a:r>
          </a:p>
          <a:p>
            <a:pPr marL="0" indent="0" algn="just" fontAlgn="ctr">
              <a:buNone/>
            </a:pPr>
            <a:endParaRPr lang="en-US" sz="1050" dirty="0"/>
          </a:p>
          <a:p>
            <a:pPr marL="0" indent="0" fontAlgn="ctr">
              <a:buNone/>
            </a:pPr>
            <a:r>
              <a:rPr lang="en-US" sz="1600" dirty="0" smtClean="0"/>
              <a:t>Arson			Any </a:t>
            </a:r>
            <a:r>
              <a:rPr lang="en-US" sz="1600" dirty="0"/>
              <a:t>willful or malicious burning or attempt </a:t>
            </a:r>
            <a:r>
              <a:rPr lang="en-US" sz="1600" dirty="0" smtClean="0"/>
              <a:t>to burn				a </a:t>
            </a:r>
            <a:r>
              <a:rPr lang="en-US" sz="1600" dirty="0"/>
              <a:t>dwelling house, public building, </a:t>
            </a:r>
            <a:r>
              <a:rPr lang="en-US" sz="1600" dirty="0" smtClean="0"/>
              <a:t>motor </a:t>
            </a:r>
            <a:r>
              <a:rPr lang="en-US" sz="1600" dirty="0"/>
              <a:t>vehicle or </a:t>
            </a:r>
            <a:r>
              <a:rPr lang="en-US" sz="1600" dirty="0" smtClean="0"/>
              <a:t>				aircraft</a:t>
            </a:r>
            <a:r>
              <a:rPr lang="en-US" sz="1600" dirty="0"/>
              <a:t>, </a:t>
            </a:r>
            <a:r>
              <a:rPr lang="en-US" sz="1600" dirty="0" smtClean="0"/>
              <a:t> personal </a:t>
            </a:r>
            <a:r>
              <a:rPr lang="en-US" sz="1600" dirty="0"/>
              <a:t>property </a:t>
            </a:r>
            <a:r>
              <a:rPr lang="en-US" sz="1600" dirty="0" smtClean="0"/>
              <a:t>of another, etc.	</a:t>
            </a:r>
          </a:p>
          <a:p>
            <a:pPr marL="0" indent="0" fontAlgn="ctr">
              <a:buNone/>
            </a:pPr>
            <a:endParaRPr lang="en-US" sz="1050" dirty="0" smtClean="0"/>
          </a:p>
          <a:p>
            <a:pPr marL="0" indent="0" algn="just" fontAlgn="ctr">
              <a:buNone/>
            </a:pPr>
            <a:r>
              <a:rPr lang="en-US" sz="1600" dirty="0" smtClean="0"/>
              <a:t>Burglary			The </a:t>
            </a:r>
            <a:r>
              <a:rPr lang="en-US" sz="1600" dirty="0"/>
              <a:t>unlawful entry of a structure to commit a </a:t>
            </a:r>
            <a:r>
              <a:rPr lang="en-US" sz="1600" dirty="0" smtClean="0"/>
              <a:t>felony or a 				theft.					</a:t>
            </a:r>
          </a:p>
          <a:p>
            <a:pPr marL="0" indent="0" algn="just" fontAlgn="ctr">
              <a:buNone/>
            </a:pPr>
            <a:r>
              <a:rPr lang="en-US" sz="1600" dirty="0"/>
              <a:t>	</a:t>
            </a:r>
          </a:p>
          <a:p>
            <a:pPr marL="0" indent="0" fontAlgn="ctr">
              <a:buNone/>
            </a:pPr>
            <a:r>
              <a:rPr lang="en-US" sz="1600" dirty="0"/>
              <a:t>Campus Security </a:t>
            </a:r>
            <a:r>
              <a:rPr lang="en-US" sz="1600" dirty="0" smtClean="0"/>
              <a:t>		A </a:t>
            </a:r>
            <a:r>
              <a:rPr lang="en-US" sz="1600" dirty="0" err="1"/>
              <a:t>Clery</a:t>
            </a:r>
            <a:r>
              <a:rPr lang="en-US" sz="1600" dirty="0"/>
              <a:t> Act-specific term that encompasses </a:t>
            </a:r>
            <a:r>
              <a:rPr lang="en-US" sz="1600" dirty="0" smtClean="0"/>
              <a:t>four </a:t>
            </a:r>
            <a:r>
              <a:rPr lang="en-US" sz="1600" dirty="0"/>
              <a:t>groups of </a:t>
            </a:r>
            <a:r>
              <a:rPr lang="en-US" sz="1600" dirty="0" smtClean="0"/>
              <a:t>Authority			individuals </a:t>
            </a:r>
            <a:r>
              <a:rPr lang="en-US" sz="1600" dirty="0"/>
              <a:t>and organizations </a:t>
            </a:r>
            <a:r>
              <a:rPr lang="en-US" sz="1600" dirty="0" smtClean="0"/>
              <a:t>associated </a:t>
            </a:r>
            <a:r>
              <a:rPr lang="en-US" sz="1600" dirty="0"/>
              <a:t>with institutions </a:t>
            </a:r>
            <a:r>
              <a:rPr lang="en-US" sz="1600" dirty="0" smtClean="0"/>
              <a:t>				that </a:t>
            </a:r>
            <a:r>
              <a:rPr lang="en-US" sz="1600" dirty="0"/>
              <a:t>are required </a:t>
            </a:r>
            <a:r>
              <a:rPr lang="en-US" sz="1600" dirty="0" smtClean="0"/>
              <a:t>by </a:t>
            </a:r>
            <a:r>
              <a:rPr lang="en-US" sz="1600" dirty="0"/>
              <a:t>law to report instances of crime that </a:t>
            </a:r>
            <a:r>
              <a:rPr lang="en-US" sz="1600" dirty="0" smtClean="0"/>
              <a:t>				they become </a:t>
            </a:r>
            <a:r>
              <a:rPr lang="en-US" sz="1600" dirty="0"/>
              <a:t>aware of. </a:t>
            </a:r>
          </a:p>
          <a:p>
            <a:endParaRPr lang="en-US" dirty="0"/>
          </a:p>
        </p:txBody>
      </p:sp>
    </p:spTree>
    <p:extLst>
      <p:ext uri="{BB962C8B-B14F-4D97-AF65-F5344CB8AC3E}">
        <p14:creationId xmlns:p14="http://schemas.microsoft.com/office/powerpoint/2010/main" val="22269032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Glossary (</a:t>
            </a:r>
            <a:r>
              <a:rPr lang="en-US" dirty="0" err="1" smtClean="0">
                <a:solidFill>
                  <a:srgbClr val="C00000"/>
                </a:solidFill>
              </a:rPr>
              <a:t>cont</a:t>
            </a:r>
            <a:r>
              <a:rPr lang="en-US" dirty="0" smtClean="0">
                <a:solidFill>
                  <a:srgbClr val="C00000"/>
                </a:solidFill>
              </a:rPr>
              <a:t>)</a:t>
            </a:r>
            <a:endParaRPr lang="en-US" dirty="0">
              <a:solidFill>
                <a:srgbClr val="C00000"/>
              </a:solidFill>
            </a:endParaRPr>
          </a:p>
        </p:txBody>
      </p:sp>
      <p:sp>
        <p:nvSpPr>
          <p:cNvPr id="3" name="Content Placeholder 2"/>
          <p:cNvSpPr>
            <a:spLocks noGrp="1"/>
          </p:cNvSpPr>
          <p:nvPr>
            <p:ph sz="quarter" idx="1"/>
          </p:nvPr>
        </p:nvSpPr>
        <p:spPr/>
        <p:txBody>
          <a:bodyPr>
            <a:noAutofit/>
          </a:bodyPr>
          <a:lstStyle/>
          <a:p>
            <a:pPr marL="0" indent="0" fontAlgn="ctr">
              <a:buNone/>
            </a:pPr>
            <a:r>
              <a:rPr lang="en-US" sz="1400" b="1" dirty="0" smtClean="0"/>
              <a:t>	Term				Definition</a:t>
            </a:r>
            <a:endParaRPr lang="en-US" sz="1400" dirty="0"/>
          </a:p>
          <a:p>
            <a:pPr marL="0" indent="0">
              <a:buNone/>
            </a:pPr>
            <a:r>
              <a:rPr lang="en-US" sz="1400" dirty="0" smtClean="0"/>
              <a:t>Fondling</a:t>
            </a:r>
            <a:r>
              <a:rPr lang="en-US" sz="1400" dirty="0"/>
              <a:t>		</a:t>
            </a:r>
            <a:r>
              <a:rPr lang="en-US" sz="1400" dirty="0" smtClean="0"/>
              <a:t>	The </a:t>
            </a:r>
            <a:r>
              <a:rPr lang="en-US" sz="1400" dirty="0"/>
              <a:t>touching of the private body parts of another </a:t>
            </a:r>
            <a:r>
              <a:rPr lang="en-US" sz="1400" dirty="0" smtClean="0"/>
              <a:t>person </a:t>
            </a:r>
            <a:r>
              <a:rPr lang="en-US" sz="1400" dirty="0"/>
              <a:t>for the </a:t>
            </a:r>
            <a:r>
              <a:rPr lang="en-US" sz="1400" dirty="0" smtClean="0"/>
              <a:t>				purpose </a:t>
            </a:r>
            <a:r>
              <a:rPr lang="en-US" sz="1400" dirty="0"/>
              <a:t>of sexual gratification, without </a:t>
            </a:r>
            <a:r>
              <a:rPr lang="en-US" sz="1400" dirty="0" smtClean="0"/>
              <a:t>the </a:t>
            </a:r>
            <a:r>
              <a:rPr lang="en-US" sz="1400" dirty="0"/>
              <a:t>consent of the victim, </a:t>
            </a:r>
            <a:r>
              <a:rPr lang="en-US" sz="1400" dirty="0" smtClean="0"/>
              <a:t>				including </a:t>
            </a:r>
            <a:r>
              <a:rPr lang="en-US" sz="1400" dirty="0"/>
              <a:t>instances where the </a:t>
            </a:r>
            <a:r>
              <a:rPr lang="en-US" sz="1400" dirty="0" smtClean="0"/>
              <a:t>victim </a:t>
            </a:r>
            <a:r>
              <a:rPr lang="en-US" sz="1400" dirty="0"/>
              <a:t>is incapable of giving consent </a:t>
            </a:r>
            <a:r>
              <a:rPr lang="en-US" sz="1400" dirty="0" smtClean="0"/>
              <a:t>				because </a:t>
            </a:r>
            <a:r>
              <a:rPr lang="en-US" sz="1400" dirty="0"/>
              <a:t>of his/her </a:t>
            </a:r>
            <a:r>
              <a:rPr lang="en-US" sz="1400" dirty="0" smtClean="0"/>
              <a:t>age </a:t>
            </a:r>
            <a:r>
              <a:rPr lang="en-US" sz="1400" dirty="0"/>
              <a:t>or because of his/her temporary or permanent 				</a:t>
            </a:r>
            <a:r>
              <a:rPr lang="en-US" sz="1400" dirty="0" smtClean="0"/>
              <a:t>mental </a:t>
            </a:r>
            <a:r>
              <a:rPr lang="en-US" sz="1400" dirty="0"/>
              <a:t>or physical incapacity</a:t>
            </a:r>
            <a:r>
              <a:rPr lang="en-US" sz="1400" dirty="0" smtClean="0"/>
              <a:t>.</a:t>
            </a:r>
          </a:p>
          <a:p>
            <a:endParaRPr lang="en-US" sz="1050" dirty="0"/>
          </a:p>
          <a:p>
            <a:pPr marL="0" indent="0" fontAlgn="ctr">
              <a:buNone/>
            </a:pPr>
            <a:r>
              <a:rPr lang="en-US" sz="1400" dirty="0" smtClean="0"/>
              <a:t>Hate Crime			A </a:t>
            </a:r>
            <a:r>
              <a:rPr lang="en-US" sz="1400" dirty="0"/>
              <a:t>criminal offense committed against a person or </a:t>
            </a:r>
            <a:r>
              <a:rPr lang="en-US" sz="1400" dirty="0" smtClean="0"/>
              <a:t>property which is				is </a:t>
            </a:r>
            <a:r>
              <a:rPr lang="en-US" sz="1400" dirty="0"/>
              <a:t>motivated, in whole or in part, by </a:t>
            </a:r>
            <a:r>
              <a:rPr lang="en-US" sz="1400" dirty="0" smtClean="0"/>
              <a:t>the </a:t>
            </a:r>
            <a:r>
              <a:rPr lang="en-US" sz="1400" dirty="0"/>
              <a:t>offender’s bias. Bias is a </a:t>
            </a:r>
            <a:r>
              <a:rPr lang="en-US" sz="1400" dirty="0" smtClean="0"/>
              <a:t>				preformed </a:t>
            </a:r>
            <a:r>
              <a:rPr lang="en-US" sz="1400" dirty="0"/>
              <a:t>negative </a:t>
            </a:r>
            <a:r>
              <a:rPr lang="en-US" sz="1400" dirty="0" smtClean="0"/>
              <a:t>opinion </a:t>
            </a:r>
            <a:r>
              <a:rPr lang="en-US" sz="1400" dirty="0"/>
              <a:t>or attitude toward a group of persons </a:t>
            </a:r>
            <a:r>
              <a:rPr lang="en-US" sz="1400" dirty="0" smtClean="0"/>
              <a:t>				based on </a:t>
            </a:r>
            <a:r>
              <a:rPr lang="en-US" sz="1400" dirty="0"/>
              <a:t>their race, gender, religion, disability, sexual </a:t>
            </a:r>
            <a:r>
              <a:rPr lang="en-US" sz="1400" dirty="0" smtClean="0"/>
              <a:t>orientation,				gender identity, ethnicity or national </a:t>
            </a:r>
            <a:r>
              <a:rPr lang="en-US" sz="1400" dirty="0"/>
              <a:t>origin</a:t>
            </a:r>
            <a:r>
              <a:rPr lang="en-US" sz="1400" dirty="0" smtClean="0"/>
              <a:t>.</a:t>
            </a:r>
          </a:p>
          <a:p>
            <a:pPr marL="0" indent="0" fontAlgn="ctr">
              <a:buNone/>
            </a:pPr>
            <a:endParaRPr lang="en-US" sz="1050" dirty="0"/>
          </a:p>
          <a:p>
            <a:pPr marL="0" indent="0" fontAlgn="ctr">
              <a:buNone/>
            </a:pPr>
            <a:r>
              <a:rPr lang="en-US" sz="1400" dirty="0" smtClean="0"/>
              <a:t>Intimidation		To unlawfully place </a:t>
            </a:r>
            <a:r>
              <a:rPr lang="en-US" sz="1400" dirty="0"/>
              <a:t>another person in reasonable </a:t>
            </a:r>
            <a:r>
              <a:rPr lang="en-US" sz="1400" dirty="0" smtClean="0"/>
              <a:t>fear of bodily harm				through </a:t>
            </a:r>
            <a:r>
              <a:rPr lang="en-US" sz="1400" dirty="0"/>
              <a:t>the use of threatening </a:t>
            </a:r>
            <a:r>
              <a:rPr lang="en-US" sz="1400" dirty="0" smtClean="0"/>
              <a:t>words and/or</a:t>
            </a:r>
            <a:r>
              <a:rPr lang="en-US" sz="1400" dirty="0"/>
              <a:t> </a:t>
            </a:r>
            <a:r>
              <a:rPr lang="en-US" sz="1400" dirty="0" smtClean="0"/>
              <a:t>other </a:t>
            </a:r>
            <a:r>
              <a:rPr lang="en-US" sz="1400" dirty="0"/>
              <a:t>conduct, but </a:t>
            </a:r>
            <a:r>
              <a:rPr lang="en-US" sz="1400" dirty="0" smtClean="0"/>
              <a:t>				without </a:t>
            </a:r>
            <a:r>
              <a:rPr lang="en-US" sz="1400" dirty="0"/>
              <a:t>displaying </a:t>
            </a:r>
            <a:r>
              <a:rPr lang="en-US" sz="1400" dirty="0" smtClean="0"/>
              <a:t>a weapon or subjecting </a:t>
            </a:r>
            <a:r>
              <a:rPr lang="en-US" sz="1400" dirty="0"/>
              <a:t>the victim to actual physical </a:t>
            </a:r>
            <a:r>
              <a:rPr lang="en-US" sz="1400" dirty="0" smtClean="0"/>
              <a:t>			attack.</a:t>
            </a:r>
          </a:p>
          <a:p>
            <a:pPr marL="0" indent="0" fontAlgn="ctr">
              <a:buNone/>
            </a:pPr>
            <a:endParaRPr lang="en-US" sz="1050" dirty="0"/>
          </a:p>
          <a:p>
            <a:pPr marL="0" indent="0" fontAlgn="ctr">
              <a:buNone/>
            </a:pPr>
            <a:r>
              <a:rPr lang="en-US" sz="1400" dirty="0"/>
              <a:t>Larceny </a:t>
            </a:r>
            <a:r>
              <a:rPr lang="en-US" sz="1400" dirty="0" smtClean="0"/>
              <a:t>– Theft		The </a:t>
            </a:r>
            <a:r>
              <a:rPr lang="en-US" sz="1400" dirty="0"/>
              <a:t>unlawful taking, carrying, leading, or riding </a:t>
            </a:r>
            <a:r>
              <a:rPr lang="en-US" sz="1400" dirty="0" smtClean="0"/>
              <a:t>away of</a:t>
            </a:r>
            <a:r>
              <a:rPr lang="en-US" sz="1400" dirty="0"/>
              <a:t> </a:t>
            </a:r>
            <a:r>
              <a:rPr lang="en-US" sz="1400" dirty="0" smtClean="0"/>
              <a:t>property from			the </a:t>
            </a:r>
            <a:r>
              <a:rPr lang="en-US" sz="1400" dirty="0"/>
              <a:t>possession of </a:t>
            </a:r>
            <a:r>
              <a:rPr lang="en-US" sz="1400" dirty="0" smtClean="0"/>
              <a:t>another.</a:t>
            </a:r>
          </a:p>
          <a:p>
            <a:pPr marL="0" indent="0" fontAlgn="ctr">
              <a:buNone/>
            </a:pPr>
            <a:endParaRPr lang="en-US" sz="1400" dirty="0" smtClean="0"/>
          </a:p>
          <a:p>
            <a:pPr fontAlgn="ctr"/>
            <a:endParaRPr lang="en-US" sz="1400" dirty="0"/>
          </a:p>
          <a:p>
            <a:pPr marL="0" indent="0">
              <a:buNone/>
            </a:pPr>
            <a:endParaRPr lang="en-US" sz="1600" dirty="0"/>
          </a:p>
        </p:txBody>
      </p:sp>
    </p:spTree>
    <p:extLst>
      <p:ext uri="{BB962C8B-B14F-4D97-AF65-F5344CB8AC3E}">
        <p14:creationId xmlns:p14="http://schemas.microsoft.com/office/powerpoint/2010/main" val="27949755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Glossary (</a:t>
            </a:r>
            <a:r>
              <a:rPr lang="en-US" dirty="0" err="1" smtClean="0">
                <a:solidFill>
                  <a:srgbClr val="C00000"/>
                </a:solidFill>
              </a:rPr>
              <a:t>cont</a:t>
            </a:r>
            <a:r>
              <a:rPr lang="en-US" dirty="0" smtClean="0">
                <a:solidFill>
                  <a:srgbClr val="C00000"/>
                </a:solidFill>
              </a:rPr>
              <a:t>)</a:t>
            </a:r>
            <a:endParaRPr lang="en-US" dirty="0">
              <a:solidFill>
                <a:srgbClr val="C00000"/>
              </a:solidFill>
            </a:endParaRPr>
          </a:p>
        </p:txBody>
      </p:sp>
      <p:sp>
        <p:nvSpPr>
          <p:cNvPr id="3" name="Content Placeholder 2"/>
          <p:cNvSpPr>
            <a:spLocks noGrp="1"/>
          </p:cNvSpPr>
          <p:nvPr>
            <p:ph sz="quarter" idx="1"/>
          </p:nvPr>
        </p:nvSpPr>
        <p:spPr/>
        <p:txBody>
          <a:bodyPr>
            <a:normAutofit lnSpcReduction="10000"/>
          </a:bodyPr>
          <a:lstStyle/>
          <a:p>
            <a:pPr marL="274320" lvl="1" indent="0" fontAlgn="ctr">
              <a:buNone/>
            </a:pPr>
            <a:r>
              <a:rPr lang="en-US" sz="2300" dirty="0"/>
              <a:t>	</a:t>
            </a:r>
            <a:r>
              <a:rPr lang="en-US" sz="1600" b="1" dirty="0" smtClean="0">
                <a:solidFill>
                  <a:schemeClr val="tx1"/>
                </a:solidFill>
              </a:rPr>
              <a:t>Term				Definition</a:t>
            </a:r>
          </a:p>
          <a:p>
            <a:pPr marL="0" indent="0" fontAlgn="ctr">
              <a:buNone/>
            </a:pPr>
            <a:r>
              <a:rPr lang="en-US" sz="1600" dirty="0" smtClean="0"/>
              <a:t>Incest				Non-forcible sexual intercourse between persons 					who are related to each other within the degrees 					wherein marriage is prohibited by law.</a:t>
            </a:r>
          </a:p>
          <a:p>
            <a:pPr marL="2194560" lvl="8" indent="0" fontAlgn="ctr">
              <a:buNone/>
            </a:pPr>
            <a:r>
              <a:rPr lang="en-US" sz="1600" dirty="0" smtClean="0"/>
              <a:t>		</a:t>
            </a:r>
            <a:endParaRPr lang="en-US" sz="1600" dirty="0"/>
          </a:p>
          <a:p>
            <a:pPr marL="0" indent="0" fontAlgn="ctr">
              <a:buNone/>
            </a:pPr>
            <a:r>
              <a:rPr lang="en-US" sz="1600" dirty="0"/>
              <a:t>Liquor Law Violation	</a:t>
            </a:r>
            <a:r>
              <a:rPr lang="en-US" sz="1600" dirty="0" smtClean="0"/>
              <a:t>	The </a:t>
            </a:r>
            <a:r>
              <a:rPr lang="en-US" sz="1600" dirty="0"/>
              <a:t>violation of state or local laws or ordinances </a:t>
            </a:r>
            <a:r>
              <a:rPr lang="en-US" sz="1600" dirty="0" smtClean="0"/>
              <a:t>					prohibiting </a:t>
            </a:r>
            <a:r>
              <a:rPr lang="en-US" sz="1600" dirty="0"/>
              <a:t>the </a:t>
            </a:r>
            <a:r>
              <a:rPr lang="en-US" sz="1600" dirty="0" smtClean="0"/>
              <a:t>manufacture</a:t>
            </a:r>
            <a:r>
              <a:rPr lang="en-US" sz="1600" dirty="0"/>
              <a:t>, sale, purchase, </a:t>
            </a:r>
            <a:r>
              <a:rPr lang="en-US" sz="1600" dirty="0" smtClean="0"/>
              <a:t>					transportation</a:t>
            </a:r>
            <a:r>
              <a:rPr lang="en-US" sz="1600" dirty="0"/>
              <a:t>, possession or use of </a:t>
            </a:r>
            <a:r>
              <a:rPr lang="en-US" sz="1600" dirty="0" smtClean="0"/>
              <a:t>alcoholic 					beverages</a:t>
            </a:r>
            <a:r>
              <a:rPr lang="en-US" sz="1600" dirty="0"/>
              <a:t>, not including driving under the </a:t>
            </a:r>
            <a:r>
              <a:rPr lang="en-US" sz="1600" dirty="0" smtClean="0"/>
              <a:t>					influence </a:t>
            </a:r>
            <a:r>
              <a:rPr lang="en-US" sz="1600" dirty="0"/>
              <a:t>and </a:t>
            </a:r>
            <a:r>
              <a:rPr lang="en-US" sz="1600" dirty="0" smtClean="0"/>
              <a:t>drunkenness.</a:t>
            </a:r>
          </a:p>
          <a:p>
            <a:pPr fontAlgn="ctr"/>
            <a:endParaRPr lang="en-US" sz="1050" dirty="0" smtClean="0"/>
          </a:p>
          <a:p>
            <a:pPr marL="0" indent="0" fontAlgn="ctr">
              <a:buNone/>
            </a:pPr>
            <a:r>
              <a:rPr lang="en-US" sz="1600" dirty="0" smtClean="0"/>
              <a:t>Motor Vehicle Theft			The </a:t>
            </a:r>
            <a:r>
              <a:rPr lang="en-US" sz="1600" dirty="0"/>
              <a:t>theft or attempted theft of a motor </a:t>
            </a:r>
            <a:r>
              <a:rPr lang="en-US" sz="1600" dirty="0" smtClean="0"/>
              <a:t>vehicle.</a:t>
            </a:r>
          </a:p>
          <a:p>
            <a:pPr fontAlgn="ctr"/>
            <a:endParaRPr lang="en-US" sz="1050" dirty="0" smtClean="0"/>
          </a:p>
          <a:p>
            <a:pPr marL="0" indent="0" fontAlgn="ctr">
              <a:buNone/>
            </a:pPr>
            <a:r>
              <a:rPr lang="en-US" sz="1600" dirty="0" smtClean="0"/>
              <a:t>Murder and Non-negligent		The willful (non-negligent) killing of one human </a:t>
            </a:r>
          </a:p>
          <a:p>
            <a:pPr marL="0" indent="0" fontAlgn="ctr">
              <a:buNone/>
            </a:pPr>
            <a:r>
              <a:rPr lang="en-US" sz="1600" dirty="0" smtClean="0"/>
              <a:t>Manslaughter			being </a:t>
            </a:r>
            <a:r>
              <a:rPr lang="en-US" sz="1600" dirty="0"/>
              <a:t>by </a:t>
            </a:r>
            <a:r>
              <a:rPr lang="en-US" sz="1600" dirty="0" smtClean="0"/>
              <a:t>another.</a:t>
            </a:r>
          </a:p>
          <a:p>
            <a:pPr marL="0" indent="0" fontAlgn="ctr">
              <a:buNone/>
            </a:pPr>
            <a:endParaRPr lang="en-US" sz="1050" dirty="0"/>
          </a:p>
          <a:p>
            <a:pPr marL="0" indent="0" fontAlgn="ctr">
              <a:buNone/>
            </a:pPr>
            <a:r>
              <a:rPr lang="en-US" sz="1600" dirty="0" smtClean="0"/>
              <a:t>Negligent Manslaughter		The killing of another person through gross 					negligence. </a:t>
            </a:r>
            <a:endParaRPr lang="en-US" sz="1600" dirty="0"/>
          </a:p>
          <a:p>
            <a:endParaRPr lang="en-US" dirty="0"/>
          </a:p>
        </p:txBody>
      </p:sp>
    </p:spTree>
    <p:extLst>
      <p:ext uri="{BB962C8B-B14F-4D97-AF65-F5344CB8AC3E}">
        <p14:creationId xmlns:p14="http://schemas.microsoft.com/office/powerpoint/2010/main" val="33471357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Glossary (</a:t>
            </a:r>
            <a:r>
              <a:rPr lang="en-US" dirty="0" err="1" smtClean="0">
                <a:solidFill>
                  <a:srgbClr val="C00000"/>
                </a:solidFill>
              </a:rPr>
              <a:t>cont</a:t>
            </a:r>
            <a:r>
              <a:rPr lang="en-US" dirty="0" smtClean="0">
                <a:solidFill>
                  <a:srgbClr val="C00000"/>
                </a:solidFill>
              </a:rPr>
              <a:t>)</a:t>
            </a:r>
            <a:endParaRPr lang="en-US" dirty="0">
              <a:solidFill>
                <a:srgbClr val="C00000"/>
              </a:solidFill>
            </a:endParaRPr>
          </a:p>
        </p:txBody>
      </p:sp>
      <p:sp>
        <p:nvSpPr>
          <p:cNvPr id="3" name="Content Placeholder 2"/>
          <p:cNvSpPr>
            <a:spLocks noGrp="1"/>
          </p:cNvSpPr>
          <p:nvPr>
            <p:ph sz="quarter" idx="1"/>
          </p:nvPr>
        </p:nvSpPr>
        <p:spPr/>
        <p:txBody>
          <a:bodyPr>
            <a:normAutofit fontScale="32500" lnSpcReduction="20000"/>
          </a:bodyPr>
          <a:lstStyle/>
          <a:p>
            <a:pPr marL="0" indent="0" fontAlgn="ctr">
              <a:buNone/>
            </a:pPr>
            <a:r>
              <a:rPr lang="en-US" b="1" dirty="0" smtClean="0"/>
              <a:t>	</a:t>
            </a:r>
            <a:r>
              <a:rPr lang="en-US" sz="4900" b="1" dirty="0" smtClean="0"/>
              <a:t>Term				Definition</a:t>
            </a:r>
          </a:p>
          <a:p>
            <a:pPr marL="0" indent="0" fontAlgn="ctr">
              <a:buNone/>
            </a:pPr>
            <a:endParaRPr lang="en-US" sz="4900" dirty="0" smtClean="0"/>
          </a:p>
          <a:p>
            <a:pPr marL="0" indent="0" fontAlgn="ctr">
              <a:buNone/>
            </a:pPr>
            <a:r>
              <a:rPr lang="en-US" sz="4900" dirty="0" smtClean="0"/>
              <a:t>Rape				Penetration, no matter how slight, of the vagina 					or anus with any body part or object, or oral   					penetration by a sex organ of another person, 					without the consent of the victim.</a:t>
            </a:r>
          </a:p>
          <a:p>
            <a:pPr marL="0" indent="0" fontAlgn="ctr">
              <a:buNone/>
            </a:pPr>
            <a:endParaRPr lang="en-US" sz="4900" dirty="0" smtClean="0"/>
          </a:p>
          <a:p>
            <a:pPr marL="0" indent="0">
              <a:buNone/>
            </a:pPr>
            <a:r>
              <a:rPr lang="en-US" sz="4900" dirty="0" smtClean="0"/>
              <a:t>Robbery				The </a:t>
            </a:r>
            <a:r>
              <a:rPr lang="en-US" sz="4900" dirty="0"/>
              <a:t>taking or attempting to take anything of </a:t>
            </a:r>
            <a:r>
              <a:rPr lang="en-US" sz="4900" dirty="0" smtClean="0"/>
              <a:t>					value from </a:t>
            </a:r>
            <a:r>
              <a:rPr lang="en-US" sz="4900" dirty="0"/>
              <a:t>the </a:t>
            </a:r>
            <a:r>
              <a:rPr lang="en-US" sz="4900" dirty="0" smtClean="0"/>
              <a:t> care</a:t>
            </a:r>
            <a:r>
              <a:rPr lang="en-US" sz="4900" dirty="0"/>
              <a:t>, custody, or control of a </a:t>
            </a:r>
            <a:r>
              <a:rPr lang="en-US" sz="4900" dirty="0" smtClean="0"/>
              <a:t>person 				or persons </a:t>
            </a:r>
            <a:r>
              <a:rPr lang="en-US" sz="4900" dirty="0"/>
              <a:t>by force or </a:t>
            </a:r>
            <a:r>
              <a:rPr lang="en-US" sz="4900" dirty="0" smtClean="0"/>
              <a:t>threat </a:t>
            </a:r>
            <a:r>
              <a:rPr lang="en-US" sz="4900" dirty="0"/>
              <a:t>of force or </a:t>
            </a:r>
            <a:r>
              <a:rPr lang="en-US" sz="4900" dirty="0" smtClean="0"/>
              <a:t>violence 					and/or </a:t>
            </a:r>
            <a:r>
              <a:rPr lang="en-US" sz="4900" dirty="0"/>
              <a:t>by putting the </a:t>
            </a:r>
            <a:r>
              <a:rPr lang="en-US" sz="4900" dirty="0" smtClean="0"/>
              <a:t>victim </a:t>
            </a:r>
            <a:r>
              <a:rPr lang="en-US" sz="4900" dirty="0"/>
              <a:t>in </a:t>
            </a:r>
            <a:r>
              <a:rPr lang="en-US" sz="4900" dirty="0" smtClean="0"/>
              <a:t>fear.</a:t>
            </a:r>
          </a:p>
          <a:p>
            <a:pPr marL="0" indent="0">
              <a:buNone/>
            </a:pPr>
            <a:r>
              <a:rPr lang="en-US" sz="4900" dirty="0"/>
              <a:t>	</a:t>
            </a:r>
            <a:r>
              <a:rPr lang="en-US" sz="4900" dirty="0" smtClean="0"/>
              <a:t>			 </a:t>
            </a:r>
          </a:p>
          <a:p>
            <a:pPr marL="0" indent="0">
              <a:buNone/>
            </a:pPr>
            <a:r>
              <a:rPr lang="en-US" sz="4900" dirty="0" smtClean="0">
                <a:solidFill>
                  <a:srgbClr val="000000"/>
                </a:solidFill>
              </a:rPr>
              <a:t>Sexual Assault with an Object		The use of an object or instrument to unlawfully 					penetrate, however slightly, the genital or anal 					opening of the body of another person, without the 				consent of the victim, including instances where the 				victim is incapable of giving consent because of 					his/her temporary or permanent mental or physical 				incapacity.  An object or instrument is anything 					used by the offender other than the offender’s 					genitalia.</a:t>
            </a:r>
          </a:p>
          <a:p>
            <a:pPr marL="0" indent="0">
              <a:buNone/>
            </a:pPr>
            <a:endParaRPr lang="en-US" sz="4300" dirty="0">
              <a:solidFill>
                <a:srgbClr val="000000"/>
              </a:solidFill>
            </a:endParaRPr>
          </a:p>
          <a:p>
            <a:endParaRPr lang="en-US" sz="4300" dirty="0">
              <a:solidFill>
                <a:srgbClr val="000000"/>
              </a:solidFill>
            </a:endParaRPr>
          </a:p>
          <a:p>
            <a:endParaRPr lang="en-US" sz="1600" dirty="0">
              <a:solidFill>
                <a:srgbClr val="000000"/>
              </a:solidFill>
              <a:latin typeface="Calibri"/>
            </a:endParaRPr>
          </a:p>
          <a:p>
            <a:endParaRPr lang="en-US" sz="1600" dirty="0"/>
          </a:p>
        </p:txBody>
      </p:sp>
    </p:spTree>
    <p:extLst>
      <p:ext uri="{BB962C8B-B14F-4D97-AF65-F5344CB8AC3E}">
        <p14:creationId xmlns:p14="http://schemas.microsoft.com/office/powerpoint/2010/main" val="2167355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Course Objectives</a:t>
            </a:r>
            <a:endParaRPr lang="en-US" b="1" dirty="0">
              <a:solidFill>
                <a:srgbClr val="C00000"/>
              </a:solidFill>
            </a:endParaRPr>
          </a:p>
        </p:txBody>
      </p:sp>
      <p:sp>
        <p:nvSpPr>
          <p:cNvPr id="3" name="Content Placeholder 2"/>
          <p:cNvSpPr>
            <a:spLocks noGrp="1"/>
          </p:cNvSpPr>
          <p:nvPr>
            <p:ph sz="quarter" idx="1"/>
          </p:nvPr>
        </p:nvSpPr>
        <p:spPr/>
        <p:txBody>
          <a:bodyPr>
            <a:normAutofit/>
          </a:bodyPr>
          <a:lstStyle/>
          <a:p>
            <a:pPr marL="0" indent="0">
              <a:buNone/>
            </a:pPr>
            <a:r>
              <a:rPr lang="en-US" sz="2400" dirty="0" smtClean="0"/>
              <a:t>Upon completion of this course, you should be able to:</a:t>
            </a:r>
          </a:p>
          <a:p>
            <a:r>
              <a:rPr lang="en-US" sz="2400" dirty="0" smtClean="0"/>
              <a:t>Describe the </a:t>
            </a:r>
            <a:r>
              <a:rPr lang="en-US" sz="2400" dirty="0" err="1" smtClean="0"/>
              <a:t>Clery</a:t>
            </a:r>
            <a:r>
              <a:rPr lang="en-US" sz="2400" dirty="0" smtClean="0"/>
              <a:t> Act</a:t>
            </a:r>
          </a:p>
          <a:p>
            <a:r>
              <a:rPr lang="en-US" sz="2400" dirty="0" smtClean="0"/>
              <a:t>Explain a Campus Security Authority (CSA)</a:t>
            </a:r>
          </a:p>
          <a:p>
            <a:r>
              <a:rPr lang="en-US" sz="2400" dirty="0" smtClean="0"/>
              <a:t>Identify your crime reporting role</a:t>
            </a:r>
          </a:p>
          <a:p>
            <a:r>
              <a:rPr lang="en-US" sz="2400" dirty="0" smtClean="0"/>
              <a:t>Properly report a crime</a:t>
            </a:r>
          </a:p>
          <a:p>
            <a:r>
              <a:rPr lang="en-US" sz="2400" dirty="0" smtClean="0"/>
              <a:t>Complete and submit the CSA Incident Reporting Form</a:t>
            </a:r>
          </a:p>
          <a:p>
            <a:r>
              <a:rPr lang="en-US" sz="2400" dirty="0" smtClean="0"/>
              <a:t>Report a missing student</a:t>
            </a:r>
          </a:p>
          <a:p>
            <a:r>
              <a:rPr lang="en-US" sz="2400" dirty="0" smtClean="0"/>
              <a:t>Report an emergency situation</a:t>
            </a:r>
            <a:endParaRPr lang="en-US" sz="2400" dirty="0"/>
          </a:p>
        </p:txBody>
      </p:sp>
    </p:spTree>
    <p:extLst>
      <p:ext uri="{BB962C8B-B14F-4D97-AF65-F5344CB8AC3E}">
        <p14:creationId xmlns:p14="http://schemas.microsoft.com/office/powerpoint/2010/main" val="1095087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Glossary (</a:t>
            </a:r>
            <a:r>
              <a:rPr lang="en-US" dirty="0" err="1" smtClean="0">
                <a:solidFill>
                  <a:srgbClr val="C00000"/>
                </a:solidFill>
              </a:rPr>
              <a:t>cont</a:t>
            </a:r>
            <a:r>
              <a:rPr lang="en-US" dirty="0" smtClean="0">
                <a:solidFill>
                  <a:srgbClr val="C00000"/>
                </a:solidFill>
              </a:rPr>
              <a:t>)</a:t>
            </a:r>
            <a:endParaRPr lang="en-US" dirty="0">
              <a:solidFill>
                <a:srgbClr val="C00000"/>
              </a:solidFill>
            </a:endParaRPr>
          </a:p>
        </p:txBody>
      </p:sp>
      <p:sp>
        <p:nvSpPr>
          <p:cNvPr id="3" name="Content Placeholder 2"/>
          <p:cNvSpPr>
            <a:spLocks noGrp="1"/>
          </p:cNvSpPr>
          <p:nvPr>
            <p:ph sz="quarter" idx="1"/>
          </p:nvPr>
        </p:nvSpPr>
        <p:spPr>
          <a:xfrm>
            <a:off x="301752" y="1371600"/>
            <a:ext cx="8503920" cy="5029200"/>
          </a:xfrm>
        </p:spPr>
        <p:txBody>
          <a:bodyPr>
            <a:normAutofit/>
          </a:bodyPr>
          <a:lstStyle/>
          <a:p>
            <a:pPr marL="0" indent="0">
              <a:buNone/>
            </a:pPr>
            <a:r>
              <a:rPr lang="en-US" sz="1600" dirty="0" smtClean="0"/>
              <a:t>	</a:t>
            </a:r>
            <a:r>
              <a:rPr lang="en-US" sz="1600" b="1" dirty="0" smtClean="0"/>
              <a:t>Term				Definition</a:t>
            </a:r>
          </a:p>
          <a:p>
            <a:pPr marL="0" indent="0">
              <a:buNone/>
            </a:pPr>
            <a:endParaRPr lang="en-US" sz="1600" b="1" dirty="0" smtClean="0"/>
          </a:p>
          <a:p>
            <a:pPr marL="0" indent="0">
              <a:buNone/>
            </a:pPr>
            <a:endParaRPr lang="en-US" sz="1600" b="1" dirty="0"/>
          </a:p>
          <a:p>
            <a:pPr marL="0" indent="0">
              <a:buNone/>
            </a:pPr>
            <a:r>
              <a:rPr lang="en-US" sz="1700" dirty="0">
                <a:solidFill>
                  <a:srgbClr val="000000"/>
                </a:solidFill>
              </a:rPr>
              <a:t>Sodomy				Oral or anal sexual intercourse with another </a:t>
            </a:r>
            <a:r>
              <a:rPr lang="en-US" sz="1700" dirty="0" smtClean="0">
                <a:solidFill>
                  <a:srgbClr val="000000"/>
                </a:solidFill>
              </a:rPr>
              <a:t>					person, without </a:t>
            </a:r>
            <a:r>
              <a:rPr lang="en-US" sz="1700" dirty="0">
                <a:solidFill>
                  <a:srgbClr val="000000"/>
                </a:solidFill>
              </a:rPr>
              <a:t>the consent of the victim, </a:t>
            </a:r>
            <a:r>
              <a:rPr lang="en-US" sz="1700" dirty="0" smtClean="0">
                <a:solidFill>
                  <a:srgbClr val="000000"/>
                </a:solidFill>
              </a:rPr>
              <a:t>					including instances where </a:t>
            </a:r>
            <a:r>
              <a:rPr lang="en-US" sz="1700" dirty="0">
                <a:solidFill>
                  <a:srgbClr val="000000"/>
                </a:solidFill>
              </a:rPr>
              <a:t>the victim is </a:t>
            </a:r>
            <a:r>
              <a:rPr lang="en-US" sz="1700" dirty="0" smtClean="0">
                <a:solidFill>
                  <a:srgbClr val="000000"/>
                </a:solidFill>
              </a:rPr>
              <a:t>					incapable </a:t>
            </a:r>
            <a:r>
              <a:rPr lang="en-US" sz="1700" dirty="0">
                <a:solidFill>
                  <a:srgbClr val="000000"/>
                </a:solidFill>
              </a:rPr>
              <a:t>of </a:t>
            </a:r>
            <a:r>
              <a:rPr lang="en-US" sz="1700" dirty="0" smtClean="0">
                <a:solidFill>
                  <a:srgbClr val="000000"/>
                </a:solidFill>
              </a:rPr>
              <a:t>giving consent </a:t>
            </a:r>
            <a:r>
              <a:rPr lang="en-US" sz="1700" dirty="0">
                <a:solidFill>
                  <a:srgbClr val="000000"/>
                </a:solidFill>
              </a:rPr>
              <a:t>because of </a:t>
            </a:r>
            <a:r>
              <a:rPr lang="en-US" sz="1700" dirty="0" smtClean="0">
                <a:solidFill>
                  <a:srgbClr val="000000"/>
                </a:solidFill>
              </a:rPr>
              <a:t>his/her 					age </a:t>
            </a:r>
            <a:r>
              <a:rPr lang="en-US" sz="1700" dirty="0">
                <a:solidFill>
                  <a:srgbClr val="000000"/>
                </a:solidFill>
              </a:rPr>
              <a:t>or because </a:t>
            </a:r>
            <a:r>
              <a:rPr lang="en-US" sz="1700" dirty="0" smtClean="0">
                <a:solidFill>
                  <a:srgbClr val="000000"/>
                </a:solidFill>
              </a:rPr>
              <a:t>of his/her </a:t>
            </a:r>
            <a:r>
              <a:rPr lang="en-US" sz="1700" dirty="0">
                <a:solidFill>
                  <a:srgbClr val="000000"/>
                </a:solidFill>
              </a:rPr>
              <a:t>temporary or </a:t>
            </a:r>
            <a:r>
              <a:rPr lang="en-US" sz="1700" dirty="0" smtClean="0">
                <a:solidFill>
                  <a:srgbClr val="000000"/>
                </a:solidFill>
              </a:rPr>
              <a:t>					permanent mental </a:t>
            </a:r>
            <a:r>
              <a:rPr lang="en-US" sz="1700" dirty="0">
                <a:solidFill>
                  <a:srgbClr val="000000"/>
                </a:solidFill>
              </a:rPr>
              <a:t>or </a:t>
            </a:r>
            <a:r>
              <a:rPr lang="en-US" sz="1700" dirty="0" smtClean="0">
                <a:solidFill>
                  <a:srgbClr val="000000"/>
                </a:solidFill>
              </a:rPr>
              <a:t>physical incapacity.</a:t>
            </a:r>
          </a:p>
          <a:p>
            <a:pPr marL="0" indent="0">
              <a:buNone/>
            </a:pPr>
            <a:endParaRPr lang="en-US" sz="1700" dirty="0">
              <a:solidFill>
                <a:srgbClr val="000000"/>
              </a:solidFill>
            </a:endParaRPr>
          </a:p>
          <a:p>
            <a:pPr marL="0" indent="0">
              <a:buNone/>
            </a:pPr>
            <a:r>
              <a:rPr lang="en-US" sz="1700" dirty="0" smtClean="0">
                <a:solidFill>
                  <a:srgbClr val="000000"/>
                </a:solidFill>
              </a:rPr>
              <a:t>Statutory Rape			Non-forcible sexual intercourse with a person 					who is under the statutory age of consent.</a:t>
            </a:r>
            <a:endParaRPr lang="en-US" sz="1700" dirty="0">
              <a:solidFill>
                <a:srgbClr val="000000"/>
              </a:solidFill>
            </a:endParaRPr>
          </a:p>
          <a:p>
            <a:pPr marL="0" indent="0">
              <a:buNone/>
            </a:pPr>
            <a:endParaRPr lang="en-US" sz="1700" b="1" dirty="0" smtClean="0"/>
          </a:p>
          <a:p>
            <a:pPr>
              <a:buFont typeface="Arial" panose="020B0604020202020204" pitchFamily="34" charset="0"/>
              <a:buChar char="•"/>
            </a:pPr>
            <a:endParaRPr lang="en-US" sz="1600" dirty="0" smtClean="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Tree>
    <p:extLst>
      <p:ext uri="{BB962C8B-B14F-4D97-AF65-F5344CB8AC3E}">
        <p14:creationId xmlns:p14="http://schemas.microsoft.com/office/powerpoint/2010/main" val="26078297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Glossary (</a:t>
            </a:r>
            <a:r>
              <a:rPr lang="en-US" dirty="0" err="1" smtClean="0">
                <a:solidFill>
                  <a:srgbClr val="C00000"/>
                </a:solidFill>
              </a:rPr>
              <a:t>cont</a:t>
            </a:r>
            <a:r>
              <a:rPr lang="en-US" dirty="0" smtClean="0">
                <a:solidFill>
                  <a:srgbClr val="C00000"/>
                </a:solidFill>
              </a:rPr>
              <a:t>)</a:t>
            </a:r>
            <a:endParaRPr lang="en-US" dirty="0">
              <a:solidFill>
                <a:srgbClr val="C00000"/>
              </a:solidFill>
            </a:endParaRPr>
          </a:p>
        </p:txBody>
      </p:sp>
      <p:sp>
        <p:nvSpPr>
          <p:cNvPr id="3" name="Content Placeholder 2"/>
          <p:cNvSpPr>
            <a:spLocks noGrp="1"/>
          </p:cNvSpPr>
          <p:nvPr>
            <p:ph sz="quarter" idx="1"/>
          </p:nvPr>
        </p:nvSpPr>
        <p:spPr/>
        <p:txBody>
          <a:bodyPr>
            <a:normAutofit lnSpcReduction="10000"/>
          </a:bodyPr>
          <a:lstStyle/>
          <a:p>
            <a:pPr marL="0" indent="0">
              <a:buNone/>
            </a:pPr>
            <a:r>
              <a:rPr lang="en-US" sz="1600" dirty="0" smtClean="0"/>
              <a:t>	</a:t>
            </a:r>
            <a:r>
              <a:rPr lang="en-US" sz="1600" b="1" dirty="0" smtClean="0"/>
              <a:t>Term				Definition</a:t>
            </a:r>
          </a:p>
          <a:p>
            <a:pPr marL="0" indent="0">
              <a:buNone/>
            </a:pPr>
            <a:endParaRPr lang="en-US" sz="1600" dirty="0" smtClean="0">
              <a:solidFill>
                <a:srgbClr val="000000"/>
              </a:solidFill>
            </a:endParaRPr>
          </a:p>
          <a:p>
            <a:pPr marL="0" indent="0">
              <a:buNone/>
            </a:pPr>
            <a:r>
              <a:rPr lang="en-US" sz="1600" dirty="0" smtClean="0">
                <a:solidFill>
                  <a:srgbClr val="000000"/>
                </a:solidFill>
              </a:rPr>
              <a:t>Weapons</a:t>
            </a:r>
            <a:r>
              <a:rPr lang="en-US" sz="1600" dirty="0">
                <a:solidFill>
                  <a:srgbClr val="000000"/>
                </a:solidFill>
              </a:rPr>
              <a:t>: </a:t>
            </a:r>
            <a:r>
              <a:rPr lang="en-US" sz="1600" dirty="0"/>
              <a:t>Carrying, Possessing, Etc.	A violation of laws or ordinances prohibiting the 				</a:t>
            </a:r>
            <a:r>
              <a:rPr lang="en-US" sz="1600" dirty="0" smtClean="0"/>
              <a:t>	manufacture</a:t>
            </a:r>
            <a:r>
              <a:rPr lang="en-US" sz="1600" dirty="0"/>
              <a:t>, sale, purchase, transportation, 					possession, concealment, or use of firearms, 					cutting instruments, explosives, incendiary 					devices or other deadly weapons. </a:t>
            </a:r>
            <a:r>
              <a:rPr lang="en-US" sz="1600" dirty="0">
                <a:solidFill>
                  <a:srgbClr val="000000"/>
                </a:solidFill>
              </a:rPr>
              <a:t>   </a:t>
            </a:r>
            <a:endParaRPr lang="en-US" sz="1600" dirty="0" smtClean="0">
              <a:solidFill>
                <a:srgbClr val="000000"/>
              </a:solidFill>
            </a:endParaRPr>
          </a:p>
          <a:p>
            <a:pPr marL="0" indent="0">
              <a:buNone/>
            </a:pPr>
            <a:endParaRPr lang="en-US" sz="1600" dirty="0">
              <a:solidFill>
                <a:srgbClr val="000000"/>
              </a:solidFill>
            </a:endParaRPr>
          </a:p>
          <a:p>
            <a:pPr marL="0" indent="0">
              <a:buNone/>
            </a:pPr>
            <a:r>
              <a:rPr lang="en-US" sz="1600" dirty="0" smtClean="0">
                <a:solidFill>
                  <a:srgbClr val="000000"/>
                </a:solidFill>
              </a:rPr>
              <a:t> </a:t>
            </a:r>
            <a:r>
              <a:rPr lang="en-US" sz="1600" dirty="0"/>
              <a:t>Dating Violence			Violence committed by a person who is or has 					been in a social relationship of a romantic or 					intimate nature with the complainant. The 					existence of such a relationship shall be 					</a:t>
            </a:r>
            <a:r>
              <a:rPr lang="en-US" sz="1600" dirty="0" smtClean="0"/>
              <a:t>	determined </a:t>
            </a:r>
            <a:r>
              <a:rPr lang="en-US" sz="1600" dirty="0"/>
              <a:t>based on a consideration of the 					length of the relationship, the type of 						relationship, and the frequency of interaction 					between the persons involved in the 						relationship.</a:t>
            </a:r>
          </a:p>
          <a:p>
            <a:pPr marL="0" indent="0">
              <a:buNone/>
            </a:pPr>
            <a:r>
              <a:rPr lang="en-US" sz="1600" dirty="0" smtClean="0">
                <a:solidFill>
                  <a:srgbClr val="000000"/>
                </a:solidFill>
              </a:rPr>
              <a:t>                          </a:t>
            </a:r>
            <a:endParaRPr lang="en-US" sz="1600" dirty="0">
              <a:solidFill>
                <a:srgbClr val="000000"/>
              </a:solidFill>
            </a:endParaRPr>
          </a:p>
          <a:p>
            <a:pPr marL="0" indent="0">
              <a:buNone/>
            </a:pPr>
            <a:endParaRPr lang="en-US" sz="1600" b="1" dirty="0" smtClean="0"/>
          </a:p>
          <a:p>
            <a:pPr>
              <a:buFont typeface="Arial" panose="020B0604020202020204" pitchFamily="34" charset="0"/>
              <a:buChar char="•"/>
            </a:pPr>
            <a:endParaRPr lang="en-US" sz="1600" dirty="0"/>
          </a:p>
        </p:txBody>
      </p:sp>
    </p:spTree>
    <p:extLst>
      <p:ext uri="{BB962C8B-B14F-4D97-AF65-F5344CB8AC3E}">
        <p14:creationId xmlns:p14="http://schemas.microsoft.com/office/powerpoint/2010/main" val="1821156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Glossary (</a:t>
            </a:r>
            <a:r>
              <a:rPr lang="en-US" dirty="0" err="1" smtClean="0">
                <a:solidFill>
                  <a:srgbClr val="C00000"/>
                </a:solidFill>
              </a:rPr>
              <a:t>cont</a:t>
            </a:r>
            <a:r>
              <a:rPr lang="en-US" dirty="0" smtClean="0">
                <a:solidFill>
                  <a:srgbClr val="C00000"/>
                </a:solidFill>
              </a:rPr>
              <a:t>)</a:t>
            </a:r>
            <a:endParaRPr lang="en-US" dirty="0">
              <a:solidFill>
                <a:srgbClr val="C00000"/>
              </a:solidFill>
            </a:endParaRPr>
          </a:p>
        </p:txBody>
      </p:sp>
      <p:sp>
        <p:nvSpPr>
          <p:cNvPr id="3" name="Content Placeholder 2"/>
          <p:cNvSpPr>
            <a:spLocks noGrp="1"/>
          </p:cNvSpPr>
          <p:nvPr>
            <p:ph sz="quarter" idx="1"/>
          </p:nvPr>
        </p:nvSpPr>
        <p:spPr/>
        <p:txBody>
          <a:bodyPr>
            <a:normAutofit/>
          </a:bodyPr>
          <a:lstStyle/>
          <a:p>
            <a:pPr marL="0" indent="0">
              <a:buNone/>
            </a:pPr>
            <a:r>
              <a:rPr lang="en-US" sz="1600" dirty="0" smtClean="0"/>
              <a:t>	</a:t>
            </a:r>
            <a:r>
              <a:rPr lang="en-US" sz="1600" b="1" dirty="0" smtClean="0"/>
              <a:t>Term				Definition</a:t>
            </a:r>
          </a:p>
          <a:p>
            <a:pPr marL="0" indent="0">
              <a:buNone/>
            </a:pPr>
            <a:endParaRPr lang="en-US" sz="1600" dirty="0" smtClean="0"/>
          </a:p>
          <a:p>
            <a:pPr marL="0" indent="0">
              <a:buNone/>
            </a:pPr>
            <a:r>
              <a:rPr lang="en-US" sz="1600" dirty="0" smtClean="0"/>
              <a:t>Domestic </a:t>
            </a:r>
            <a:r>
              <a:rPr lang="en-US" sz="1600" dirty="0"/>
              <a:t>Violence		Violence committed by a current/former spouse or 				intimate partner of the complainant, by a person 					with whom the complainant shares a child in 					common, by a person who is cohabitating with or 					has cohabitated with the complainant as a spouse/ 				intimate partner, by a person similarly situated to a 				spouse of the complainant, or by any other person 					against an adult or youth complainant protected 					from those acts by domestic or family violence laws 				of Maryland.</a:t>
            </a:r>
          </a:p>
          <a:p>
            <a:pPr marL="0" indent="0">
              <a:buNone/>
            </a:pPr>
            <a:endParaRPr lang="en-US" sz="1600" b="1" dirty="0" smtClean="0"/>
          </a:p>
          <a:p>
            <a:pPr marL="0" indent="0">
              <a:buNone/>
            </a:pPr>
            <a:r>
              <a:rPr lang="en-US" sz="1600" dirty="0" smtClean="0"/>
              <a:t>Stalking			</a:t>
            </a:r>
            <a:r>
              <a:rPr lang="en-US" sz="1600" dirty="0"/>
              <a:t>E</a:t>
            </a:r>
            <a:r>
              <a:rPr lang="en-US" sz="1600" dirty="0" smtClean="0"/>
              <a:t>ngaging </a:t>
            </a:r>
            <a:r>
              <a:rPr lang="en-US" sz="1600" dirty="0"/>
              <a:t>in a course of conduct directed at a </a:t>
            </a:r>
            <a:r>
              <a:rPr lang="en-US" sz="1600" dirty="0" smtClean="0"/>
              <a:t>					specific </a:t>
            </a:r>
            <a:r>
              <a:rPr lang="en-US" sz="1600" dirty="0"/>
              <a:t>person that would cause a reasonable </a:t>
            </a:r>
            <a:r>
              <a:rPr lang="en-US" sz="1600" dirty="0" smtClean="0"/>
              <a:t>					person </a:t>
            </a:r>
            <a:r>
              <a:rPr lang="en-US" sz="1600" dirty="0"/>
              <a:t>to fear for his or her safety or the safety of </a:t>
            </a:r>
            <a:r>
              <a:rPr lang="en-US" sz="1600" dirty="0" smtClean="0"/>
              <a:t>					others</a:t>
            </a:r>
            <a:r>
              <a:rPr lang="en-US" sz="1600" dirty="0"/>
              <a:t>, or suffer substantial emotional distress.</a:t>
            </a:r>
          </a:p>
          <a:p>
            <a:pPr>
              <a:buFont typeface="Arial" panose="020B0604020202020204" pitchFamily="34" charset="0"/>
              <a:buChar char="•"/>
            </a:pPr>
            <a:endParaRPr lang="en-US" sz="1600" dirty="0"/>
          </a:p>
        </p:txBody>
      </p:sp>
    </p:spTree>
    <p:extLst>
      <p:ext uri="{BB962C8B-B14F-4D97-AF65-F5344CB8AC3E}">
        <p14:creationId xmlns:p14="http://schemas.microsoft.com/office/powerpoint/2010/main" val="1806345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C00000"/>
                </a:solidFill>
              </a:rPr>
              <a:t>Clery</a:t>
            </a:r>
            <a:r>
              <a:rPr lang="en-US" b="1" dirty="0" smtClean="0">
                <a:solidFill>
                  <a:srgbClr val="C00000"/>
                </a:solidFill>
              </a:rPr>
              <a:t> Act</a:t>
            </a:r>
            <a:endParaRPr lang="en-US" b="1" dirty="0">
              <a:solidFill>
                <a:srgbClr val="C00000"/>
              </a:solidFill>
            </a:endParaRPr>
          </a:p>
        </p:txBody>
      </p:sp>
      <p:sp>
        <p:nvSpPr>
          <p:cNvPr id="3" name="Content Placeholder 2"/>
          <p:cNvSpPr>
            <a:spLocks noGrp="1"/>
          </p:cNvSpPr>
          <p:nvPr>
            <p:ph sz="quarter" idx="1"/>
          </p:nvPr>
        </p:nvSpPr>
        <p:spPr/>
        <p:txBody>
          <a:bodyPr>
            <a:normAutofit fontScale="92500" lnSpcReduction="20000"/>
          </a:bodyPr>
          <a:lstStyle/>
          <a:p>
            <a:pPr marL="0" indent="0">
              <a:buNone/>
            </a:pPr>
            <a:r>
              <a:rPr lang="en-US" dirty="0" smtClean="0"/>
              <a:t>	The </a:t>
            </a:r>
            <a:r>
              <a:rPr lang="en-US" dirty="0"/>
              <a:t>Jeanne </a:t>
            </a:r>
            <a:r>
              <a:rPr lang="en-US" dirty="0" err="1"/>
              <a:t>Clery</a:t>
            </a:r>
            <a:r>
              <a:rPr lang="en-US" dirty="0"/>
              <a:t> Disclosure of Campus Security Policy and Campus Crime Statistics Act (</a:t>
            </a:r>
            <a:r>
              <a:rPr lang="en-US" dirty="0" err="1"/>
              <a:t>Clery</a:t>
            </a:r>
            <a:r>
              <a:rPr lang="en-US" dirty="0"/>
              <a:t> Act) was enacted in memory of Jeanne </a:t>
            </a:r>
            <a:r>
              <a:rPr lang="en-US" dirty="0" err="1"/>
              <a:t>Clery</a:t>
            </a:r>
            <a:r>
              <a:rPr lang="en-US" dirty="0"/>
              <a:t>, who was raped and murdered in her dorm room in 1986.</a:t>
            </a:r>
          </a:p>
          <a:p>
            <a:pPr marL="0" indent="0">
              <a:buNone/>
            </a:pPr>
            <a:endParaRPr lang="en-US" dirty="0"/>
          </a:p>
          <a:p>
            <a:pPr marL="0" indent="0">
              <a:buNone/>
            </a:pPr>
            <a:r>
              <a:rPr lang="en-US" dirty="0" smtClean="0"/>
              <a:t>	The </a:t>
            </a:r>
            <a:r>
              <a:rPr lang="en-US" dirty="0" err="1"/>
              <a:t>Clery</a:t>
            </a:r>
            <a:r>
              <a:rPr lang="en-US" dirty="0"/>
              <a:t> Act is a federal law that requires institutions of higher education receiving federal financial aid to report campus crime and arrest statistics as well as information about campus policies and practices intended to promote crime awareness, campus safety and security. This information is published in the Annual Security Report (ASR).  Employees and students are notified by October 1 each year that the current ASR is available on the University’s website.</a:t>
            </a:r>
          </a:p>
          <a:p>
            <a:endParaRPr lang="en-US" dirty="0"/>
          </a:p>
        </p:txBody>
      </p:sp>
    </p:spTree>
    <p:extLst>
      <p:ext uri="{BB962C8B-B14F-4D97-AF65-F5344CB8AC3E}">
        <p14:creationId xmlns:p14="http://schemas.microsoft.com/office/powerpoint/2010/main" val="4017104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rPr>
              <a:t>Requirements of the </a:t>
            </a:r>
            <a:r>
              <a:rPr lang="en-US" b="1" dirty="0" err="1">
                <a:solidFill>
                  <a:srgbClr val="C00000"/>
                </a:solidFill>
              </a:rPr>
              <a:t>Clery</a:t>
            </a:r>
            <a:r>
              <a:rPr lang="en-US" b="1" dirty="0">
                <a:solidFill>
                  <a:srgbClr val="C00000"/>
                </a:solidFill>
              </a:rPr>
              <a:t> Act</a:t>
            </a:r>
            <a:endParaRPr lang="en-US" dirty="0"/>
          </a:p>
        </p:txBody>
      </p:sp>
      <p:sp>
        <p:nvSpPr>
          <p:cNvPr id="3" name="Content Placeholder 2"/>
          <p:cNvSpPr>
            <a:spLocks noGrp="1"/>
          </p:cNvSpPr>
          <p:nvPr>
            <p:ph sz="quarter" idx="1"/>
          </p:nvPr>
        </p:nvSpPr>
        <p:spPr>
          <a:xfrm>
            <a:off x="301752" y="1527048"/>
            <a:ext cx="8534400" cy="4797552"/>
          </a:xfrm>
        </p:spPr>
        <p:txBody>
          <a:bodyPr>
            <a:normAutofit fontScale="70000" lnSpcReduction="20000"/>
          </a:bodyPr>
          <a:lstStyle/>
          <a:p>
            <a:pPr lvl="0"/>
            <a:r>
              <a:rPr lang="en-US" sz="2800" b="1" dirty="0"/>
              <a:t>Disclose, collect, classify and count crime reports and statistics</a:t>
            </a:r>
            <a:endParaRPr lang="en-US" sz="2800" dirty="0"/>
          </a:p>
          <a:p>
            <a:pPr lvl="0"/>
            <a:r>
              <a:rPr lang="en-US" sz="2800" b="1" dirty="0"/>
              <a:t>Issue Timely Warnings </a:t>
            </a:r>
            <a:r>
              <a:rPr lang="en-US" sz="2800" dirty="0"/>
              <a:t>when a crime represents an ongoing threat to the safety of the campus community.  Timely warnings are issued for </a:t>
            </a:r>
            <a:r>
              <a:rPr lang="en-US" sz="2800" dirty="0" err="1"/>
              <a:t>Clery</a:t>
            </a:r>
            <a:r>
              <a:rPr lang="en-US" sz="2800" dirty="0"/>
              <a:t>-reportable crimes, but may also be issued for other crime classifications, as deemed necessary.</a:t>
            </a:r>
          </a:p>
          <a:p>
            <a:pPr lvl="0"/>
            <a:r>
              <a:rPr lang="en-US" sz="2800" b="1" dirty="0"/>
              <a:t>Issue Emergency Notifications </a:t>
            </a:r>
            <a:r>
              <a:rPr lang="en-US" sz="2800" dirty="0"/>
              <a:t>upon confirmation that there is a significant emergency or dangerous situation that poses an immediate threat to the health or safety of some or all members of the campus community</a:t>
            </a:r>
          </a:p>
          <a:p>
            <a:pPr lvl="0"/>
            <a:r>
              <a:rPr lang="en-US" sz="2800" b="1" dirty="0"/>
              <a:t> Publish Annual Security Report</a:t>
            </a:r>
            <a:endParaRPr lang="en-US" sz="2800" dirty="0"/>
          </a:p>
          <a:p>
            <a:pPr lvl="0"/>
            <a:r>
              <a:rPr lang="en-US" sz="2800" b="1" dirty="0"/>
              <a:t> Submit crime statistics </a:t>
            </a:r>
            <a:r>
              <a:rPr lang="en-US" sz="2800" dirty="0"/>
              <a:t>to Department of Education</a:t>
            </a:r>
          </a:p>
          <a:p>
            <a:pPr lvl="0"/>
            <a:r>
              <a:rPr lang="en-US" sz="2800" b="1" dirty="0"/>
              <a:t> Maintain a daily crime log </a:t>
            </a:r>
            <a:r>
              <a:rPr lang="en-US" sz="2800" dirty="0"/>
              <a:t>(see “Crime Beat” at </a:t>
            </a:r>
            <a:r>
              <a:rPr lang="en-US" sz="2800" dirty="0">
                <a:hlinkClick r:id="rId2"/>
              </a:rPr>
              <a:t>https://</a:t>
            </a:r>
            <a:r>
              <a:rPr lang="en-US" sz="2800" dirty="0" smtClean="0">
                <a:hlinkClick r:id="rId2"/>
              </a:rPr>
              <a:t>www.salisbury.edu/police/clery-compliance/crime-beat.aspx</a:t>
            </a:r>
            <a:endParaRPr lang="en-US" sz="2800" dirty="0" smtClean="0"/>
          </a:p>
          <a:p>
            <a:pPr lvl="0"/>
            <a:r>
              <a:rPr lang="en-US" sz="2800" b="1" dirty="0" smtClean="0"/>
              <a:t>Implement </a:t>
            </a:r>
            <a:r>
              <a:rPr lang="en-US" sz="2800" b="1" dirty="0"/>
              <a:t>missing student notification procedures</a:t>
            </a:r>
            <a:endParaRPr lang="en-US" sz="2800" dirty="0"/>
          </a:p>
          <a:p>
            <a:pPr lvl="0"/>
            <a:r>
              <a:rPr lang="en-US" sz="2800" b="1" dirty="0"/>
              <a:t> Maintain Fire Safety information </a:t>
            </a:r>
            <a:r>
              <a:rPr lang="en-US" sz="2800" dirty="0"/>
              <a:t>(including fire log and annual fire report containing statistics and policy statements)</a:t>
            </a:r>
          </a:p>
          <a:p>
            <a:endParaRPr lang="en-US" dirty="0"/>
          </a:p>
        </p:txBody>
      </p:sp>
    </p:spTree>
    <p:extLst>
      <p:ext uri="{BB962C8B-B14F-4D97-AF65-F5344CB8AC3E}">
        <p14:creationId xmlns:p14="http://schemas.microsoft.com/office/powerpoint/2010/main" val="1240014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Campus Security Authorities (CSA)</a:t>
            </a:r>
            <a:endParaRPr lang="en-US" b="1" dirty="0">
              <a:solidFill>
                <a:srgbClr val="C00000"/>
              </a:solidFill>
            </a:endParaRPr>
          </a:p>
        </p:txBody>
      </p:sp>
      <p:sp>
        <p:nvSpPr>
          <p:cNvPr id="3" name="Content Placeholder 2"/>
          <p:cNvSpPr>
            <a:spLocks noGrp="1"/>
          </p:cNvSpPr>
          <p:nvPr>
            <p:ph sz="quarter" idx="1"/>
          </p:nvPr>
        </p:nvSpPr>
        <p:spPr/>
        <p:txBody>
          <a:bodyPr>
            <a:normAutofit fontScale="70000" lnSpcReduction="20000"/>
          </a:bodyPr>
          <a:lstStyle/>
          <a:p>
            <a:pPr marL="0" indent="0">
              <a:buNone/>
            </a:pPr>
            <a:r>
              <a:rPr lang="en-US" sz="2800" dirty="0"/>
              <a:t>The </a:t>
            </a:r>
            <a:r>
              <a:rPr lang="en-US" sz="2800" dirty="0" err="1"/>
              <a:t>Clery</a:t>
            </a:r>
            <a:r>
              <a:rPr lang="en-US" sz="2800" dirty="0"/>
              <a:t> Act requires the University to collect crime statistics from multiple sources, including a Campus Security Authority. </a:t>
            </a:r>
            <a:r>
              <a:rPr lang="en-US" sz="2800" dirty="0" smtClean="0"/>
              <a:t>The term, Campus </a:t>
            </a:r>
            <a:r>
              <a:rPr lang="en-US" sz="2800" dirty="0"/>
              <a:t>Security </a:t>
            </a:r>
            <a:r>
              <a:rPr lang="en-US" sz="2800" dirty="0" smtClean="0"/>
              <a:t>Authority, </a:t>
            </a:r>
            <a:r>
              <a:rPr lang="en-US" sz="2800" dirty="0"/>
              <a:t>encompasses four groups of individuals and organizations associated with the security of </a:t>
            </a:r>
            <a:r>
              <a:rPr lang="en-US" sz="2800" dirty="0" smtClean="0"/>
              <a:t>the University</a:t>
            </a:r>
            <a:r>
              <a:rPr lang="en-US" sz="2800" dirty="0" smtClean="0"/>
              <a:t>:</a:t>
            </a:r>
          </a:p>
          <a:p>
            <a:pPr marL="0" indent="0">
              <a:buNone/>
            </a:pPr>
            <a:endParaRPr lang="en-US" sz="2800" dirty="0"/>
          </a:p>
          <a:p>
            <a:pPr lvl="0"/>
            <a:r>
              <a:rPr lang="en-US" sz="2800" dirty="0"/>
              <a:t>University </a:t>
            </a:r>
            <a:r>
              <a:rPr lang="en-US" sz="2800" dirty="0" smtClean="0"/>
              <a:t>police officers</a:t>
            </a:r>
            <a:endParaRPr lang="en-US" sz="2800" dirty="0"/>
          </a:p>
          <a:p>
            <a:pPr lvl="0"/>
            <a:r>
              <a:rPr lang="en-US" sz="2800" dirty="0" smtClean="0"/>
              <a:t>Non-police security staff – includes individuals that monitor access into a campus building or parking lot, provide security at events (sports, etc.), or provide escorts to students and/or employees after dark</a:t>
            </a:r>
            <a:endParaRPr lang="en-US" sz="2800" dirty="0"/>
          </a:p>
          <a:p>
            <a:pPr lvl="0"/>
            <a:r>
              <a:rPr lang="en-US" sz="2800" dirty="0"/>
              <a:t>Campus officials with significant responsibilities for student and campus </a:t>
            </a:r>
            <a:r>
              <a:rPr lang="en-US" sz="2800" dirty="0" smtClean="0"/>
              <a:t>activities. A campus “official is defined as any person who has the authority and the duty to take action or respond to particular issues on behalf of the institution.</a:t>
            </a:r>
            <a:endParaRPr lang="en-US" sz="2800" dirty="0"/>
          </a:p>
          <a:p>
            <a:r>
              <a:rPr lang="en-US" sz="2800" dirty="0"/>
              <a:t>Individuals </a:t>
            </a:r>
            <a:r>
              <a:rPr lang="en-US" sz="2900" dirty="0"/>
              <a:t>or </a:t>
            </a:r>
            <a:r>
              <a:rPr lang="en-US" sz="2900" dirty="0" smtClean="0"/>
              <a:t>organizations </a:t>
            </a:r>
            <a:r>
              <a:rPr lang="en-US" sz="2900" dirty="0"/>
              <a:t>designated by the university’s “statement of campus security policy to which students and employees should report criminal offenses.</a:t>
            </a: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15179580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Examples of CSAs</a:t>
            </a:r>
            <a:endParaRPr lang="en-US" dirty="0">
              <a:solidFill>
                <a:srgbClr val="C00000"/>
              </a:solidFill>
            </a:endParaRPr>
          </a:p>
        </p:txBody>
      </p:sp>
      <p:sp>
        <p:nvSpPr>
          <p:cNvPr id="3" name="Content Placeholder 2"/>
          <p:cNvSpPr>
            <a:spLocks noGrp="1"/>
          </p:cNvSpPr>
          <p:nvPr>
            <p:ph sz="quarter" idx="1"/>
          </p:nvPr>
        </p:nvSpPr>
        <p:spPr/>
        <p:txBody>
          <a:bodyPr/>
          <a:lstStyle/>
          <a:p>
            <a:r>
              <a:rPr lang="en-US" dirty="0" smtClean="0"/>
              <a:t>Police Officers</a:t>
            </a:r>
          </a:p>
          <a:p>
            <a:r>
              <a:rPr lang="en-US" dirty="0" smtClean="0"/>
              <a:t>Security Guards</a:t>
            </a:r>
          </a:p>
          <a:p>
            <a:r>
              <a:rPr lang="en-US" dirty="0" smtClean="0"/>
              <a:t>Student Patrol </a:t>
            </a:r>
          </a:p>
          <a:p>
            <a:r>
              <a:rPr lang="en-US" dirty="0" smtClean="0"/>
              <a:t>Resident Assistants (RAs)</a:t>
            </a:r>
          </a:p>
          <a:p>
            <a:r>
              <a:rPr lang="en-US" dirty="0" smtClean="0"/>
              <a:t>Athletic Coaches</a:t>
            </a:r>
          </a:p>
          <a:p>
            <a:r>
              <a:rPr lang="en-US" dirty="0" smtClean="0"/>
              <a:t>Dean of Students</a:t>
            </a:r>
          </a:p>
          <a:p>
            <a:r>
              <a:rPr lang="en-US" dirty="0" smtClean="0"/>
              <a:t>Faculty Advisors to Student Groups</a:t>
            </a:r>
          </a:p>
          <a:p>
            <a:r>
              <a:rPr lang="en-US" dirty="0" smtClean="0"/>
              <a:t>Title IX Coordinators</a:t>
            </a:r>
          </a:p>
          <a:p>
            <a:pPr marL="0" indent="0">
              <a:buNone/>
            </a:pPr>
            <a:r>
              <a:rPr lang="en-US" dirty="0"/>
              <a:t>	</a:t>
            </a:r>
            <a:endParaRPr lang="en-US" sz="1600" i="1" dirty="0"/>
          </a:p>
        </p:txBody>
      </p:sp>
    </p:spTree>
    <p:extLst>
      <p:ext uri="{BB962C8B-B14F-4D97-AF65-F5344CB8AC3E}">
        <p14:creationId xmlns:p14="http://schemas.microsoft.com/office/powerpoint/2010/main" val="24821328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CSA Responsibilities</a:t>
            </a:r>
            <a:endParaRPr lang="en-US" dirty="0">
              <a:solidFill>
                <a:srgbClr val="C00000"/>
              </a:solidFill>
            </a:endParaRPr>
          </a:p>
        </p:txBody>
      </p:sp>
      <p:sp>
        <p:nvSpPr>
          <p:cNvPr id="3" name="Content Placeholder 2"/>
          <p:cNvSpPr>
            <a:spLocks noGrp="1"/>
          </p:cNvSpPr>
          <p:nvPr>
            <p:ph sz="quarter" idx="1"/>
          </p:nvPr>
        </p:nvSpPr>
        <p:spPr/>
        <p:txBody>
          <a:bodyPr/>
          <a:lstStyle/>
          <a:p>
            <a:r>
              <a:rPr lang="en-US" sz="2400" dirty="0" smtClean="0"/>
              <a:t>The function of a Campus Security Authority is to report any crime or emergency.  A crime is considered reportable when it is brought to your attention by a </a:t>
            </a:r>
            <a:r>
              <a:rPr lang="en-US" sz="2400" dirty="0"/>
              <a:t>victim, witness, other third party or even an </a:t>
            </a:r>
            <a:r>
              <a:rPr lang="en-US" sz="2400" dirty="0" smtClean="0"/>
              <a:t>offender.  If the information is provided in “good faith” (not rumor or hearsay), please report the incident to University Police at 410-543-6222.</a:t>
            </a:r>
          </a:p>
          <a:p>
            <a:r>
              <a:rPr lang="en-US" sz="2400" dirty="0" smtClean="0"/>
              <a:t>The CSA reporting form may be completed and </a:t>
            </a:r>
            <a:r>
              <a:rPr lang="en-US" dirty="0" smtClean="0"/>
              <a:t>faxed to 410-543-6221.</a:t>
            </a:r>
          </a:p>
          <a:p>
            <a:endParaRPr lang="en-US" dirty="0"/>
          </a:p>
          <a:p>
            <a:pPr marL="0" indent="0" algn="ctr">
              <a:buNone/>
            </a:pPr>
            <a:endParaRPr lang="en-US" dirty="0" smtClean="0"/>
          </a:p>
          <a:p>
            <a:pPr marL="0" indent="0" algn="ctr">
              <a:buNone/>
            </a:pPr>
            <a:endParaRPr lang="en-US" dirty="0"/>
          </a:p>
          <a:p>
            <a:pPr marL="0" indent="0" algn="ctr">
              <a:buNone/>
            </a:pPr>
            <a:endParaRPr lang="en-US" dirty="0" smtClean="0"/>
          </a:p>
          <a:p>
            <a:endParaRPr lang="en-US" dirty="0"/>
          </a:p>
          <a:p>
            <a:pPr marL="0" indent="0" algn="ctr">
              <a:buNone/>
            </a:pP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9352" y="4724400"/>
            <a:ext cx="1219199"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57959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What a CSA Should Not Do</a:t>
            </a:r>
            <a:endParaRPr lang="en-US" dirty="0">
              <a:solidFill>
                <a:srgbClr val="C00000"/>
              </a:solidFill>
            </a:endParaRPr>
          </a:p>
        </p:txBody>
      </p:sp>
      <p:sp>
        <p:nvSpPr>
          <p:cNvPr id="3" name="Content Placeholder 2"/>
          <p:cNvSpPr>
            <a:spLocks noGrp="1"/>
          </p:cNvSpPr>
          <p:nvPr>
            <p:ph sz="quarter" idx="1"/>
          </p:nvPr>
        </p:nvSpPr>
        <p:spPr/>
        <p:txBody>
          <a:bodyPr/>
          <a:lstStyle/>
          <a:p>
            <a:r>
              <a:rPr lang="en-US" dirty="0" smtClean="0"/>
              <a:t>You do not need to investigate the crime or incident reported to you.</a:t>
            </a:r>
          </a:p>
          <a:p>
            <a:r>
              <a:rPr lang="en-US" dirty="0" smtClean="0"/>
              <a:t>You should not try to contact the alleged perpetrator of the crime.</a:t>
            </a:r>
          </a:p>
          <a:p>
            <a:r>
              <a:rPr lang="en-US" dirty="0" smtClean="0"/>
              <a:t>You do not need to convince the person reporting any incident to you to speak to the police if they are unwilling to do so.</a:t>
            </a:r>
          </a:p>
          <a:p>
            <a:pPr marL="0" indent="0" algn="ctr">
              <a:buNone/>
            </a:pPr>
            <a:endParaRPr lang="en-US" dirty="0"/>
          </a:p>
        </p:txBody>
      </p:sp>
      <p:sp>
        <p:nvSpPr>
          <p:cNvPr id="4" name="&quot;No&quot; Symbol 3"/>
          <p:cNvSpPr/>
          <p:nvPr/>
        </p:nvSpPr>
        <p:spPr>
          <a:xfrm>
            <a:off x="3657601" y="4648200"/>
            <a:ext cx="1752600" cy="1537446"/>
          </a:xfrm>
          <a:prstGeom prst="noSmoking">
            <a:avLst>
              <a:gd name="adj" fmla="val 1026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494660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Why Should a Crime Be Reported to Me?</a:t>
            </a:r>
            <a:endParaRPr lang="en-US" dirty="0">
              <a:solidFill>
                <a:srgbClr val="C00000"/>
              </a:solidFill>
            </a:endParaRPr>
          </a:p>
        </p:txBody>
      </p:sp>
      <p:sp>
        <p:nvSpPr>
          <p:cNvPr id="3" name="Content Placeholder 2"/>
          <p:cNvSpPr>
            <a:spLocks noGrp="1"/>
          </p:cNvSpPr>
          <p:nvPr>
            <p:ph sz="quarter" idx="1"/>
          </p:nvPr>
        </p:nvSpPr>
        <p:spPr>
          <a:xfrm>
            <a:off x="301752" y="1527048"/>
            <a:ext cx="8503920" cy="4797552"/>
          </a:xfrm>
        </p:spPr>
        <p:txBody>
          <a:bodyPr>
            <a:normAutofit fontScale="85000" lnSpcReduction="20000"/>
          </a:bodyPr>
          <a:lstStyle/>
          <a:p>
            <a:pPr algn="just"/>
            <a:r>
              <a:rPr lang="en-US" sz="2600" dirty="0"/>
              <a:t>The University encourages all students and employees to report crimes and emergencies to the </a:t>
            </a:r>
            <a:r>
              <a:rPr lang="en-US" sz="2600" dirty="0" smtClean="0"/>
              <a:t>SU Police; however, </a:t>
            </a:r>
            <a:r>
              <a:rPr lang="en-US" sz="2600" dirty="0"/>
              <a:t>we know that doesn’t always </a:t>
            </a:r>
            <a:r>
              <a:rPr lang="en-US" sz="2600" dirty="0" smtClean="0"/>
              <a:t>happen. </a:t>
            </a:r>
            <a:endParaRPr lang="en-US" sz="2600" dirty="0"/>
          </a:p>
          <a:p>
            <a:pPr algn="just"/>
            <a:r>
              <a:rPr lang="en-US" sz="2600" dirty="0" smtClean="0"/>
              <a:t>Many times </a:t>
            </a:r>
            <a:r>
              <a:rPr lang="en-US" sz="2600" dirty="0"/>
              <a:t>when students are the victims of crime, they are likely to report it to someone other than the </a:t>
            </a:r>
            <a:r>
              <a:rPr lang="en-US" sz="2600" dirty="0" smtClean="0"/>
              <a:t>police. </a:t>
            </a:r>
            <a:endParaRPr lang="en-US" sz="2600" dirty="0"/>
          </a:p>
          <a:p>
            <a:pPr algn="just"/>
            <a:r>
              <a:rPr lang="en-US" sz="2600" dirty="0"/>
              <a:t>Because of your function at </a:t>
            </a:r>
            <a:r>
              <a:rPr lang="en-US" sz="2600" dirty="0" smtClean="0"/>
              <a:t>SU</a:t>
            </a:r>
            <a:r>
              <a:rPr lang="en-US" sz="2600" dirty="0"/>
              <a:t>, someone may tell you about a </a:t>
            </a:r>
            <a:r>
              <a:rPr lang="en-US" sz="2600" dirty="0" smtClean="0"/>
              <a:t>crime.  As </a:t>
            </a:r>
            <a:r>
              <a:rPr lang="en-US" sz="2600" dirty="0"/>
              <a:t>a </a:t>
            </a:r>
            <a:r>
              <a:rPr lang="en-US" sz="2600" dirty="0" smtClean="0"/>
              <a:t>CSA, </a:t>
            </a:r>
            <a:r>
              <a:rPr lang="en-US" sz="2600" dirty="0"/>
              <a:t>you have the responsibility to report the </a:t>
            </a:r>
            <a:r>
              <a:rPr lang="en-US" sz="2600" dirty="0" smtClean="0"/>
              <a:t>incident.</a:t>
            </a:r>
            <a:endParaRPr lang="en-US" sz="2600" dirty="0"/>
          </a:p>
          <a:p>
            <a:pPr algn="just"/>
            <a:r>
              <a:rPr lang="en-US" sz="2600" dirty="0"/>
              <a:t>Pastoral and </a:t>
            </a:r>
            <a:r>
              <a:rPr lang="en-US" sz="2600" dirty="0" smtClean="0"/>
              <a:t>professional counselors </a:t>
            </a:r>
            <a:r>
              <a:rPr lang="en-US" sz="2600" dirty="0" smtClean="0"/>
              <a:t>are </a:t>
            </a:r>
            <a:r>
              <a:rPr lang="en-US" sz="2600" dirty="0"/>
              <a:t>exempt from reporting under the </a:t>
            </a:r>
            <a:r>
              <a:rPr lang="en-US" sz="2600" dirty="0" smtClean="0"/>
              <a:t>law; however, </a:t>
            </a:r>
            <a:r>
              <a:rPr lang="en-US" sz="2400" dirty="0"/>
              <a:t>the University encourages such counselors to tell victims about the </a:t>
            </a:r>
            <a:r>
              <a:rPr lang="en-US" sz="2400" dirty="0" smtClean="0"/>
              <a:t>“Confidential </a:t>
            </a:r>
            <a:r>
              <a:rPr lang="en-US" sz="2400" dirty="0"/>
              <a:t>Reporting Process, if, in their judgment, it is appropriate to discuss crime reporting with this </a:t>
            </a:r>
            <a:r>
              <a:rPr lang="en-US" sz="2400" dirty="0" smtClean="0"/>
              <a:t>client.</a:t>
            </a:r>
            <a:endParaRPr lang="en-US" sz="2400" dirty="0"/>
          </a:p>
          <a:p>
            <a:pPr algn="just"/>
            <a:r>
              <a:rPr lang="en-US" sz="2400" dirty="0"/>
              <a:t>Victims have the option of reporting crimes confidentially to a CSA. This means the University will keep a record that a crime occurred but will not publish any identifying information. Reports filed in this manner are counted and disclosed in the annual crime statistics.</a:t>
            </a:r>
          </a:p>
          <a:p>
            <a:pPr algn="just"/>
            <a:endParaRPr lang="en-US" sz="2600" dirty="0" smtClean="0"/>
          </a:p>
          <a:p>
            <a:pPr algn="just"/>
            <a:endParaRPr lang="en-US" dirty="0"/>
          </a:p>
          <a:p>
            <a:pPr marL="0" indent="0">
              <a:buNone/>
            </a:pPr>
            <a:endParaRPr lang="en-US" dirty="0"/>
          </a:p>
        </p:txBody>
      </p:sp>
    </p:spTree>
    <p:extLst>
      <p:ext uri="{BB962C8B-B14F-4D97-AF65-F5344CB8AC3E}">
        <p14:creationId xmlns:p14="http://schemas.microsoft.com/office/powerpoint/2010/main" val="13791247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586</TotalTime>
  <Words>1142</Words>
  <Application>Microsoft Office PowerPoint</Application>
  <PresentationFormat>On-screen Show (4:3)</PresentationFormat>
  <Paragraphs>196</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ＭＳ Ｐゴシック</vt:lpstr>
      <vt:lpstr>Arial</vt:lpstr>
      <vt:lpstr>Calibri</vt:lpstr>
      <vt:lpstr>Georgia</vt:lpstr>
      <vt:lpstr>Wingdings</vt:lpstr>
      <vt:lpstr>Wingdings 2</vt:lpstr>
      <vt:lpstr>Civic</vt:lpstr>
      <vt:lpstr>Campus Security Authority Training</vt:lpstr>
      <vt:lpstr>Course Objectives</vt:lpstr>
      <vt:lpstr>Clery Act</vt:lpstr>
      <vt:lpstr>Requirements of the Clery Act</vt:lpstr>
      <vt:lpstr>Campus Security Authorities (CSA)</vt:lpstr>
      <vt:lpstr>Examples of CSAs</vt:lpstr>
      <vt:lpstr>CSA Responsibilities</vt:lpstr>
      <vt:lpstr>What a CSA Should Not Do</vt:lpstr>
      <vt:lpstr>Why Should a Crime Be Reported to Me?</vt:lpstr>
      <vt:lpstr>CSA Reporting Form</vt:lpstr>
      <vt:lpstr>Crimes That Must Be Reported</vt:lpstr>
      <vt:lpstr>Reporting a Crime Depends on Location</vt:lpstr>
      <vt:lpstr>Reporting an Incident</vt:lpstr>
      <vt:lpstr>Seek Help on/off Campus</vt:lpstr>
      <vt:lpstr>Missing Students/Emergency Situations</vt:lpstr>
      <vt:lpstr>Glossary</vt:lpstr>
      <vt:lpstr>Glossary (cont)</vt:lpstr>
      <vt:lpstr>Glossary (cont)</vt:lpstr>
      <vt:lpstr>Glossary (cont)</vt:lpstr>
      <vt:lpstr>Glossary (cont)</vt:lpstr>
      <vt:lpstr>Glossary (cont)</vt:lpstr>
      <vt:lpstr>Glossary (cont)</vt:lpstr>
    </vt:vector>
  </TitlesOfParts>
  <Company>Salisbury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Campus Security Authority Training</dc:title>
  <dc:creator>Information Technology</dc:creator>
  <cp:lastModifiedBy>Debbie Kerns</cp:lastModifiedBy>
  <cp:revision>26</cp:revision>
  <dcterms:created xsi:type="dcterms:W3CDTF">2015-01-30T12:52:13Z</dcterms:created>
  <dcterms:modified xsi:type="dcterms:W3CDTF">2019-07-24T19:53:39Z</dcterms:modified>
</cp:coreProperties>
</file>