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Default Extension="docx" ContentType="application/vnd.openxmlformats-officedocument.wordprocessingml.document"/>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emf" ContentType="image/x-emf"/>
  <Override PartName="/ppt/notesSlides/notesSlide37.xml" ContentType="application/vnd.openxmlformats-officedocument.presentationml.notesSlide+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6" r:id="rId1"/>
  </p:sldMasterIdLst>
  <p:notesMasterIdLst>
    <p:notesMasterId r:id="rId60"/>
  </p:notesMasterIdLst>
  <p:handoutMasterIdLst>
    <p:handoutMasterId r:id="rId61"/>
  </p:handoutMasterIdLst>
  <p:sldIdLst>
    <p:sldId id="342" r:id="rId2"/>
    <p:sldId id="356" r:id="rId3"/>
    <p:sldId id="341" r:id="rId4"/>
    <p:sldId id="415" r:id="rId5"/>
    <p:sldId id="416" r:id="rId6"/>
    <p:sldId id="417" r:id="rId7"/>
    <p:sldId id="418" r:id="rId8"/>
    <p:sldId id="425" r:id="rId9"/>
    <p:sldId id="424" r:id="rId10"/>
    <p:sldId id="419" r:id="rId11"/>
    <p:sldId id="426" r:id="rId12"/>
    <p:sldId id="420" r:id="rId13"/>
    <p:sldId id="421" r:id="rId14"/>
    <p:sldId id="422" r:id="rId15"/>
    <p:sldId id="358" r:id="rId16"/>
    <p:sldId id="433" r:id="rId17"/>
    <p:sldId id="345" r:id="rId18"/>
    <p:sldId id="393" r:id="rId19"/>
    <p:sldId id="367" r:id="rId20"/>
    <p:sldId id="366" r:id="rId21"/>
    <p:sldId id="427" r:id="rId22"/>
    <p:sldId id="402" r:id="rId23"/>
    <p:sldId id="332" r:id="rId24"/>
    <p:sldId id="403" r:id="rId25"/>
    <p:sldId id="404" r:id="rId26"/>
    <p:sldId id="399" r:id="rId27"/>
    <p:sldId id="406" r:id="rId28"/>
    <p:sldId id="400" r:id="rId29"/>
    <p:sldId id="397" r:id="rId30"/>
    <p:sldId id="401" r:id="rId31"/>
    <p:sldId id="413" r:id="rId32"/>
    <p:sldId id="414" r:id="rId33"/>
    <p:sldId id="436" r:id="rId34"/>
    <p:sldId id="437" r:id="rId35"/>
    <p:sldId id="434" r:id="rId36"/>
    <p:sldId id="389" r:id="rId37"/>
    <p:sldId id="382" r:id="rId38"/>
    <p:sldId id="384" r:id="rId39"/>
    <p:sldId id="383" r:id="rId40"/>
    <p:sldId id="386" r:id="rId41"/>
    <p:sldId id="388" r:id="rId42"/>
    <p:sldId id="347" r:id="rId43"/>
    <p:sldId id="362" r:id="rId44"/>
    <p:sldId id="360" r:id="rId45"/>
    <p:sldId id="392" r:id="rId46"/>
    <p:sldId id="409" r:id="rId47"/>
    <p:sldId id="412" r:id="rId48"/>
    <p:sldId id="410" r:id="rId49"/>
    <p:sldId id="411" r:id="rId50"/>
    <p:sldId id="428" r:id="rId51"/>
    <p:sldId id="429" r:id="rId52"/>
    <p:sldId id="430" r:id="rId53"/>
    <p:sldId id="431" r:id="rId54"/>
    <p:sldId id="432" r:id="rId55"/>
    <p:sldId id="349" r:id="rId56"/>
    <p:sldId id="350" r:id="rId57"/>
    <p:sldId id="351" r:id="rId58"/>
    <p:sldId id="435" r:id="rId59"/>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990000"/>
    <a:srgbClr val="FFFFFF"/>
    <a:srgbClr val="A50021"/>
    <a:srgbClr val="666699"/>
    <a:srgbClr val="F0EFE0"/>
    <a:srgbClr val="1F4081"/>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218" autoAdjust="0"/>
    <p:restoredTop sz="74603" autoAdjust="0"/>
  </p:normalViewPr>
  <p:slideViewPr>
    <p:cSldViewPr>
      <p:cViewPr varScale="1">
        <p:scale>
          <a:sx n="74" d="100"/>
          <a:sy n="74" d="100"/>
        </p:scale>
        <p:origin x="-22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812" y="-72"/>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9581E1-18A0-4498-BD23-E10456E96E24}" type="doc">
      <dgm:prSet loTypeId="urn:microsoft.com/office/officeart/2005/8/layout/chevron1" loCatId="process" qsTypeId="urn:microsoft.com/office/officeart/2005/8/quickstyle/simple1" qsCatId="simple" csTypeId="urn:microsoft.com/office/officeart/2005/8/colors/accent1_2" csCatId="accent1" phldr="1"/>
      <dgm:spPr/>
    </dgm:pt>
    <dgm:pt modelId="{F0EF7276-59E1-452A-9B2D-54370FE5DCFC}">
      <dgm:prSet phldrT="[Text]"/>
      <dgm:spPr/>
      <dgm:t>
        <a:bodyPr/>
        <a:lstStyle/>
        <a:p>
          <a:r>
            <a:rPr lang="en-US" dirty="0" smtClean="0">
              <a:solidFill>
                <a:srgbClr val="990000"/>
              </a:solidFill>
            </a:rPr>
            <a:t>Vision</a:t>
          </a:r>
          <a:endParaRPr lang="en-US" dirty="0">
            <a:solidFill>
              <a:srgbClr val="990000"/>
            </a:solidFill>
          </a:endParaRPr>
        </a:p>
      </dgm:t>
    </dgm:pt>
    <dgm:pt modelId="{8D64F04C-CA42-4F66-A5C6-204F90F06D06}" type="parTrans" cxnId="{DD210F77-1418-4520-A786-54E966E91006}">
      <dgm:prSet/>
      <dgm:spPr/>
      <dgm:t>
        <a:bodyPr/>
        <a:lstStyle/>
        <a:p>
          <a:endParaRPr lang="en-US">
            <a:solidFill>
              <a:srgbClr val="990000"/>
            </a:solidFill>
          </a:endParaRPr>
        </a:p>
      </dgm:t>
    </dgm:pt>
    <dgm:pt modelId="{BCD8E5F3-7DF9-434F-8A41-06587F35C380}" type="sibTrans" cxnId="{DD210F77-1418-4520-A786-54E966E91006}">
      <dgm:prSet/>
      <dgm:spPr/>
      <dgm:t>
        <a:bodyPr/>
        <a:lstStyle/>
        <a:p>
          <a:endParaRPr lang="en-US">
            <a:solidFill>
              <a:srgbClr val="990000"/>
            </a:solidFill>
          </a:endParaRPr>
        </a:p>
      </dgm:t>
    </dgm:pt>
    <dgm:pt modelId="{7C1A94C9-BEE1-4CC2-ABB2-B85540F2A048}">
      <dgm:prSet phldrT="[Text]"/>
      <dgm:spPr/>
      <dgm:t>
        <a:bodyPr/>
        <a:lstStyle/>
        <a:p>
          <a:r>
            <a:rPr lang="en-US" dirty="0" smtClean="0">
              <a:solidFill>
                <a:srgbClr val="990000"/>
              </a:solidFill>
            </a:rPr>
            <a:t>High Standards</a:t>
          </a:r>
          <a:endParaRPr lang="en-US" dirty="0">
            <a:solidFill>
              <a:srgbClr val="990000"/>
            </a:solidFill>
          </a:endParaRPr>
        </a:p>
      </dgm:t>
    </dgm:pt>
    <dgm:pt modelId="{9F8FB463-A850-4DB3-80B3-95BD3671E8ED}" type="parTrans" cxnId="{341BF0AA-5A29-43FA-B4D0-978E1CE43100}">
      <dgm:prSet/>
      <dgm:spPr/>
      <dgm:t>
        <a:bodyPr/>
        <a:lstStyle/>
        <a:p>
          <a:endParaRPr lang="en-US">
            <a:solidFill>
              <a:srgbClr val="990000"/>
            </a:solidFill>
          </a:endParaRPr>
        </a:p>
      </dgm:t>
    </dgm:pt>
    <dgm:pt modelId="{89B9CD4F-244B-4BBF-B0A8-40FA06DE4267}" type="sibTrans" cxnId="{341BF0AA-5A29-43FA-B4D0-978E1CE43100}">
      <dgm:prSet/>
      <dgm:spPr/>
      <dgm:t>
        <a:bodyPr/>
        <a:lstStyle/>
        <a:p>
          <a:endParaRPr lang="en-US">
            <a:solidFill>
              <a:srgbClr val="990000"/>
            </a:solidFill>
          </a:endParaRPr>
        </a:p>
      </dgm:t>
    </dgm:pt>
    <dgm:pt modelId="{FABF3986-ABDC-4B30-9888-EC4D6BA3076B}">
      <dgm:prSet phldrT="[Text]"/>
      <dgm:spPr/>
      <dgm:t>
        <a:bodyPr/>
        <a:lstStyle/>
        <a:p>
          <a:r>
            <a:rPr lang="en-US" dirty="0" smtClean="0">
              <a:solidFill>
                <a:srgbClr val="990000"/>
              </a:solidFill>
            </a:rPr>
            <a:t>Commitment</a:t>
          </a:r>
          <a:endParaRPr lang="en-US" dirty="0">
            <a:solidFill>
              <a:srgbClr val="990000"/>
            </a:solidFill>
          </a:endParaRPr>
        </a:p>
      </dgm:t>
    </dgm:pt>
    <dgm:pt modelId="{433ED5B8-2F2E-4A09-B9D1-1885A58C7AC6}" type="parTrans" cxnId="{53595A88-E936-4833-8B97-A0AEA56009BB}">
      <dgm:prSet/>
      <dgm:spPr/>
      <dgm:t>
        <a:bodyPr/>
        <a:lstStyle/>
        <a:p>
          <a:endParaRPr lang="en-US">
            <a:solidFill>
              <a:srgbClr val="990000"/>
            </a:solidFill>
          </a:endParaRPr>
        </a:p>
      </dgm:t>
    </dgm:pt>
    <dgm:pt modelId="{6AE9FFF5-E623-4128-8F77-7DF9EE904AF4}" type="sibTrans" cxnId="{53595A88-E936-4833-8B97-A0AEA56009BB}">
      <dgm:prSet/>
      <dgm:spPr/>
      <dgm:t>
        <a:bodyPr/>
        <a:lstStyle/>
        <a:p>
          <a:endParaRPr lang="en-US">
            <a:solidFill>
              <a:srgbClr val="990000"/>
            </a:solidFill>
          </a:endParaRPr>
        </a:p>
      </dgm:t>
    </dgm:pt>
    <dgm:pt modelId="{D897EDD9-3756-4D2C-8AD9-05354CE70B65}">
      <dgm:prSet phldrT="[Text]"/>
      <dgm:spPr/>
      <dgm:t>
        <a:bodyPr/>
        <a:lstStyle/>
        <a:p>
          <a:r>
            <a:rPr lang="en-US" dirty="0" smtClean="0">
              <a:solidFill>
                <a:srgbClr val="990000"/>
              </a:solidFill>
            </a:rPr>
            <a:t>Resources</a:t>
          </a:r>
          <a:endParaRPr lang="en-US" dirty="0">
            <a:solidFill>
              <a:srgbClr val="990000"/>
            </a:solidFill>
          </a:endParaRPr>
        </a:p>
      </dgm:t>
    </dgm:pt>
    <dgm:pt modelId="{36FE6A64-A091-45E6-A8D2-C824FBF9AB7C}" type="parTrans" cxnId="{AF8E69C0-638D-4486-A02E-B6713A366DB1}">
      <dgm:prSet/>
      <dgm:spPr/>
      <dgm:t>
        <a:bodyPr/>
        <a:lstStyle/>
        <a:p>
          <a:endParaRPr lang="en-US">
            <a:solidFill>
              <a:srgbClr val="990000"/>
            </a:solidFill>
          </a:endParaRPr>
        </a:p>
      </dgm:t>
    </dgm:pt>
    <dgm:pt modelId="{E985D017-C0D6-4344-A2D1-6799F34B227D}" type="sibTrans" cxnId="{AF8E69C0-638D-4486-A02E-B6713A366DB1}">
      <dgm:prSet/>
      <dgm:spPr/>
      <dgm:t>
        <a:bodyPr/>
        <a:lstStyle/>
        <a:p>
          <a:endParaRPr lang="en-US">
            <a:solidFill>
              <a:srgbClr val="990000"/>
            </a:solidFill>
          </a:endParaRPr>
        </a:p>
      </dgm:t>
    </dgm:pt>
    <dgm:pt modelId="{25CA3512-E92D-452F-9908-A7B51EA3099B}">
      <dgm:prSet phldrT="[Text]"/>
      <dgm:spPr/>
      <dgm:t>
        <a:bodyPr/>
        <a:lstStyle/>
        <a:p>
          <a:r>
            <a:rPr lang="en-US" dirty="0" smtClean="0">
              <a:solidFill>
                <a:srgbClr val="990000"/>
              </a:solidFill>
            </a:rPr>
            <a:t>Integration</a:t>
          </a:r>
          <a:endParaRPr lang="en-US" dirty="0">
            <a:solidFill>
              <a:srgbClr val="990000"/>
            </a:solidFill>
          </a:endParaRPr>
        </a:p>
      </dgm:t>
    </dgm:pt>
    <dgm:pt modelId="{F1726789-DD08-4599-9225-F1C0BF06F87C}" type="parTrans" cxnId="{B5EDF95D-B230-42AC-BA52-853D40FA8134}">
      <dgm:prSet/>
      <dgm:spPr/>
      <dgm:t>
        <a:bodyPr/>
        <a:lstStyle/>
        <a:p>
          <a:endParaRPr lang="en-US">
            <a:solidFill>
              <a:srgbClr val="990000"/>
            </a:solidFill>
          </a:endParaRPr>
        </a:p>
      </dgm:t>
    </dgm:pt>
    <dgm:pt modelId="{A7B3C304-AB62-4E6D-B2A8-D33AD65302BE}" type="sibTrans" cxnId="{B5EDF95D-B230-42AC-BA52-853D40FA8134}">
      <dgm:prSet/>
      <dgm:spPr/>
      <dgm:t>
        <a:bodyPr/>
        <a:lstStyle/>
        <a:p>
          <a:endParaRPr lang="en-US">
            <a:solidFill>
              <a:srgbClr val="990000"/>
            </a:solidFill>
          </a:endParaRPr>
        </a:p>
      </dgm:t>
    </dgm:pt>
    <dgm:pt modelId="{ABC96674-869D-4F1E-AD54-A34E3D44B50A}">
      <dgm:prSet phldrT="[Text]"/>
      <dgm:spPr/>
      <dgm:t>
        <a:bodyPr/>
        <a:lstStyle/>
        <a:p>
          <a:r>
            <a:rPr lang="en-US" dirty="0" smtClean="0">
              <a:solidFill>
                <a:srgbClr val="990000"/>
              </a:solidFill>
            </a:rPr>
            <a:t>Structure</a:t>
          </a:r>
          <a:endParaRPr lang="en-US" dirty="0">
            <a:solidFill>
              <a:srgbClr val="990000"/>
            </a:solidFill>
          </a:endParaRPr>
        </a:p>
      </dgm:t>
    </dgm:pt>
    <dgm:pt modelId="{532B5F31-EFEE-4A4D-90AA-771BA813199C}" type="parTrans" cxnId="{8E759BEE-DD42-46DB-BBF4-FD37EF593BD4}">
      <dgm:prSet/>
      <dgm:spPr/>
      <dgm:t>
        <a:bodyPr/>
        <a:lstStyle/>
        <a:p>
          <a:endParaRPr lang="en-US">
            <a:solidFill>
              <a:srgbClr val="990000"/>
            </a:solidFill>
          </a:endParaRPr>
        </a:p>
      </dgm:t>
    </dgm:pt>
    <dgm:pt modelId="{84017B3B-B04D-45E1-AD1A-AE2EDD7568C2}" type="sibTrans" cxnId="{8E759BEE-DD42-46DB-BBF4-FD37EF593BD4}">
      <dgm:prSet/>
      <dgm:spPr/>
      <dgm:t>
        <a:bodyPr/>
        <a:lstStyle/>
        <a:p>
          <a:endParaRPr lang="en-US">
            <a:solidFill>
              <a:srgbClr val="990000"/>
            </a:solidFill>
          </a:endParaRPr>
        </a:p>
      </dgm:t>
    </dgm:pt>
    <dgm:pt modelId="{32616EB5-F75D-42E3-9E6A-BB95630CFB0D}" type="pres">
      <dgm:prSet presAssocID="{5C9581E1-18A0-4498-BD23-E10456E96E24}" presName="Name0" presStyleCnt="0">
        <dgm:presLayoutVars>
          <dgm:dir/>
          <dgm:animLvl val="lvl"/>
          <dgm:resizeHandles val="exact"/>
        </dgm:presLayoutVars>
      </dgm:prSet>
      <dgm:spPr/>
    </dgm:pt>
    <dgm:pt modelId="{6EEAFD45-0CF2-4F25-B4FA-43F228AC556C}" type="pres">
      <dgm:prSet presAssocID="{F0EF7276-59E1-452A-9B2D-54370FE5DCFC}" presName="parTxOnly" presStyleLbl="node1" presStyleIdx="0" presStyleCnt="6">
        <dgm:presLayoutVars>
          <dgm:chMax val="0"/>
          <dgm:chPref val="0"/>
          <dgm:bulletEnabled val="1"/>
        </dgm:presLayoutVars>
      </dgm:prSet>
      <dgm:spPr/>
      <dgm:t>
        <a:bodyPr/>
        <a:lstStyle/>
        <a:p>
          <a:endParaRPr lang="en-US"/>
        </a:p>
      </dgm:t>
    </dgm:pt>
    <dgm:pt modelId="{A2B8890A-E43F-4787-AA95-1BECCF4F26CD}" type="pres">
      <dgm:prSet presAssocID="{BCD8E5F3-7DF9-434F-8A41-06587F35C380}" presName="parTxOnlySpace" presStyleCnt="0"/>
      <dgm:spPr/>
    </dgm:pt>
    <dgm:pt modelId="{475C2849-FF81-4C91-8332-F9FC4B09423A}" type="pres">
      <dgm:prSet presAssocID="{7C1A94C9-BEE1-4CC2-ABB2-B85540F2A048}" presName="parTxOnly" presStyleLbl="node1" presStyleIdx="1" presStyleCnt="6">
        <dgm:presLayoutVars>
          <dgm:chMax val="0"/>
          <dgm:chPref val="0"/>
          <dgm:bulletEnabled val="1"/>
        </dgm:presLayoutVars>
      </dgm:prSet>
      <dgm:spPr/>
      <dgm:t>
        <a:bodyPr/>
        <a:lstStyle/>
        <a:p>
          <a:endParaRPr lang="en-US"/>
        </a:p>
      </dgm:t>
    </dgm:pt>
    <dgm:pt modelId="{45D25BBE-28E3-408E-AEF1-27C9A8994C47}" type="pres">
      <dgm:prSet presAssocID="{89B9CD4F-244B-4BBF-B0A8-40FA06DE4267}" presName="parTxOnlySpace" presStyleCnt="0"/>
      <dgm:spPr/>
    </dgm:pt>
    <dgm:pt modelId="{5958D57F-52B7-4D21-AC4A-65A286CC139C}" type="pres">
      <dgm:prSet presAssocID="{FABF3986-ABDC-4B30-9888-EC4D6BA3076B}" presName="parTxOnly" presStyleLbl="node1" presStyleIdx="2" presStyleCnt="6">
        <dgm:presLayoutVars>
          <dgm:chMax val="0"/>
          <dgm:chPref val="0"/>
          <dgm:bulletEnabled val="1"/>
        </dgm:presLayoutVars>
      </dgm:prSet>
      <dgm:spPr/>
      <dgm:t>
        <a:bodyPr/>
        <a:lstStyle/>
        <a:p>
          <a:endParaRPr lang="en-US"/>
        </a:p>
      </dgm:t>
    </dgm:pt>
    <dgm:pt modelId="{5AFC050F-9435-426E-91A6-F2CED97E23A4}" type="pres">
      <dgm:prSet presAssocID="{6AE9FFF5-E623-4128-8F77-7DF9EE904AF4}" presName="parTxOnlySpace" presStyleCnt="0"/>
      <dgm:spPr/>
    </dgm:pt>
    <dgm:pt modelId="{46B68697-8339-4869-BA59-F4FE1038372F}" type="pres">
      <dgm:prSet presAssocID="{D897EDD9-3756-4D2C-8AD9-05354CE70B65}" presName="parTxOnly" presStyleLbl="node1" presStyleIdx="3" presStyleCnt="6">
        <dgm:presLayoutVars>
          <dgm:chMax val="0"/>
          <dgm:chPref val="0"/>
          <dgm:bulletEnabled val="1"/>
        </dgm:presLayoutVars>
      </dgm:prSet>
      <dgm:spPr/>
      <dgm:t>
        <a:bodyPr/>
        <a:lstStyle/>
        <a:p>
          <a:endParaRPr lang="en-US"/>
        </a:p>
      </dgm:t>
    </dgm:pt>
    <dgm:pt modelId="{252ADC63-0116-4A13-85CB-ED0901D482DA}" type="pres">
      <dgm:prSet presAssocID="{E985D017-C0D6-4344-A2D1-6799F34B227D}" presName="parTxOnlySpace" presStyleCnt="0"/>
      <dgm:spPr/>
    </dgm:pt>
    <dgm:pt modelId="{F70248C7-01F8-4B74-A0A1-95CAD289B60E}" type="pres">
      <dgm:prSet presAssocID="{ABC96674-869D-4F1E-AD54-A34E3D44B50A}" presName="parTxOnly" presStyleLbl="node1" presStyleIdx="4" presStyleCnt="6">
        <dgm:presLayoutVars>
          <dgm:chMax val="0"/>
          <dgm:chPref val="0"/>
          <dgm:bulletEnabled val="1"/>
        </dgm:presLayoutVars>
      </dgm:prSet>
      <dgm:spPr/>
      <dgm:t>
        <a:bodyPr/>
        <a:lstStyle/>
        <a:p>
          <a:endParaRPr lang="en-US"/>
        </a:p>
      </dgm:t>
    </dgm:pt>
    <dgm:pt modelId="{FA865DD8-321E-4398-B28B-D601005F9FC2}" type="pres">
      <dgm:prSet presAssocID="{84017B3B-B04D-45E1-AD1A-AE2EDD7568C2}" presName="parTxOnlySpace" presStyleCnt="0"/>
      <dgm:spPr/>
    </dgm:pt>
    <dgm:pt modelId="{ADA33450-3ED9-46DC-BF79-3160268CF53C}" type="pres">
      <dgm:prSet presAssocID="{25CA3512-E92D-452F-9908-A7B51EA3099B}" presName="parTxOnly" presStyleLbl="node1" presStyleIdx="5" presStyleCnt="6">
        <dgm:presLayoutVars>
          <dgm:chMax val="0"/>
          <dgm:chPref val="0"/>
          <dgm:bulletEnabled val="1"/>
        </dgm:presLayoutVars>
      </dgm:prSet>
      <dgm:spPr/>
      <dgm:t>
        <a:bodyPr/>
        <a:lstStyle/>
        <a:p>
          <a:endParaRPr lang="en-US"/>
        </a:p>
      </dgm:t>
    </dgm:pt>
  </dgm:ptLst>
  <dgm:cxnLst>
    <dgm:cxn modelId="{5F9766E8-ED8C-4BD1-B181-387B41EFC585}" type="presOf" srcId="{ABC96674-869D-4F1E-AD54-A34E3D44B50A}" destId="{F70248C7-01F8-4B74-A0A1-95CAD289B60E}" srcOrd="0" destOrd="0" presId="urn:microsoft.com/office/officeart/2005/8/layout/chevron1"/>
    <dgm:cxn modelId="{AF8E69C0-638D-4486-A02E-B6713A366DB1}" srcId="{5C9581E1-18A0-4498-BD23-E10456E96E24}" destId="{D897EDD9-3756-4D2C-8AD9-05354CE70B65}" srcOrd="3" destOrd="0" parTransId="{36FE6A64-A091-45E6-A8D2-C824FBF9AB7C}" sibTransId="{E985D017-C0D6-4344-A2D1-6799F34B227D}"/>
    <dgm:cxn modelId="{8E759BEE-DD42-46DB-BBF4-FD37EF593BD4}" srcId="{5C9581E1-18A0-4498-BD23-E10456E96E24}" destId="{ABC96674-869D-4F1E-AD54-A34E3D44B50A}" srcOrd="4" destOrd="0" parTransId="{532B5F31-EFEE-4A4D-90AA-771BA813199C}" sibTransId="{84017B3B-B04D-45E1-AD1A-AE2EDD7568C2}"/>
    <dgm:cxn modelId="{410B0935-CCDB-4905-BDF2-1EEBCBF2E656}" type="presOf" srcId="{FABF3986-ABDC-4B30-9888-EC4D6BA3076B}" destId="{5958D57F-52B7-4D21-AC4A-65A286CC139C}" srcOrd="0" destOrd="0" presId="urn:microsoft.com/office/officeart/2005/8/layout/chevron1"/>
    <dgm:cxn modelId="{2F9EF6A2-BDB9-43D2-9F9E-3ADA3269475B}" type="presOf" srcId="{25CA3512-E92D-452F-9908-A7B51EA3099B}" destId="{ADA33450-3ED9-46DC-BF79-3160268CF53C}" srcOrd="0" destOrd="0" presId="urn:microsoft.com/office/officeart/2005/8/layout/chevron1"/>
    <dgm:cxn modelId="{341BF0AA-5A29-43FA-B4D0-978E1CE43100}" srcId="{5C9581E1-18A0-4498-BD23-E10456E96E24}" destId="{7C1A94C9-BEE1-4CC2-ABB2-B85540F2A048}" srcOrd="1" destOrd="0" parTransId="{9F8FB463-A850-4DB3-80B3-95BD3671E8ED}" sibTransId="{89B9CD4F-244B-4BBF-B0A8-40FA06DE4267}"/>
    <dgm:cxn modelId="{F5BD04D6-E14C-458F-96B3-0C7A20C85197}" type="presOf" srcId="{5C9581E1-18A0-4498-BD23-E10456E96E24}" destId="{32616EB5-F75D-42E3-9E6A-BB95630CFB0D}" srcOrd="0" destOrd="0" presId="urn:microsoft.com/office/officeart/2005/8/layout/chevron1"/>
    <dgm:cxn modelId="{DD210F77-1418-4520-A786-54E966E91006}" srcId="{5C9581E1-18A0-4498-BD23-E10456E96E24}" destId="{F0EF7276-59E1-452A-9B2D-54370FE5DCFC}" srcOrd="0" destOrd="0" parTransId="{8D64F04C-CA42-4F66-A5C6-204F90F06D06}" sibTransId="{BCD8E5F3-7DF9-434F-8A41-06587F35C380}"/>
    <dgm:cxn modelId="{831A8E74-9F69-45F1-8105-95807804D4B4}" type="presOf" srcId="{F0EF7276-59E1-452A-9B2D-54370FE5DCFC}" destId="{6EEAFD45-0CF2-4F25-B4FA-43F228AC556C}" srcOrd="0" destOrd="0" presId="urn:microsoft.com/office/officeart/2005/8/layout/chevron1"/>
    <dgm:cxn modelId="{C03078CB-31A2-4C53-A816-62D064CB2C2B}" type="presOf" srcId="{7C1A94C9-BEE1-4CC2-ABB2-B85540F2A048}" destId="{475C2849-FF81-4C91-8332-F9FC4B09423A}" srcOrd="0" destOrd="0" presId="urn:microsoft.com/office/officeart/2005/8/layout/chevron1"/>
    <dgm:cxn modelId="{B5EDF95D-B230-42AC-BA52-853D40FA8134}" srcId="{5C9581E1-18A0-4498-BD23-E10456E96E24}" destId="{25CA3512-E92D-452F-9908-A7B51EA3099B}" srcOrd="5" destOrd="0" parTransId="{F1726789-DD08-4599-9225-F1C0BF06F87C}" sibTransId="{A7B3C304-AB62-4E6D-B2A8-D33AD65302BE}"/>
    <dgm:cxn modelId="{90B5051D-ECEE-4894-82F9-94F61830C1C1}" type="presOf" srcId="{D897EDD9-3756-4D2C-8AD9-05354CE70B65}" destId="{46B68697-8339-4869-BA59-F4FE1038372F}" srcOrd="0" destOrd="0" presId="urn:microsoft.com/office/officeart/2005/8/layout/chevron1"/>
    <dgm:cxn modelId="{53595A88-E936-4833-8B97-A0AEA56009BB}" srcId="{5C9581E1-18A0-4498-BD23-E10456E96E24}" destId="{FABF3986-ABDC-4B30-9888-EC4D6BA3076B}" srcOrd="2" destOrd="0" parTransId="{433ED5B8-2F2E-4A09-B9D1-1885A58C7AC6}" sibTransId="{6AE9FFF5-E623-4128-8F77-7DF9EE904AF4}"/>
    <dgm:cxn modelId="{09D205B2-4E10-450C-BFCE-398E23FCD4C5}" type="presParOf" srcId="{32616EB5-F75D-42E3-9E6A-BB95630CFB0D}" destId="{6EEAFD45-0CF2-4F25-B4FA-43F228AC556C}" srcOrd="0" destOrd="0" presId="urn:microsoft.com/office/officeart/2005/8/layout/chevron1"/>
    <dgm:cxn modelId="{2E68B324-49EA-422E-95AF-672907FA1095}" type="presParOf" srcId="{32616EB5-F75D-42E3-9E6A-BB95630CFB0D}" destId="{A2B8890A-E43F-4787-AA95-1BECCF4F26CD}" srcOrd="1" destOrd="0" presId="urn:microsoft.com/office/officeart/2005/8/layout/chevron1"/>
    <dgm:cxn modelId="{0B234968-1B15-4EB9-8D8E-4D3CE4021D69}" type="presParOf" srcId="{32616EB5-F75D-42E3-9E6A-BB95630CFB0D}" destId="{475C2849-FF81-4C91-8332-F9FC4B09423A}" srcOrd="2" destOrd="0" presId="urn:microsoft.com/office/officeart/2005/8/layout/chevron1"/>
    <dgm:cxn modelId="{4FE1EDFC-73C0-496B-9013-AE911037EE22}" type="presParOf" srcId="{32616EB5-F75D-42E3-9E6A-BB95630CFB0D}" destId="{45D25BBE-28E3-408E-AEF1-27C9A8994C47}" srcOrd="3" destOrd="0" presId="urn:microsoft.com/office/officeart/2005/8/layout/chevron1"/>
    <dgm:cxn modelId="{22751C73-92F7-439B-8C45-FA8799485AE4}" type="presParOf" srcId="{32616EB5-F75D-42E3-9E6A-BB95630CFB0D}" destId="{5958D57F-52B7-4D21-AC4A-65A286CC139C}" srcOrd="4" destOrd="0" presId="urn:microsoft.com/office/officeart/2005/8/layout/chevron1"/>
    <dgm:cxn modelId="{6A70B2F6-A3DD-4BC3-B710-493915E009CD}" type="presParOf" srcId="{32616EB5-F75D-42E3-9E6A-BB95630CFB0D}" destId="{5AFC050F-9435-426E-91A6-F2CED97E23A4}" srcOrd="5" destOrd="0" presId="urn:microsoft.com/office/officeart/2005/8/layout/chevron1"/>
    <dgm:cxn modelId="{847E72E8-C632-4866-8D97-7E90E5D978B3}" type="presParOf" srcId="{32616EB5-F75D-42E3-9E6A-BB95630CFB0D}" destId="{46B68697-8339-4869-BA59-F4FE1038372F}" srcOrd="6" destOrd="0" presId="urn:microsoft.com/office/officeart/2005/8/layout/chevron1"/>
    <dgm:cxn modelId="{06765538-AAFF-4A47-907D-CD833EFD63F4}" type="presParOf" srcId="{32616EB5-F75D-42E3-9E6A-BB95630CFB0D}" destId="{252ADC63-0116-4A13-85CB-ED0901D482DA}" srcOrd="7" destOrd="0" presId="urn:microsoft.com/office/officeart/2005/8/layout/chevron1"/>
    <dgm:cxn modelId="{30B57F28-7EC3-44B0-9158-20079CC2A3C5}" type="presParOf" srcId="{32616EB5-F75D-42E3-9E6A-BB95630CFB0D}" destId="{F70248C7-01F8-4B74-A0A1-95CAD289B60E}" srcOrd="8" destOrd="0" presId="urn:microsoft.com/office/officeart/2005/8/layout/chevron1"/>
    <dgm:cxn modelId="{8F6FEB26-1DC2-461D-BBB3-D0BBF65564F3}" type="presParOf" srcId="{32616EB5-F75D-42E3-9E6A-BB95630CFB0D}" destId="{FA865DD8-321E-4398-B28B-D601005F9FC2}" srcOrd="9" destOrd="0" presId="urn:microsoft.com/office/officeart/2005/8/layout/chevron1"/>
    <dgm:cxn modelId="{0D7FF597-FC01-4C8C-8BBD-40BE36FA9761}" type="presParOf" srcId="{32616EB5-F75D-42E3-9E6A-BB95630CFB0D}" destId="{ADA33450-3ED9-46DC-BF79-3160268CF53C}" srcOrd="10" destOrd="0" presId="urn:microsoft.com/office/officeart/2005/8/layout/chevro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0066" name="Rectangle 1026"/>
          <p:cNvSpPr>
            <a:spLocks noGrp="1" noChangeArrowheads="1"/>
          </p:cNvSpPr>
          <p:nvPr>
            <p:ph type="hdr" sz="quarter"/>
          </p:nvPr>
        </p:nvSpPr>
        <p:spPr bwMode="auto">
          <a:xfrm>
            <a:off x="0" y="0"/>
            <a:ext cx="297180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a:p>
        </p:txBody>
      </p:sp>
      <p:sp>
        <p:nvSpPr>
          <p:cNvPr id="600067" name="Rectangle 1027"/>
          <p:cNvSpPr>
            <a:spLocks noGrp="1" noChangeArrowheads="1"/>
          </p:cNvSpPr>
          <p:nvPr>
            <p:ph type="dt" sz="quarter" idx="1"/>
          </p:nvPr>
        </p:nvSpPr>
        <p:spPr bwMode="auto">
          <a:xfrm>
            <a:off x="3886200" y="0"/>
            <a:ext cx="297180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a:p>
        </p:txBody>
      </p:sp>
      <p:sp>
        <p:nvSpPr>
          <p:cNvPr id="600068" name="Rectangle 1028"/>
          <p:cNvSpPr>
            <a:spLocks noGrp="1" noChangeArrowheads="1"/>
          </p:cNvSpPr>
          <p:nvPr>
            <p:ph type="ftr" sz="quarter" idx="2"/>
          </p:nvPr>
        </p:nvSpPr>
        <p:spPr bwMode="auto">
          <a:xfrm>
            <a:off x="0" y="8831580"/>
            <a:ext cx="297180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a:p>
        </p:txBody>
      </p:sp>
      <p:sp>
        <p:nvSpPr>
          <p:cNvPr id="600069" name="Rectangle 1029"/>
          <p:cNvSpPr>
            <a:spLocks noGrp="1" noChangeArrowheads="1"/>
          </p:cNvSpPr>
          <p:nvPr>
            <p:ph type="sldNum" sz="quarter" idx="3"/>
          </p:nvPr>
        </p:nvSpPr>
        <p:spPr bwMode="auto">
          <a:xfrm>
            <a:off x="3886200" y="8831580"/>
            <a:ext cx="297180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5019EE39-AA76-4229-B778-39C7AC08F21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0370" name="Rectangle 2"/>
          <p:cNvSpPr>
            <a:spLocks noGrp="1" noChangeArrowheads="1"/>
          </p:cNvSpPr>
          <p:nvPr>
            <p:ph type="hdr" sz="quarter"/>
          </p:nvPr>
        </p:nvSpPr>
        <p:spPr bwMode="auto">
          <a:xfrm>
            <a:off x="0" y="0"/>
            <a:ext cx="297180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a:p>
        </p:txBody>
      </p:sp>
      <p:sp>
        <p:nvSpPr>
          <p:cNvPr id="570371" name="Rectangle 3"/>
          <p:cNvSpPr>
            <a:spLocks noGrp="1" noChangeArrowheads="1"/>
          </p:cNvSpPr>
          <p:nvPr>
            <p:ph type="dt" idx="1"/>
          </p:nvPr>
        </p:nvSpPr>
        <p:spPr bwMode="auto">
          <a:xfrm>
            <a:off x="3886200" y="0"/>
            <a:ext cx="297180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a:p>
        </p:txBody>
      </p:sp>
      <p:sp>
        <p:nvSpPr>
          <p:cNvPr id="47108"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570373" name="Rectangle 5"/>
          <p:cNvSpPr>
            <a:spLocks noGrp="1" noChangeArrowheads="1"/>
          </p:cNvSpPr>
          <p:nvPr>
            <p:ph type="body" sz="quarter" idx="3"/>
          </p:nvPr>
        </p:nvSpPr>
        <p:spPr bwMode="auto">
          <a:xfrm>
            <a:off x="914400" y="4415790"/>
            <a:ext cx="502920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0374" name="Rectangle 6"/>
          <p:cNvSpPr>
            <a:spLocks noGrp="1" noChangeArrowheads="1"/>
          </p:cNvSpPr>
          <p:nvPr>
            <p:ph type="ftr" sz="quarter" idx="4"/>
          </p:nvPr>
        </p:nvSpPr>
        <p:spPr bwMode="auto">
          <a:xfrm>
            <a:off x="0" y="8831580"/>
            <a:ext cx="297180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a:p>
        </p:txBody>
      </p:sp>
      <p:sp>
        <p:nvSpPr>
          <p:cNvPr id="570375" name="Rectangle 7"/>
          <p:cNvSpPr>
            <a:spLocks noGrp="1" noChangeArrowheads="1"/>
          </p:cNvSpPr>
          <p:nvPr>
            <p:ph type="sldNum" sz="quarter" idx="5"/>
          </p:nvPr>
        </p:nvSpPr>
        <p:spPr bwMode="auto">
          <a:xfrm>
            <a:off x="3886200" y="8831580"/>
            <a:ext cx="297180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946F02FC-9EE0-46A9-9E81-B06C895AC67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Narrow"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Narrow"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Narrow"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latin typeface="Times New Roman" pitchFamily="18" charset="0"/>
            </a:endParaRPr>
          </a:p>
        </p:txBody>
      </p:sp>
      <p:sp>
        <p:nvSpPr>
          <p:cNvPr id="16388" name="Slide Number Placeholder 3"/>
          <p:cNvSpPr>
            <a:spLocks noGrp="1"/>
          </p:cNvSpPr>
          <p:nvPr>
            <p:ph type="sldNum" sz="quarter" idx="5"/>
          </p:nvPr>
        </p:nvSpPr>
        <p:spPr>
          <a:noFill/>
        </p:spPr>
        <p:txBody>
          <a:bodyPr/>
          <a:lstStyle/>
          <a:p>
            <a:fld id="{9BBA8176-5047-45FB-A0AF-6C7DAFEFF038}" type="slidenum">
              <a:rPr lang="en-US" smtClean="0">
                <a:latin typeface="Times New Roman" pitchFamily="18" charset="0"/>
              </a:rPr>
              <a:pPr/>
              <a:t>10</a:t>
            </a:fld>
            <a:endParaRPr 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endParaRPr lang="en-US" dirty="0" smtClean="0">
              <a:latin typeface="Times New Roman" pitchFamily="18" charset="0"/>
            </a:endParaRPr>
          </a:p>
        </p:txBody>
      </p:sp>
      <p:sp>
        <p:nvSpPr>
          <p:cNvPr id="17412" name="Slide Number Placeholder 3"/>
          <p:cNvSpPr>
            <a:spLocks noGrp="1"/>
          </p:cNvSpPr>
          <p:nvPr>
            <p:ph type="sldNum" sz="quarter" idx="5"/>
          </p:nvPr>
        </p:nvSpPr>
        <p:spPr>
          <a:noFill/>
        </p:spPr>
        <p:txBody>
          <a:bodyPr/>
          <a:lstStyle/>
          <a:p>
            <a:fld id="{8FD9EE1A-8222-47ED-8D37-8F1293E4A7AD}" type="slidenum">
              <a:rPr lang="en-US" smtClean="0">
                <a:latin typeface="Times New Roman" pitchFamily="18" charset="0"/>
              </a:rPr>
              <a:pPr/>
              <a:t>11</a:t>
            </a:fld>
            <a:endParaRPr 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endParaRPr lang="en-US" dirty="0" smtClean="0">
              <a:latin typeface="Times New Roman" pitchFamily="18" charset="0"/>
            </a:endParaRPr>
          </a:p>
        </p:txBody>
      </p:sp>
      <p:sp>
        <p:nvSpPr>
          <p:cNvPr id="17412" name="Slide Number Placeholder 3"/>
          <p:cNvSpPr>
            <a:spLocks noGrp="1"/>
          </p:cNvSpPr>
          <p:nvPr>
            <p:ph type="sldNum" sz="quarter" idx="5"/>
          </p:nvPr>
        </p:nvSpPr>
        <p:spPr>
          <a:noFill/>
        </p:spPr>
        <p:txBody>
          <a:bodyPr/>
          <a:lstStyle/>
          <a:p>
            <a:fld id="{8FD9EE1A-8222-47ED-8D37-8F1293E4A7AD}" type="slidenum">
              <a:rPr lang="en-US" smtClean="0">
                <a:latin typeface="Times New Roman" pitchFamily="18" charset="0"/>
              </a:rPr>
              <a:pPr/>
              <a:t>12</a:t>
            </a:fld>
            <a:endParaRPr 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endParaRPr lang="en-US" dirty="0" smtClean="0">
              <a:latin typeface="Times New Roman" pitchFamily="18" charset="0"/>
            </a:endParaRPr>
          </a:p>
        </p:txBody>
      </p:sp>
      <p:sp>
        <p:nvSpPr>
          <p:cNvPr id="18436" name="Slide Number Placeholder 3"/>
          <p:cNvSpPr>
            <a:spLocks noGrp="1"/>
          </p:cNvSpPr>
          <p:nvPr>
            <p:ph type="sldNum" sz="quarter" idx="5"/>
          </p:nvPr>
        </p:nvSpPr>
        <p:spPr>
          <a:noFill/>
        </p:spPr>
        <p:txBody>
          <a:bodyPr/>
          <a:lstStyle/>
          <a:p>
            <a:fld id="{3618B47B-FF53-4BC7-B1FA-26E0750C460D}" type="slidenum">
              <a:rPr lang="en-US" smtClean="0">
                <a:latin typeface="Times New Roman" pitchFamily="18" charset="0"/>
              </a:rPr>
              <a:pPr/>
              <a:t>13</a:t>
            </a:fld>
            <a:endParaRPr 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p:spPr>
        <p:txBody>
          <a:bodyPr/>
          <a:lstStyle/>
          <a:p>
            <a:endParaRPr lang="en-US" dirty="0" smtClean="0">
              <a:latin typeface="Times New Roman" pitchFamily="18" charset="0"/>
            </a:endParaRPr>
          </a:p>
        </p:txBody>
      </p:sp>
      <p:sp>
        <p:nvSpPr>
          <p:cNvPr id="19460" name="Slide Number Placeholder 3"/>
          <p:cNvSpPr>
            <a:spLocks noGrp="1"/>
          </p:cNvSpPr>
          <p:nvPr>
            <p:ph type="sldNum" sz="quarter" idx="5"/>
          </p:nvPr>
        </p:nvSpPr>
        <p:spPr>
          <a:noFill/>
        </p:spPr>
        <p:txBody>
          <a:bodyPr/>
          <a:lstStyle/>
          <a:p>
            <a:fld id="{F71689F4-7E39-4F6F-899D-13E2AFFF8324}" type="slidenum">
              <a:rPr lang="en-US" smtClean="0">
                <a:latin typeface="Times New Roman" pitchFamily="18" charset="0"/>
              </a:rPr>
              <a:pPr/>
              <a:t>14</a:t>
            </a:fld>
            <a:endParaRPr 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dirty="0" smtClean="0"/>
          </a:p>
        </p:txBody>
      </p:sp>
      <p:sp>
        <p:nvSpPr>
          <p:cNvPr id="48132" name="Slide Number Placeholder 3"/>
          <p:cNvSpPr>
            <a:spLocks noGrp="1"/>
          </p:cNvSpPr>
          <p:nvPr>
            <p:ph type="sldNum" sz="quarter" idx="5"/>
          </p:nvPr>
        </p:nvSpPr>
        <p:spPr>
          <a:noFill/>
        </p:spPr>
        <p:txBody>
          <a:bodyPr/>
          <a:lstStyle/>
          <a:p>
            <a:fld id="{2A8B3D50-4765-46BB-AF7A-D40C123905F3}"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0"/>
              </a:spcBef>
              <a:spcAft>
                <a:spcPct val="0"/>
              </a:spcAft>
              <a:buClrTx/>
              <a:buSzTx/>
              <a:buFont typeface="Arial" pitchFamily="34" charset="0"/>
              <a:buNone/>
              <a:tabLst/>
              <a:defRPr/>
            </a:pPr>
            <a:endParaRPr lang="en-US" dirty="0" smtClean="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22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23</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2D2133F0-F59E-4AFB-99E5-19C21F96ECE2}" type="slidenum">
              <a:rPr lang="en-US" smtClean="0"/>
              <a:pPr/>
              <a:t>24</a:t>
            </a:fld>
            <a:endParaRPr lang="en-US" smtClean="0"/>
          </a:p>
        </p:txBody>
      </p:sp>
      <p:sp>
        <p:nvSpPr>
          <p:cNvPr id="101379" name="Rectangle 2"/>
          <p:cNvSpPr>
            <a:spLocks noGrp="1" noRot="1" noChangeAspect="1" noChangeArrowheads="1" noTextEdit="1"/>
          </p:cNvSpPr>
          <p:nvPr>
            <p:ph type="sldImg"/>
          </p:nvPr>
        </p:nvSpPr>
        <p:spPr>
          <a:solidFill>
            <a:srgbClr val="FFFFFF"/>
          </a:solidFill>
          <a:ln/>
        </p:spPr>
      </p:sp>
      <p:sp>
        <p:nvSpPr>
          <p:cNvPr id="101380" name="Rectangle 3"/>
          <p:cNvSpPr>
            <a:spLocks noGrp="1" noChangeArrowheads="1"/>
          </p:cNvSpPr>
          <p:nvPr>
            <p:ph type="body" idx="1"/>
          </p:nvPr>
        </p:nvSpPr>
        <p:spPr>
          <a:xfrm>
            <a:off x="686421" y="4416426"/>
            <a:ext cx="5485158" cy="4183063"/>
          </a:xfrm>
          <a:solidFill>
            <a:srgbClr val="FFFFFF"/>
          </a:solidFill>
          <a:ln>
            <a:solidFill>
              <a:srgbClr val="000000"/>
            </a:solidFill>
          </a:ln>
        </p:spPr>
        <p:txBody>
          <a:bodyPr lIns="91435" tIns="45717" rIns="91435" bIns="45717"/>
          <a:lstStyle/>
          <a:p>
            <a:pPr eaLnBrk="1" hangingPunct="1"/>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8FCCFF93-71EE-4AED-AAE9-787F4F288580}" type="slidenum">
              <a:rPr lang="en-US" smtClean="0"/>
              <a:pPr/>
              <a:t>25</a:t>
            </a:fld>
            <a:endParaRPr lang="en-US" smtClean="0"/>
          </a:p>
        </p:txBody>
      </p:sp>
      <p:sp>
        <p:nvSpPr>
          <p:cNvPr id="108547" name="Rectangle 2"/>
          <p:cNvSpPr>
            <a:spLocks noGrp="1" noRot="1" noChangeAspect="1" noChangeArrowheads="1" noTextEdit="1"/>
          </p:cNvSpPr>
          <p:nvPr>
            <p:ph type="sldImg"/>
          </p:nvPr>
        </p:nvSpPr>
        <p:spPr>
          <a:solidFill>
            <a:srgbClr val="FFFFFF"/>
          </a:solidFill>
          <a:ln/>
        </p:spPr>
      </p:sp>
      <p:sp>
        <p:nvSpPr>
          <p:cNvPr id="108548" name="Rectangle 3"/>
          <p:cNvSpPr>
            <a:spLocks noGrp="1" noChangeArrowheads="1"/>
          </p:cNvSpPr>
          <p:nvPr>
            <p:ph type="body" idx="1"/>
          </p:nvPr>
        </p:nvSpPr>
        <p:spPr>
          <a:xfrm>
            <a:off x="686421" y="4416426"/>
            <a:ext cx="5485158" cy="4183063"/>
          </a:xfrm>
          <a:solidFill>
            <a:srgbClr val="FFFFFF"/>
          </a:solidFill>
          <a:ln>
            <a:solidFill>
              <a:srgbClr val="000000"/>
            </a:solidFill>
          </a:ln>
        </p:spPr>
        <p:txBody>
          <a:bodyPr lIns="91435" tIns="45717" rIns="91435" bIns="45717"/>
          <a:lstStyle/>
          <a:p>
            <a:pPr eaLnBrk="1" hangingPunct="1"/>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26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27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28</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30</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kumimoji="1" lang="en-US" sz="1200" kern="1200" dirty="0" smtClean="0">
                <a:solidFill>
                  <a:schemeClr val="tx1"/>
                </a:solidFill>
                <a:latin typeface="Times New Roman" charset="0"/>
                <a:ea typeface="+mn-ea"/>
                <a:cs typeface="+mn-cs"/>
              </a:rPr>
              <a:t>Mentor and Supervisor Evaluations of intern performance on classroom management</a:t>
            </a:r>
          </a:p>
          <a:p>
            <a:endParaRPr kumimoji="1" lang="en-US" sz="1200" kern="1200" dirty="0" smtClean="0">
              <a:solidFill>
                <a:schemeClr val="tx1"/>
              </a:solidFill>
              <a:latin typeface="Times New Roman" charset="0"/>
              <a:ea typeface="+mn-ea"/>
              <a:cs typeface="+mn-cs"/>
            </a:endParaRPr>
          </a:p>
          <a:p>
            <a:r>
              <a:rPr kumimoji="1" lang="en-US" sz="1200" kern="1200" dirty="0" smtClean="0">
                <a:solidFill>
                  <a:schemeClr val="tx1"/>
                </a:solidFill>
                <a:latin typeface="Times New Roman" charset="0"/>
                <a:ea typeface="+mn-ea"/>
                <a:cs typeface="+mn-cs"/>
              </a:rPr>
              <a:t>Self-report data on preparation for classroom management from interns completing program exit surveys</a:t>
            </a:r>
          </a:p>
          <a:p>
            <a:endParaRPr kumimoji="1" lang="en-US" sz="1200" kern="1200" dirty="0" smtClean="0">
              <a:solidFill>
                <a:schemeClr val="tx1"/>
              </a:solidFill>
              <a:latin typeface="Times New Roman" charset="0"/>
              <a:ea typeface="+mn-ea"/>
              <a:cs typeface="+mn-cs"/>
            </a:endParaRPr>
          </a:p>
          <a:p>
            <a:r>
              <a:rPr kumimoji="1" lang="en-US" sz="1200" kern="1200" dirty="0" smtClean="0">
                <a:solidFill>
                  <a:schemeClr val="tx1"/>
                </a:solidFill>
                <a:latin typeface="Times New Roman" charset="0"/>
                <a:ea typeface="+mn-ea"/>
                <a:cs typeface="+mn-cs"/>
              </a:rPr>
              <a:t>Feedback from our local stakeholders (PDS partners) regarding classroom management skills- assessed strengths and limits of the professional preparation program in a RPDS council meeting</a:t>
            </a:r>
          </a:p>
          <a:p>
            <a:endParaRPr kumimoji="1" lang="en-US" sz="1200" kern="1200" dirty="0" smtClean="0">
              <a:solidFill>
                <a:schemeClr val="tx1"/>
              </a:solidFill>
              <a:latin typeface="Times New Roman"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34</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36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28600" indent="-228600">
              <a:buNone/>
            </a:pPr>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37</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39</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40</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41</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42</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eaLnBrk="0" fontAlgn="base" hangingPunct="0">
              <a:spcBef>
                <a:spcPct val="0"/>
              </a:spcBef>
              <a:spcAft>
                <a:spcPct val="0"/>
              </a:spcAft>
            </a:pPr>
            <a:fld id="{6CD0F3C3-D0E0-4FC1-9BFC-CAA0B5D02E32}" type="slidenum">
              <a:rPr lang="en-US">
                <a:solidFill>
                  <a:srgbClr val="000000"/>
                </a:solidFill>
                <a:latin typeface="Times New Roman" pitchFamily="18" charset="0"/>
              </a:rPr>
              <a:pPr eaLnBrk="0" fontAlgn="base" hangingPunct="0">
                <a:spcBef>
                  <a:spcPct val="0"/>
                </a:spcBef>
                <a:spcAft>
                  <a:spcPct val="0"/>
                </a:spcAft>
              </a:pPr>
              <a:t>44</a:t>
            </a:fld>
            <a:endParaRPr lang="en-US">
              <a:solidFill>
                <a:srgbClr val="000000"/>
              </a:solidFill>
              <a:latin typeface="Times New Roman" pitchFamily="18" charset="0"/>
            </a:endParaRPr>
          </a:p>
        </p:txBody>
      </p:sp>
      <p:sp>
        <p:nvSpPr>
          <p:cNvPr id="8397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397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45</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46</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47</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50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eaLnBrk="0" fontAlgn="base" hangingPunct="0">
              <a:spcBef>
                <a:spcPct val="0"/>
              </a:spcBef>
              <a:spcAft>
                <a:spcPct val="0"/>
              </a:spcAft>
            </a:pPr>
            <a:fld id="{1C544F8D-C5DE-42D3-A4FC-8E91A7A1DA5C}" type="slidenum">
              <a:rPr lang="en-US">
                <a:solidFill>
                  <a:srgbClr val="000000"/>
                </a:solidFill>
                <a:latin typeface="Times New Roman" pitchFamily="18" charset="0"/>
              </a:rPr>
              <a:pPr eaLnBrk="0" fontAlgn="base" hangingPunct="0">
                <a:spcBef>
                  <a:spcPct val="0"/>
                </a:spcBef>
                <a:spcAft>
                  <a:spcPct val="0"/>
                </a:spcAft>
              </a:pPr>
              <a:t>52</a:t>
            </a:fld>
            <a:endParaRPr lang="en-US">
              <a:solidFill>
                <a:srgbClr val="000000"/>
              </a:solidFill>
              <a:latin typeface="Times New Roman" pitchFamily="18" charset="0"/>
            </a:endParaRPr>
          </a:p>
        </p:txBody>
      </p:sp>
      <p:sp>
        <p:nvSpPr>
          <p:cNvPr id="819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1924" name="Rectangle 3"/>
          <p:cNvSpPr>
            <a:spLocks noGrp="1" noChangeArrowheads="1"/>
          </p:cNvSpPr>
          <p:nvPr>
            <p:ph type="body" idx="1"/>
          </p:nvPr>
        </p:nvSpPr>
        <p:spPr bwMode="auto">
          <a:xfrm>
            <a:off x="914400" y="4415791"/>
            <a:ext cx="5029200" cy="4181767"/>
          </a:xfrm>
          <a:noFill/>
        </p:spPr>
        <p:txBody>
          <a:bodyPr wrap="square" numCol="1" anchor="t" anchorCtr="0" compatLnSpc="1">
            <a:prstTxWarp prst="textNoShape">
              <a:avLst/>
            </a:prstTxWarp>
          </a:bodyPr>
          <a:lstStyle/>
          <a:p>
            <a:pPr>
              <a:spcBef>
                <a:spcPct val="0"/>
              </a:spcBef>
            </a:pPr>
            <a:endParaRPr lang="en-US" dirty="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eaLnBrk="0" fontAlgn="base" hangingPunct="0">
              <a:spcBef>
                <a:spcPct val="0"/>
              </a:spcBef>
              <a:spcAft>
                <a:spcPct val="0"/>
              </a:spcAft>
            </a:pPr>
            <a:fld id="{9D8A1B1E-676F-4AC7-BB8A-EBAD279FEECC}" type="slidenum">
              <a:rPr lang="en-US">
                <a:solidFill>
                  <a:srgbClr val="000000"/>
                </a:solidFill>
                <a:latin typeface="Times New Roman" pitchFamily="18" charset="0"/>
              </a:rPr>
              <a:pPr eaLnBrk="0" fontAlgn="base" hangingPunct="0">
                <a:spcBef>
                  <a:spcPct val="0"/>
                </a:spcBef>
                <a:spcAft>
                  <a:spcPct val="0"/>
                </a:spcAft>
              </a:pPr>
              <a:t>53</a:t>
            </a:fld>
            <a:endParaRPr lang="en-US">
              <a:solidFill>
                <a:srgbClr val="000000"/>
              </a:solidFill>
              <a:latin typeface="Times New Roman" pitchFamily="18" charset="0"/>
            </a:endParaRPr>
          </a:p>
        </p:txBody>
      </p:sp>
      <p:sp>
        <p:nvSpPr>
          <p:cNvPr id="8294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294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54</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55</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56</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57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p:spPr>
        <p:txBody>
          <a:bodyPr/>
          <a:lstStyle/>
          <a:p>
            <a:endParaRPr lang="en-US" smtClean="0">
              <a:latin typeface="Times New Roman" pitchFamily="18" charset="0"/>
            </a:endParaRPr>
          </a:p>
        </p:txBody>
      </p:sp>
      <p:sp>
        <p:nvSpPr>
          <p:cNvPr id="13316" name="Slide Number Placeholder 3"/>
          <p:cNvSpPr>
            <a:spLocks noGrp="1"/>
          </p:cNvSpPr>
          <p:nvPr>
            <p:ph type="sldNum" sz="quarter" idx="5"/>
          </p:nvPr>
        </p:nvSpPr>
        <p:spPr>
          <a:noFill/>
        </p:spPr>
        <p:txBody>
          <a:bodyPr/>
          <a:lstStyle/>
          <a:p>
            <a:fld id="{9B6E97A5-EBD6-4F25-AEC3-E496191E9E5E}" type="slidenum">
              <a:rPr lang="en-US" smtClean="0">
                <a:latin typeface="Times New Roman" pitchFamily="18" charset="0"/>
              </a:rPr>
              <a:pPr/>
              <a:t>5</a:t>
            </a:fld>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p:spPr>
        <p:txBody>
          <a:bodyPr/>
          <a:lstStyle/>
          <a:p>
            <a:endParaRPr lang="en-US" dirty="0" smtClean="0">
              <a:latin typeface="Times New Roman" pitchFamily="18" charset="0"/>
            </a:endParaRPr>
          </a:p>
        </p:txBody>
      </p:sp>
      <p:sp>
        <p:nvSpPr>
          <p:cNvPr id="14340" name="Slide Number Placeholder 3"/>
          <p:cNvSpPr>
            <a:spLocks noGrp="1"/>
          </p:cNvSpPr>
          <p:nvPr>
            <p:ph type="sldNum" sz="quarter" idx="5"/>
          </p:nvPr>
        </p:nvSpPr>
        <p:spPr>
          <a:noFill/>
        </p:spPr>
        <p:txBody>
          <a:bodyPr/>
          <a:lstStyle/>
          <a:p>
            <a:fld id="{93D033C1-E858-4EB8-A955-C1D577493552}" type="slidenum">
              <a:rPr lang="en-US" smtClean="0">
                <a:latin typeface="Times New Roman" pitchFamily="18" charset="0"/>
              </a:rPr>
              <a:pPr/>
              <a:t>6</a:t>
            </a:fld>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5AD9C7B2-0CC1-41DD-8265-6D83D9518544}" type="slidenum">
              <a:rPr lang="en-US" smtClean="0">
                <a:latin typeface="Times New Roman" pitchFamily="18" charset="0"/>
              </a:rPr>
              <a:pPr/>
              <a:t>7</a:t>
            </a:fld>
            <a:endParaRPr lang="en-US" smtClean="0">
              <a:latin typeface="Times New Roman" pitchFamily="18"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endParaRPr lang="en-US" dirty="0"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dirty="0"/>
          </a:p>
        </p:txBody>
      </p:sp>
      <p:sp>
        <p:nvSpPr>
          <p:cNvPr id="4" name="Slide Number Placeholder 3"/>
          <p:cNvSpPr>
            <a:spLocks noGrp="1"/>
          </p:cNvSpPr>
          <p:nvPr>
            <p:ph type="sldNum" sz="quarter" idx="10"/>
          </p:nvPr>
        </p:nvSpPr>
        <p:spPr/>
        <p:txBody>
          <a:bodyPr/>
          <a:lstStyle/>
          <a:p>
            <a:pPr>
              <a:defRPr/>
            </a:pPr>
            <a:fld id="{946F02FC-9EE0-46A9-9E81-B06C895AC67C}"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34F660A7-DF09-48B4-8C8E-5F65FCC85D8B}" type="slidenum">
              <a:rPr lang="en-US" smtClean="0"/>
              <a:pPr>
                <a:defRPr/>
              </a:pPr>
              <a:t>‹#›</a:t>
            </a:fld>
            <a:endParaRPr lang="en-US"/>
          </a:p>
        </p:txBody>
      </p:sp>
      <p:pic>
        <p:nvPicPr>
          <p:cNvPr id="12" name="Picture 12" descr="SU logo 2001 BLACK.png"/>
          <p:cNvPicPr>
            <a:picLocks noChangeAspect="1"/>
          </p:cNvPicPr>
          <p:nvPr userDrawn="1"/>
        </p:nvPicPr>
        <p:blipFill>
          <a:blip r:embed="rId2" cstate="print"/>
          <a:srcRect/>
          <a:stretch>
            <a:fillRect/>
          </a:stretch>
        </p:blipFill>
        <p:spPr bwMode="auto">
          <a:xfrm>
            <a:off x="7010400" y="6096000"/>
            <a:ext cx="1905000" cy="600075"/>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CAE7A55-EA66-43E1-BB72-6829FC75E6CA}"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defRPr/>
            </a:pPr>
            <a:endParaRPr lang="en-US"/>
          </a:p>
        </p:txBody>
      </p:sp>
      <p:sp>
        <p:nvSpPr>
          <p:cNvPr id="5" name="Footer Placeholder 4"/>
          <p:cNvSpPr>
            <a:spLocks noGrp="1"/>
          </p:cNvSpPr>
          <p:nvPr>
            <p:ph type="ftr" sz="quarter" idx="11"/>
          </p:nvPr>
        </p:nvSpPr>
        <p:spPr>
          <a:xfrm>
            <a:off x="457201" y="6248207"/>
            <a:ext cx="5573483" cy="365125"/>
          </a:xfrm>
        </p:spPr>
        <p:txBody>
          <a:bodyPr/>
          <a:lstStyle/>
          <a:p>
            <a:pPr>
              <a:defRPr/>
            </a:pP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pPr>
              <a:defRPr/>
            </a:pPr>
            <a:fld id="{9A6CBF8E-A967-4A4C-8137-AFD3E5CD5F4A}"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838200"/>
            <a:ext cx="7772400" cy="1143000"/>
          </a:xfrm>
        </p:spPr>
        <p:txBody>
          <a:bodyPr/>
          <a:lstStyle>
            <a:lvl1pPr>
              <a:defRPr sz="3600"/>
            </a:lvl1pPr>
          </a:lstStyle>
          <a:p>
            <a:r>
              <a:rPr lang="en-US" dirty="0" smtClean="0"/>
              <a:t>Click to edit Master title style</a:t>
            </a:r>
            <a:endParaRPr lang="en-US" dirty="0"/>
          </a:p>
        </p:txBody>
      </p:sp>
      <p:sp>
        <p:nvSpPr>
          <p:cNvPr id="3" name="Table Placeholder 2"/>
          <p:cNvSpPr>
            <a:spLocks noGrp="1"/>
          </p:cNvSpPr>
          <p:nvPr>
            <p:ph type="tbl" idx="1"/>
          </p:nvPr>
        </p:nvSpPr>
        <p:spPr>
          <a:xfrm>
            <a:off x="1066800" y="2101850"/>
            <a:ext cx="7772400" cy="4114800"/>
          </a:xfrm>
        </p:spPr>
        <p:txBody>
          <a:bodyPr>
            <a:normAutofit/>
          </a:bodyPr>
          <a:lstStyle/>
          <a:p>
            <a:pPr lvl="0"/>
            <a:endParaRPr lang="en-US" noProof="0"/>
          </a:p>
        </p:txBody>
      </p:sp>
      <p:sp>
        <p:nvSpPr>
          <p:cNvPr id="4" name="Date Placeholder 3"/>
          <p:cNvSpPr>
            <a:spLocks noGrp="1"/>
          </p:cNvSpPr>
          <p:nvPr>
            <p:ph type="dt" sz="half" idx="10"/>
          </p:nvPr>
        </p:nvSpPr>
        <p:spPr>
          <a:xfrm>
            <a:off x="1066800" y="6413500"/>
            <a:ext cx="19050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429000" y="64135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8229600" y="6413500"/>
            <a:ext cx="914400" cy="457200"/>
          </a:xfrm>
        </p:spPr>
        <p:txBody>
          <a:bodyPr/>
          <a:lstStyle>
            <a:lvl1pPr>
              <a:defRPr/>
            </a:lvl1pPr>
          </a:lstStyle>
          <a:p>
            <a:pPr>
              <a:defRPr/>
            </a:pPr>
            <a:fld id="{3F20EF2E-0756-4921-A21E-D7A850CB0B1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BB5EABF0-C771-4024-872A-104B206D5F52}" type="slidenum">
              <a:rPr lang="en-US" smtClean="0"/>
              <a:pPr>
                <a:defRPr/>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pic>
        <p:nvPicPr>
          <p:cNvPr id="7" name="Picture 9" descr="SU logo2001,vert.CMYK.png"/>
          <p:cNvPicPr>
            <a:picLocks noChangeAspect="1"/>
          </p:cNvPicPr>
          <p:nvPr userDrawn="1"/>
        </p:nvPicPr>
        <p:blipFill>
          <a:blip r:embed="rId2" cstate="print"/>
          <a:srcRect/>
          <a:stretch>
            <a:fillRect/>
          </a:stretch>
        </p:blipFill>
        <p:spPr bwMode="auto">
          <a:xfrm>
            <a:off x="304800" y="5410200"/>
            <a:ext cx="966788" cy="1244600"/>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defRPr/>
            </a:pPr>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defRPr/>
            </a:pPr>
            <a:fld id="{92FF8066-2120-42C4-9FD3-D9739428E58D}" type="slidenum">
              <a:rPr lang="en-US" smtClean="0"/>
              <a:pPr>
                <a:defRPr/>
              </a:pPr>
              <a:t>‹#›</a:t>
            </a:fld>
            <a:endParaRPr lang="en-US" sz="1400"/>
          </a:p>
        </p:txBody>
      </p:sp>
      <p:sp>
        <p:nvSpPr>
          <p:cNvPr id="14" name="Footer Placeholder 13"/>
          <p:cNvSpPr>
            <a:spLocks noGrp="1"/>
          </p:cNvSpPr>
          <p:nvPr>
            <p:ph type="ftr" sz="quarter" idx="12"/>
          </p:nvPr>
        </p:nvSpPr>
        <p:spPr/>
        <p:txBody>
          <a:body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a:defRPr/>
            </a:pPr>
            <a:endParaRPr lang="en-US"/>
          </a:p>
        </p:txBody>
      </p:sp>
      <p:sp>
        <p:nvSpPr>
          <p:cNvPr id="10" name="Slide Number Placeholder 9"/>
          <p:cNvSpPr>
            <a:spLocks noGrp="1"/>
          </p:cNvSpPr>
          <p:nvPr>
            <p:ph type="sldNum" sz="quarter" idx="16"/>
          </p:nvPr>
        </p:nvSpPr>
        <p:spPr/>
        <p:txBody>
          <a:bodyPr rtlCol="0"/>
          <a:lstStyle/>
          <a:p>
            <a:pPr>
              <a:defRPr/>
            </a:pPr>
            <a:fld id="{A72EBB5F-7AC4-455F-B994-22925610364F}" type="slidenum">
              <a:rPr lang="en-US" smtClean="0"/>
              <a:pPr>
                <a:defRPr/>
              </a:pPr>
              <a:t>‹#›</a:t>
            </a:fld>
            <a:endParaRPr lang="en-US"/>
          </a:p>
        </p:txBody>
      </p:sp>
      <p:sp>
        <p:nvSpPr>
          <p:cNvPr id="12" name="Footer Placeholder 11"/>
          <p:cNvSpPr>
            <a:spLocks noGrp="1"/>
          </p:cNvSpPr>
          <p:nvPr>
            <p:ph type="ftr" sz="quarter" idx="17"/>
          </p:nvPr>
        </p:nvSpPr>
        <p:spPr/>
        <p:txBody>
          <a:bodyPr rtlCol="0"/>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a:defRPr/>
            </a:pPr>
            <a:endParaRPr lang="en-US"/>
          </a:p>
        </p:txBody>
      </p:sp>
      <p:sp>
        <p:nvSpPr>
          <p:cNvPr id="12" name="Slide Number Placeholder 11"/>
          <p:cNvSpPr>
            <a:spLocks noGrp="1"/>
          </p:cNvSpPr>
          <p:nvPr>
            <p:ph type="sldNum" sz="quarter" idx="16"/>
          </p:nvPr>
        </p:nvSpPr>
        <p:spPr/>
        <p:txBody>
          <a:bodyPr rtlCol="0"/>
          <a:lstStyle/>
          <a:p>
            <a:pPr>
              <a:defRPr/>
            </a:pPr>
            <a:fld id="{EDFFF5FB-0542-4854-979F-7CF3A7845EA7}" type="slidenum">
              <a:rPr lang="en-US" smtClean="0"/>
              <a:pPr>
                <a:defRPr/>
              </a:pPr>
              <a:t>‹#›</a:t>
            </a:fld>
            <a:endParaRPr lang="en-US"/>
          </a:p>
        </p:txBody>
      </p:sp>
      <p:sp>
        <p:nvSpPr>
          <p:cNvPr id="14" name="Footer Placeholder 13"/>
          <p:cNvSpPr>
            <a:spLocks noGrp="1"/>
          </p:cNvSpPr>
          <p:nvPr>
            <p:ph type="ftr" sz="quarter" idx="17"/>
          </p:nvPr>
        </p:nvSpPr>
        <p:spPr/>
        <p:txBody>
          <a:bodyPr rtlCol="0"/>
          <a:lstStyle/>
          <a:p>
            <a:pPr>
              <a:defRPr/>
            </a:pP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defRPr/>
            </a:pPr>
            <a:fld id="{F0FDEA4F-B72B-4F3E-AEC4-62DC293A5521}"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E9BFDD70-25DD-4114-9277-63024A8F8C7B}"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defRPr/>
            </a:pPr>
            <a:fld id="{1D6F3ADD-51CC-41B3-BCD2-08714F0E2F6D}" type="slidenum">
              <a:rPr lang="en-US" smtClean="0"/>
              <a:pPr>
                <a:defRPr/>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a:defRPr/>
            </a:pPr>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defRPr/>
            </a:pPr>
            <a:fld id="{A8E8A33D-9651-40D6-9766-1952D4C8984C}" type="slidenum">
              <a:rPr lang="en-US" smtClean="0"/>
              <a:pPr>
                <a:defRPr/>
              </a:pPr>
              <a:t>‹#›</a:t>
            </a:fld>
            <a:endParaRPr lang="en-US" sz="1400"/>
          </a:p>
        </p:txBody>
      </p:sp>
      <p:sp>
        <p:nvSpPr>
          <p:cNvPr id="14" name="Footer Placeholder 13"/>
          <p:cNvSpPr>
            <a:spLocks noGrp="1"/>
          </p:cNvSpPr>
          <p:nvPr>
            <p:ph type="ftr" sz="quarter" idx="12"/>
          </p:nvPr>
        </p:nvSpPr>
        <p:spPr>
          <a:xfrm>
            <a:off x="1600200" y="6248206"/>
            <a:ext cx="4572000" cy="365125"/>
          </a:xfrm>
        </p:spPr>
        <p:txBody>
          <a:bodyPr rtlCol="0"/>
          <a:lstStyle/>
          <a:p>
            <a:pPr>
              <a:defRPr/>
            </a:pP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989B2F85-A930-45ED-B0E7-52C2B372E6C9}"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 id="2147483927" r:id="rId11"/>
    <p:sldLayoutId id="2147483929" r:id="rId12"/>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Microsoft_Office_Word_Document1.docx"/></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ctrTitle"/>
          </p:nvPr>
        </p:nvSpPr>
        <p:spPr>
          <a:xfrm>
            <a:off x="381000" y="381000"/>
            <a:ext cx="8153400" cy="1524000"/>
          </a:xfrm>
        </p:spPr>
        <p:txBody>
          <a:bodyPr>
            <a:normAutofit fontScale="90000"/>
          </a:bodyPr>
          <a:lstStyle/>
          <a:p>
            <a:pPr algn="ctr">
              <a:defRPr/>
            </a:pP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Faculty development day</a:t>
            </a:r>
            <a:br>
              <a:rPr lang="en-US" dirty="0" smtClean="0"/>
            </a:br>
            <a:r>
              <a:rPr lang="en-US" dirty="0" smtClean="0"/>
              <a:t>General education assessment</a:t>
            </a:r>
            <a:endParaRPr lang="en-US" sz="2700" dirty="0"/>
          </a:p>
        </p:txBody>
      </p:sp>
      <p:sp>
        <p:nvSpPr>
          <p:cNvPr id="11267" name="Rectangle 3"/>
          <p:cNvSpPr>
            <a:spLocks noGrp="1" noChangeArrowheads="1"/>
          </p:cNvSpPr>
          <p:nvPr>
            <p:ph type="subTitle" idx="1"/>
          </p:nvPr>
        </p:nvSpPr>
        <p:spPr>
          <a:xfrm>
            <a:off x="609600" y="2133600"/>
            <a:ext cx="8229600" cy="3810000"/>
          </a:xfrm>
        </p:spPr>
        <p:txBody>
          <a:bodyPr>
            <a:normAutofit fontScale="70000" lnSpcReduction="20000"/>
          </a:bodyPr>
          <a:lstStyle/>
          <a:p>
            <a:pPr algn="ctr" eaLnBrk="1" hangingPunct="1"/>
            <a:r>
              <a:rPr lang="en-US" sz="3200" b="1" dirty="0" smtClean="0"/>
              <a:t>Donna Sundre, </a:t>
            </a:r>
            <a:r>
              <a:rPr lang="en-US" sz="3200" b="1" dirty="0" err="1" smtClean="0"/>
              <a:t>EdD</a:t>
            </a:r>
            <a:endParaRPr lang="en-US" sz="3200" b="1" dirty="0" smtClean="0"/>
          </a:p>
          <a:p>
            <a:pPr algn="ctr"/>
            <a:r>
              <a:rPr lang="en-US" sz="3200" i="1" dirty="0" smtClean="0"/>
              <a:t>Executive Director, Center for Assessment and Research Studies (CARS)</a:t>
            </a:r>
          </a:p>
          <a:p>
            <a:pPr algn="ctr"/>
            <a:r>
              <a:rPr lang="en-US" sz="3200" i="1" dirty="0" smtClean="0"/>
              <a:t>Professor of Graduate Psychology</a:t>
            </a:r>
          </a:p>
          <a:p>
            <a:pPr algn="ctr"/>
            <a:r>
              <a:rPr lang="en-US" sz="3200" i="1" dirty="0" smtClean="0"/>
              <a:t>James Madison University</a:t>
            </a:r>
          </a:p>
          <a:p>
            <a:pPr algn="ctr" eaLnBrk="1" hangingPunct="1"/>
            <a:endParaRPr lang="en-US" sz="3200" b="1" dirty="0" smtClean="0"/>
          </a:p>
          <a:p>
            <a:pPr algn="ctr" eaLnBrk="1" hangingPunct="1"/>
            <a:r>
              <a:rPr lang="en-US" sz="3200" b="1" dirty="0" smtClean="0"/>
              <a:t>Kara Siegert, PhD</a:t>
            </a:r>
          </a:p>
          <a:p>
            <a:pPr algn="ctr" eaLnBrk="1" hangingPunct="1"/>
            <a:r>
              <a:rPr lang="en-US" sz="3200" i="1" dirty="0" smtClean="0"/>
              <a:t>Director University Analysis, Reporting, &amp; Assessment</a:t>
            </a:r>
          </a:p>
          <a:p>
            <a:pPr algn="ctr" eaLnBrk="1" hangingPunct="1"/>
            <a:r>
              <a:rPr lang="en-US" sz="3200" i="1" dirty="0" smtClean="0"/>
              <a:t>Salisbury University</a:t>
            </a:r>
          </a:p>
          <a:p>
            <a:pPr algn="ctr" eaLnBrk="1" hangingPunct="1"/>
            <a:endParaRPr lang="en-US" sz="1600" dirty="0" smtClean="0"/>
          </a:p>
          <a:p>
            <a:pPr algn="ctr" eaLnBrk="1" hangingPunct="1"/>
            <a:endParaRPr lang="en-US" sz="1400" dirty="0" smtClean="0"/>
          </a:p>
          <a:p>
            <a:pPr algn="ctr" eaLnBrk="1" hangingPunct="1"/>
            <a:r>
              <a:rPr lang="en-US" sz="3200" dirty="0" smtClean="0"/>
              <a:t>January 21, 2010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en-US" sz="3600" dirty="0" smtClean="0"/>
              <a:t>Crime :  Forgetting that All Research has Limitations 	</a:t>
            </a:r>
          </a:p>
        </p:txBody>
      </p:sp>
      <p:sp>
        <p:nvSpPr>
          <p:cNvPr id="6147" name="Rectangle 3"/>
          <p:cNvSpPr>
            <a:spLocks noGrp="1" noChangeArrowheads="1"/>
          </p:cNvSpPr>
          <p:nvPr>
            <p:ph type="body" idx="1"/>
          </p:nvPr>
        </p:nvSpPr>
        <p:spPr>
          <a:xfrm>
            <a:off x="612648" y="1600200"/>
            <a:ext cx="8153400" cy="4800600"/>
          </a:xfrm>
        </p:spPr>
        <p:txBody>
          <a:bodyPr>
            <a:normAutofit fontScale="92500" lnSpcReduction="20000"/>
          </a:bodyPr>
          <a:lstStyle/>
          <a:p>
            <a:pPr eaLnBrk="1" hangingPunct="1">
              <a:lnSpc>
                <a:spcPct val="90000"/>
              </a:lnSpc>
              <a:buNone/>
            </a:pPr>
            <a:r>
              <a:rPr lang="en-US" dirty="0" smtClean="0"/>
              <a:t>Level:      Misdemeanor II</a:t>
            </a:r>
          </a:p>
          <a:p>
            <a:pPr eaLnBrk="1" hangingPunct="1">
              <a:lnSpc>
                <a:spcPct val="90000"/>
              </a:lnSpc>
            </a:pPr>
            <a:endParaRPr lang="en-US" dirty="0" smtClean="0"/>
          </a:p>
          <a:p>
            <a:pPr eaLnBrk="1" hangingPunct="1">
              <a:lnSpc>
                <a:spcPct val="90000"/>
              </a:lnSpc>
              <a:buNone/>
            </a:pPr>
            <a:r>
              <a:rPr lang="en-US" dirty="0" smtClean="0"/>
              <a:t>Consequence:    Faculty will question whether results are indicative of students’ true ability because</a:t>
            </a:r>
          </a:p>
          <a:p>
            <a:pPr lvl="1">
              <a:lnSpc>
                <a:spcPct val="90000"/>
              </a:lnSpc>
            </a:pPr>
            <a:r>
              <a:rPr lang="en-US" dirty="0" smtClean="0"/>
              <a:t>Student aren’t motivated</a:t>
            </a:r>
          </a:p>
          <a:p>
            <a:pPr lvl="1">
              <a:lnSpc>
                <a:spcPct val="90000"/>
              </a:lnSpc>
            </a:pPr>
            <a:r>
              <a:rPr lang="en-US" dirty="0" smtClean="0"/>
              <a:t>Sample was too small</a:t>
            </a:r>
          </a:p>
          <a:p>
            <a:pPr lvl="1">
              <a:lnSpc>
                <a:spcPct val="90000"/>
              </a:lnSpc>
            </a:pPr>
            <a:r>
              <a:rPr lang="en-US" dirty="0" smtClean="0"/>
              <a:t>Test/Instrument isn’t perfect</a:t>
            </a:r>
          </a:p>
          <a:p>
            <a:pPr lvl="1">
              <a:lnSpc>
                <a:spcPct val="90000"/>
              </a:lnSpc>
            </a:pPr>
            <a:r>
              <a:rPr lang="en-US" dirty="0" smtClean="0"/>
              <a:t>We need more analyses, data, etc</a:t>
            </a:r>
          </a:p>
          <a:p>
            <a:pPr eaLnBrk="1" hangingPunct="1">
              <a:lnSpc>
                <a:spcPct val="90000"/>
              </a:lnSpc>
            </a:pPr>
            <a:endParaRPr lang="en-US" dirty="0" smtClean="0"/>
          </a:p>
          <a:p>
            <a:pPr eaLnBrk="1" hangingPunct="1">
              <a:lnSpc>
                <a:spcPct val="90000"/>
              </a:lnSpc>
              <a:buNone/>
            </a:pPr>
            <a:r>
              <a:rPr lang="en-US" dirty="0" smtClean="0"/>
              <a:t>Rehabilitation:   Use the assessment process and results to improve and inform the process. There will always be factors outside of our control. The key is appropriate interpretation of results; faculty should guide this.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hangingPunct="1"/>
            <a:r>
              <a:rPr lang="en-US" sz="3600" dirty="0" smtClean="0"/>
              <a:t>Crime:  Only Recommending Multiple-Choice Tests for Assessment</a:t>
            </a:r>
          </a:p>
        </p:txBody>
      </p:sp>
      <p:sp>
        <p:nvSpPr>
          <p:cNvPr id="7171" name="Rectangle 3"/>
          <p:cNvSpPr>
            <a:spLocks noGrp="1" noChangeArrowheads="1"/>
          </p:cNvSpPr>
          <p:nvPr>
            <p:ph type="body" idx="1"/>
          </p:nvPr>
        </p:nvSpPr>
        <p:spPr/>
        <p:txBody>
          <a:bodyPr>
            <a:normAutofit/>
          </a:bodyPr>
          <a:lstStyle/>
          <a:p>
            <a:pPr eaLnBrk="1" hangingPunct="1">
              <a:buNone/>
            </a:pPr>
            <a:r>
              <a:rPr lang="en-US" sz="2800" dirty="0" smtClean="0"/>
              <a:t>Level:  Misdemeanor III</a:t>
            </a:r>
          </a:p>
          <a:p>
            <a:pPr eaLnBrk="1" hangingPunct="1"/>
            <a:endParaRPr lang="en-US" sz="2800" dirty="0" smtClean="0"/>
          </a:p>
          <a:p>
            <a:pPr eaLnBrk="1" hangingPunct="1">
              <a:buNone/>
            </a:pPr>
            <a:r>
              <a:rPr lang="en-US" sz="2800" dirty="0" smtClean="0"/>
              <a:t>Consequence:  Skeptical faculty and administrators.  They are more likely to question the validity of the data.</a:t>
            </a:r>
          </a:p>
          <a:p>
            <a:pPr eaLnBrk="1" hangingPunct="1">
              <a:buNone/>
            </a:pPr>
            <a:endParaRPr lang="en-US" sz="2800" dirty="0" smtClean="0"/>
          </a:p>
          <a:p>
            <a:pPr eaLnBrk="1" hangingPunct="1">
              <a:buNone/>
            </a:pPr>
            <a:r>
              <a:rPr lang="en-US" sz="2800" dirty="0" smtClean="0"/>
              <a:t>Rehabilitation:  Use the Student Learning Goals and outcomes to determine the most appropriate method of data collection.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hangingPunct="1"/>
            <a:r>
              <a:rPr lang="en-US" sz="3600" dirty="0" smtClean="0"/>
              <a:t>Crime:  Surprise Stakeholders with Poor Results</a:t>
            </a:r>
          </a:p>
        </p:txBody>
      </p:sp>
      <p:sp>
        <p:nvSpPr>
          <p:cNvPr id="7171" name="Rectangle 3"/>
          <p:cNvSpPr>
            <a:spLocks noGrp="1" noChangeArrowheads="1"/>
          </p:cNvSpPr>
          <p:nvPr>
            <p:ph type="body" idx="1"/>
          </p:nvPr>
        </p:nvSpPr>
        <p:spPr/>
        <p:txBody>
          <a:bodyPr/>
          <a:lstStyle/>
          <a:p>
            <a:pPr eaLnBrk="1" hangingPunct="1">
              <a:buNone/>
            </a:pPr>
            <a:r>
              <a:rPr lang="en-US" sz="2400" dirty="0" smtClean="0"/>
              <a:t>Level:  Misdemeanor III</a:t>
            </a:r>
          </a:p>
          <a:p>
            <a:pPr eaLnBrk="1" hangingPunct="1"/>
            <a:endParaRPr lang="en-US" sz="2400" dirty="0" smtClean="0"/>
          </a:p>
          <a:p>
            <a:pPr eaLnBrk="1" hangingPunct="1">
              <a:buNone/>
            </a:pPr>
            <a:r>
              <a:rPr lang="en-US" sz="2400" dirty="0" smtClean="0"/>
              <a:t>Consequence:  Defensive faculty and administrators.  They are more likely to try to undermine assessment efforts.</a:t>
            </a:r>
          </a:p>
          <a:p>
            <a:pPr eaLnBrk="1" hangingPunct="1"/>
            <a:endParaRPr lang="en-US" sz="2400" dirty="0" smtClean="0"/>
          </a:p>
          <a:p>
            <a:pPr eaLnBrk="1" hangingPunct="1">
              <a:buNone/>
            </a:pPr>
            <a:r>
              <a:rPr lang="en-US" sz="2400" dirty="0" smtClean="0"/>
              <a:t>Rehabilitation:  Share poor results informally with stakeholders first.  Have them brainstorm why results turned out so.  Include them in presentations.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eaLnBrk="1" hangingPunct="1"/>
            <a:r>
              <a:rPr lang="en-US" sz="3600" dirty="0" smtClean="0"/>
              <a:t>Crime:  Assessment Reports Collect Dust	</a:t>
            </a:r>
          </a:p>
        </p:txBody>
      </p:sp>
      <p:sp>
        <p:nvSpPr>
          <p:cNvPr id="8195" name="Rectangle 3"/>
          <p:cNvSpPr>
            <a:spLocks noGrp="1" noChangeArrowheads="1"/>
          </p:cNvSpPr>
          <p:nvPr>
            <p:ph type="body" idx="1"/>
          </p:nvPr>
        </p:nvSpPr>
        <p:spPr/>
        <p:txBody>
          <a:bodyPr>
            <a:normAutofit lnSpcReduction="10000"/>
          </a:bodyPr>
          <a:lstStyle/>
          <a:p>
            <a:pPr eaLnBrk="1" hangingPunct="1">
              <a:buNone/>
            </a:pPr>
            <a:r>
              <a:rPr lang="en-US" dirty="0" smtClean="0"/>
              <a:t>Level:  Felony</a:t>
            </a:r>
          </a:p>
          <a:p>
            <a:pPr eaLnBrk="1" hangingPunct="1"/>
            <a:endParaRPr lang="en-US" dirty="0" smtClean="0"/>
          </a:p>
          <a:p>
            <a:pPr eaLnBrk="1" hangingPunct="1">
              <a:buNone/>
            </a:pPr>
            <a:r>
              <a:rPr lang="en-US" dirty="0" smtClean="0"/>
              <a:t>Consequence:  Faculty will consider assessment a bureaucratic exercise invented by administrators and government for the sole purpose of torturing them.</a:t>
            </a:r>
          </a:p>
          <a:p>
            <a:pPr eaLnBrk="1" hangingPunct="1"/>
            <a:endParaRPr lang="en-US" dirty="0" smtClean="0"/>
          </a:p>
          <a:p>
            <a:pPr eaLnBrk="1" hangingPunct="1">
              <a:buNone/>
            </a:pPr>
            <a:r>
              <a:rPr lang="en-US" dirty="0" smtClean="0"/>
              <a:t>Rehabilitation:  Make sure time and resources are allotted for faculty to consider and use assessment results.</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en-US" sz="3600" dirty="0" smtClean="0"/>
              <a:t>Crime:  Assessment Data Reported at the Individual Faculty Level		</a:t>
            </a:r>
          </a:p>
        </p:txBody>
      </p:sp>
      <p:sp>
        <p:nvSpPr>
          <p:cNvPr id="9219" name="Rectangle 3"/>
          <p:cNvSpPr>
            <a:spLocks noGrp="1" noChangeArrowheads="1"/>
          </p:cNvSpPr>
          <p:nvPr>
            <p:ph type="body" idx="1"/>
          </p:nvPr>
        </p:nvSpPr>
        <p:spPr/>
        <p:txBody>
          <a:bodyPr/>
          <a:lstStyle/>
          <a:p>
            <a:pPr eaLnBrk="1" hangingPunct="1">
              <a:buNone/>
            </a:pPr>
            <a:r>
              <a:rPr lang="en-US" dirty="0" smtClean="0"/>
              <a:t>Level:  Felony (Capital Offense)</a:t>
            </a:r>
          </a:p>
          <a:p>
            <a:pPr eaLnBrk="1" hangingPunct="1"/>
            <a:endParaRPr lang="en-US" dirty="0" smtClean="0"/>
          </a:p>
          <a:p>
            <a:pPr eaLnBrk="1" hangingPunct="1">
              <a:buNone/>
            </a:pPr>
            <a:r>
              <a:rPr lang="en-US" dirty="0" smtClean="0"/>
              <a:t>Consequence:  ‘Audit’ mode confirmed; faculty assume results are being use to assess them, not programs.  Expect mass hysteria and mutiny.</a:t>
            </a:r>
          </a:p>
          <a:p>
            <a:pPr eaLnBrk="1" hangingPunct="1"/>
            <a:endParaRPr lang="en-US" dirty="0" smtClean="0"/>
          </a:p>
          <a:p>
            <a:pPr>
              <a:buNone/>
            </a:pPr>
            <a:r>
              <a:rPr lang="en-US" dirty="0" smtClean="0"/>
              <a:t>Rehabilitation:  There may be none. Administration will need to earn respect. Allow faculty to interpret findings and suggest improvements.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457200" y="228600"/>
            <a:ext cx="7772400" cy="685800"/>
          </a:xfrm>
        </p:spPr>
        <p:txBody>
          <a:bodyPr>
            <a:normAutofit fontScale="90000"/>
          </a:bodyPr>
          <a:lstStyle/>
          <a:p>
            <a:r>
              <a:rPr lang="en-US" dirty="0"/>
              <a:t/>
            </a:r>
            <a:br>
              <a:rPr lang="en-US" dirty="0"/>
            </a:br>
            <a:r>
              <a:rPr lang="en-US" dirty="0" smtClean="0"/>
              <a:t>Things to Consider</a:t>
            </a:r>
            <a:endParaRPr lang="en-US" dirty="0"/>
          </a:p>
        </p:txBody>
      </p:sp>
      <p:sp>
        <p:nvSpPr>
          <p:cNvPr id="176131" name="Rectangle 3"/>
          <p:cNvSpPr>
            <a:spLocks noGrp="1" noChangeArrowheads="1"/>
          </p:cNvSpPr>
          <p:nvPr>
            <p:ph sz="quarter" idx="1"/>
          </p:nvPr>
        </p:nvSpPr>
        <p:spPr>
          <a:xfrm>
            <a:off x="533400" y="1752600"/>
            <a:ext cx="8305800" cy="4419600"/>
          </a:xfrm>
        </p:spPr>
        <p:txBody>
          <a:bodyPr>
            <a:normAutofit/>
          </a:bodyPr>
          <a:lstStyle/>
          <a:p>
            <a:pPr>
              <a:lnSpc>
                <a:spcPct val="90000"/>
              </a:lnSpc>
            </a:pPr>
            <a:r>
              <a:rPr lang="en-US" sz="3200" dirty="0" smtClean="0"/>
              <a:t>You already do assessment!</a:t>
            </a:r>
          </a:p>
          <a:p>
            <a:pPr lvl="1">
              <a:lnSpc>
                <a:spcPct val="90000"/>
              </a:lnSpc>
            </a:pPr>
            <a:r>
              <a:rPr lang="en-US" dirty="0" smtClean="0"/>
              <a:t>Systematic basis for making inferences about student development and growth</a:t>
            </a:r>
          </a:p>
          <a:p>
            <a:pPr>
              <a:lnSpc>
                <a:spcPct val="90000"/>
              </a:lnSpc>
            </a:pPr>
            <a:r>
              <a:rPr lang="en-US" sz="3200" dirty="0" smtClean="0"/>
              <a:t>Think </a:t>
            </a:r>
            <a:r>
              <a:rPr lang="en-US" sz="3200" dirty="0"/>
              <a:t>about why you go to work everyday—your </a:t>
            </a:r>
            <a:r>
              <a:rPr lang="en-US" sz="3200" dirty="0" smtClean="0"/>
              <a:t>purpose</a:t>
            </a:r>
            <a:endParaRPr lang="en-US" sz="2800" dirty="0"/>
          </a:p>
          <a:p>
            <a:pPr>
              <a:lnSpc>
                <a:spcPct val="90000"/>
              </a:lnSpc>
            </a:pPr>
            <a:r>
              <a:rPr lang="en-US" sz="3100" dirty="0"/>
              <a:t>Do you see your students as your </a:t>
            </a:r>
            <a:r>
              <a:rPr lang="en-US" sz="3100" dirty="0" smtClean="0"/>
              <a:t>partners in learning?</a:t>
            </a:r>
            <a:endParaRPr lang="en-US" sz="3100" dirty="0"/>
          </a:p>
          <a:p>
            <a:pPr lvl="1">
              <a:lnSpc>
                <a:spcPct val="90000"/>
              </a:lnSpc>
            </a:pPr>
            <a:r>
              <a:rPr lang="en-US" dirty="0"/>
              <a:t>What feedback from your </a:t>
            </a:r>
            <a:r>
              <a:rPr lang="en-US" dirty="0" smtClean="0"/>
              <a:t>partners would be most beneficial </a:t>
            </a:r>
            <a:r>
              <a:rPr lang="en-US" dirty="0"/>
              <a:t>for program improvement</a:t>
            </a:r>
            <a:r>
              <a:rPr lang="en-US" dirty="0" smtClean="0"/>
              <a:t>?</a:t>
            </a:r>
          </a:p>
          <a:p>
            <a:pPr>
              <a:lnSpc>
                <a:spcPct val="90000"/>
              </a:lnSpc>
              <a:buNone/>
            </a:pPr>
            <a:endParaRPr lang="en-US" sz="3100" dirty="0" smtClean="0"/>
          </a:p>
          <a:p>
            <a:pPr lvl="1">
              <a:lnSpc>
                <a:spcPct val="90000"/>
              </a:lnSpc>
            </a:pPr>
            <a:endParaRPr lang="en-US" sz="2800" dirty="0" smtClean="0"/>
          </a:p>
          <a:p>
            <a:pPr lvl="1">
              <a:lnSpc>
                <a:spcPct val="90000"/>
              </a:lnSpc>
            </a:pPr>
            <a:endParaRPr lang="en-US" sz="1800" dirty="0"/>
          </a:p>
          <a:p>
            <a:pPr lvl="1">
              <a:lnSpc>
                <a:spcPct val="90000"/>
              </a:lnSpc>
            </a:pPr>
            <a:endParaRPr lang="en-US" sz="1800" dirty="0"/>
          </a:p>
          <a:p>
            <a:pPr>
              <a:lnSpc>
                <a:spcPct val="90000"/>
              </a:lnSpc>
              <a:buFontTx/>
              <a:buNone/>
            </a:pPr>
            <a:endParaRPr lang="en-US" sz="2000" dirty="0"/>
          </a:p>
          <a:p>
            <a:pPr>
              <a:lnSpc>
                <a:spcPct val="90000"/>
              </a:lnSpc>
              <a:buFontTx/>
              <a:buNone/>
            </a:pPr>
            <a:endParaRPr lang="en-US" sz="2000" dirty="0"/>
          </a:p>
          <a:p>
            <a:pPr>
              <a:lnSpc>
                <a:spcPct val="90000"/>
              </a:lnSpc>
            </a:pPr>
            <a:endParaRPr lang="en-US" sz="20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Questions</a:t>
            </a:r>
            <a:endParaRPr lang="en-US" dirty="0"/>
          </a:p>
        </p:txBody>
      </p:sp>
      <p:sp>
        <p:nvSpPr>
          <p:cNvPr id="3" name="Content Placeholder 2"/>
          <p:cNvSpPr>
            <a:spLocks noGrp="1"/>
          </p:cNvSpPr>
          <p:nvPr>
            <p:ph sz="quarter" idx="1"/>
          </p:nvPr>
        </p:nvSpPr>
        <p:spPr/>
        <p:txBody>
          <a:bodyPr>
            <a:normAutofit fontScale="92500" lnSpcReduction="20000"/>
          </a:bodyPr>
          <a:lstStyle/>
          <a:p>
            <a:pPr algn="ctr">
              <a:buNone/>
            </a:pPr>
            <a:endParaRPr lang="en-US" dirty="0" smtClean="0"/>
          </a:p>
          <a:p>
            <a:pPr algn="ctr">
              <a:buNone/>
            </a:pPr>
            <a:r>
              <a:rPr lang="en-US" dirty="0" smtClean="0"/>
              <a:t>What assessment crimes have you seen committed here or at other institutions?</a:t>
            </a:r>
          </a:p>
          <a:p>
            <a:pPr algn="ctr">
              <a:buNone/>
            </a:pPr>
            <a:endParaRPr lang="en-US" dirty="0" smtClean="0"/>
          </a:p>
          <a:p>
            <a:pPr algn="ctr">
              <a:buNone/>
            </a:pPr>
            <a:r>
              <a:rPr lang="en-US" dirty="0" smtClean="0"/>
              <a:t>What assessment crimes are you most concerned might take place at SU?</a:t>
            </a:r>
          </a:p>
          <a:p>
            <a:pPr algn="ctr">
              <a:buNone/>
            </a:pPr>
            <a:endParaRPr lang="en-US" dirty="0" smtClean="0"/>
          </a:p>
          <a:p>
            <a:pPr algn="ctr">
              <a:buNone/>
            </a:pPr>
            <a:r>
              <a:rPr lang="en-US" dirty="0" smtClean="0"/>
              <a:t>How can we best assure that these misdemeanors and felonies are not committed at SU?</a:t>
            </a:r>
          </a:p>
          <a:p>
            <a:pPr algn="ctr">
              <a:buNone/>
            </a:pPr>
            <a:endParaRPr lang="en-US" dirty="0" smtClean="0"/>
          </a:p>
          <a:p>
            <a:pPr algn="ctr">
              <a:buNone/>
            </a:pPr>
            <a:r>
              <a:rPr lang="en-US" dirty="0" smtClean="0"/>
              <a:t>Other Questions, Comments, or Concerns?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ctrTitle"/>
          </p:nvPr>
        </p:nvSpPr>
        <p:spPr>
          <a:xfrm>
            <a:off x="1143000" y="609600"/>
            <a:ext cx="7543800" cy="1828800"/>
          </a:xfrm>
        </p:spPr>
        <p:txBody>
          <a:bodyPr>
            <a:normAutofit/>
          </a:bodyPr>
          <a:lstStyle/>
          <a:p>
            <a:pPr algn="ctr" eaLnBrk="1" fontAlgn="auto" hangingPunct="1">
              <a:spcAft>
                <a:spcPts val="0"/>
              </a:spcAft>
              <a:defRPr/>
            </a:pPr>
            <a:r>
              <a:rPr lang="en-US" dirty="0" smtClean="0"/>
              <a:t>Assessment Process</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Assoc. of American Colleges &amp; Universities</a:t>
            </a:r>
            <a:endParaRPr lang="en-US" sz="3600" dirty="0"/>
          </a:p>
        </p:txBody>
      </p:sp>
      <p:sp>
        <p:nvSpPr>
          <p:cNvPr id="3" name="Content Placeholder 2"/>
          <p:cNvSpPr>
            <a:spLocks noGrp="1"/>
          </p:cNvSpPr>
          <p:nvPr>
            <p:ph sz="quarter" idx="1"/>
          </p:nvPr>
        </p:nvSpPr>
        <p:spPr>
          <a:xfrm>
            <a:off x="304800" y="1600200"/>
            <a:ext cx="8461248" cy="4495800"/>
          </a:xfrm>
        </p:spPr>
        <p:txBody>
          <a:bodyPr>
            <a:normAutofit fontScale="85000" lnSpcReduction="10000"/>
          </a:bodyPr>
          <a:lstStyle/>
          <a:p>
            <a:pPr>
              <a:buNone/>
            </a:pPr>
            <a:r>
              <a:rPr lang="en-US" dirty="0" smtClean="0"/>
              <a:t>  “Almost all of the institutions surveyed (89 percent) are in some stage of either assessing or modifying their general education program.  Assessment of cumulative learning outcomes in general education is, in fact, now becoming the norm.”</a:t>
            </a:r>
          </a:p>
          <a:p>
            <a:pPr>
              <a:buNone/>
            </a:pPr>
            <a:endParaRPr lang="en-US" dirty="0" smtClean="0"/>
          </a:p>
          <a:p>
            <a:pPr>
              <a:buNone/>
            </a:pPr>
            <a:r>
              <a:rPr lang="en-US" dirty="0" smtClean="0"/>
              <a:t>   “Fifty-two percent of institutions are currently assessing cumulative learning outcomes in general education beyond the level of individual course grades, with another 42 percent reporting that they are planning for assessment of cumulative general education learning outcomes.”</a:t>
            </a:r>
          </a:p>
          <a:p>
            <a:pPr algn="r">
              <a:buNone/>
            </a:pPr>
            <a:r>
              <a:rPr lang="en-US" sz="2000" dirty="0" smtClean="0"/>
              <a:t>AAC&amp;U, 2009, Survey of 433 colleges and universities</a:t>
            </a:r>
            <a:endParaRPr 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eaLnBrk="1" hangingPunct="1"/>
            <a:r>
              <a:rPr lang="en-US" sz="3600" b="1" u="sng" smtClean="0"/>
              <a:t>Stages of the Assessment Process</a:t>
            </a:r>
          </a:p>
        </p:txBody>
      </p:sp>
      <p:sp>
        <p:nvSpPr>
          <p:cNvPr id="60419" name="Rectangle 3"/>
          <p:cNvSpPr>
            <a:spLocks noGrp="1" noChangeArrowheads="1"/>
          </p:cNvSpPr>
          <p:nvPr>
            <p:ph type="body" idx="1"/>
          </p:nvPr>
        </p:nvSpPr>
        <p:spPr>
          <a:xfrm>
            <a:off x="685800" y="1524000"/>
            <a:ext cx="7772400" cy="4038600"/>
          </a:xfrm>
        </p:spPr>
        <p:txBody>
          <a:bodyPr>
            <a:normAutofit lnSpcReduction="10000"/>
          </a:bodyPr>
          <a:lstStyle/>
          <a:p>
            <a:pPr eaLnBrk="1" hangingPunct="1">
              <a:lnSpc>
                <a:spcPct val="80000"/>
              </a:lnSpc>
            </a:pPr>
            <a:r>
              <a:rPr lang="en-US" dirty="0" smtClean="0"/>
              <a:t>1. Establishing Goals, Objectives, and/or Outcomes</a:t>
            </a:r>
          </a:p>
          <a:p>
            <a:pPr eaLnBrk="1" hangingPunct="1">
              <a:lnSpc>
                <a:spcPct val="80000"/>
              </a:lnSpc>
            </a:pPr>
            <a:r>
              <a:rPr lang="en-US" dirty="0" smtClean="0"/>
              <a:t>2. Selecting or Designing Methods</a:t>
            </a:r>
          </a:p>
          <a:p>
            <a:pPr eaLnBrk="1" hangingPunct="1">
              <a:lnSpc>
                <a:spcPct val="80000"/>
              </a:lnSpc>
            </a:pPr>
            <a:r>
              <a:rPr lang="en-US" dirty="0" smtClean="0"/>
              <a:t>3. Collecting Credible Information</a:t>
            </a:r>
          </a:p>
          <a:p>
            <a:pPr eaLnBrk="1" hangingPunct="1">
              <a:lnSpc>
                <a:spcPct val="80000"/>
              </a:lnSpc>
            </a:pPr>
            <a:r>
              <a:rPr lang="en-US" dirty="0" smtClean="0"/>
              <a:t>4. Analyzing and Maintaining Information</a:t>
            </a:r>
          </a:p>
          <a:p>
            <a:pPr eaLnBrk="1" hangingPunct="1">
              <a:lnSpc>
                <a:spcPct val="80000"/>
              </a:lnSpc>
            </a:pPr>
            <a:r>
              <a:rPr lang="en-US" dirty="0" smtClean="0"/>
              <a:t>5. Using Information for Teaching and Learning      Improvement</a:t>
            </a:r>
          </a:p>
          <a:p>
            <a:pPr eaLnBrk="1" hangingPunct="1">
              <a:lnSpc>
                <a:spcPct val="80000"/>
              </a:lnSpc>
            </a:pPr>
            <a:endParaRPr lang="en-US" dirty="0" smtClean="0"/>
          </a:p>
          <a:p>
            <a:pPr eaLnBrk="1" hangingPunct="1">
              <a:lnSpc>
                <a:spcPct val="80000"/>
              </a:lnSpc>
              <a:buFontTx/>
              <a:buNone/>
            </a:pPr>
            <a:r>
              <a:rPr lang="en-US" sz="2400" dirty="0" smtClean="0"/>
              <a:t>*Regardless of the level of assessment required, whether it be a single learning objective, a course, a curriculum, or an entire  program, the process is the same.</a:t>
            </a:r>
          </a:p>
          <a:p>
            <a:pPr eaLnBrk="1" hangingPunct="1">
              <a:lnSpc>
                <a:spcPct val="80000"/>
              </a:lnSpc>
              <a:buFontTx/>
              <a:buNone/>
            </a:pPr>
            <a:endParaRPr lang="en-US" sz="2400"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12775" y="228600"/>
            <a:ext cx="8153400" cy="990600"/>
          </a:xfrm>
        </p:spPr>
        <p:txBody>
          <a:bodyPr/>
          <a:lstStyle/>
          <a:p>
            <a:pPr eaLnBrk="1" hangingPunct="1"/>
            <a:r>
              <a:rPr lang="en-US" dirty="0" smtClean="0"/>
              <a:t>Purpose</a:t>
            </a:r>
          </a:p>
        </p:txBody>
      </p:sp>
      <p:sp>
        <p:nvSpPr>
          <p:cNvPr id="12291" name="Rectangle 3"/>
          <p:cNvSpPr>
            <a:spLocks noGrp="1" noChangeArrowheads="1"/>
          </p:cNvSpPr>
          <p:nvPr>
            <p:ph sz="quarter" idx="1"/>
          </p:nvPr>
        </p:nvSpPr>
        <p:spPr/>
        <p:txBody>
          <a:bodyPr>
            <a:normAutofit fontScale="92500" lnSpcReduction="10000"/>
          </a:bodyPr>
          <a:lstStyle/>
          <a:p>
            <a:pPr marL="0" indent="0">
              <a:buNone/>
            </a:pPr>
            <a:r>
              <a:rPr lang="en-US" dirty="0" smtClean="0"/>
              <a:t>To encourage a discussion of common assessment misconceptions and description of the assessment process. The ultimate goals for the day are to:</a:t>
            </a:r>
          </a:p>
          <a:p>
            <a:pPr lvl="0"/>
            <a:r>
              <a:rPr lang="en-US" dirty="0" smtClean="0"/>
              <a:t>provide assessment resources and best practices, </a:t>
            </a:r>
          </a:p>
          <a:p>
            <a:pPr lvl="0"/>
            <a:r>
              <a:rPr lang="en-US" dirty="0" smtClean="0"/>
              <a:t>describe the assessment process,</a:t>
            </a:r>
          </a:p>
          <a:p>
            <a:pPr lvl="0"/>
            <a:r>
              <a:rPr lang="en-US" dirty="0" smtClean="0"/>
              <a:t>discuss the role SU faculty will play in developing the assessment process at the institution, and</a:t>
            </a:r>
          </a:p>
          <a:p>
            <a:r>
              <a:rPr lang="en-US" dirty="0" smtClean="0"/>
              <a:t>collect feedback from faculty on assessment strategies that they recommend for collecting data on student achievement of General Education outcomes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Oval 2"/>
          <p:cNvSpPr>
            <a:spLocks noChangeArrowheads="1"/>
          </p:cNvSpPr>
          <p:nvPr/>
        </p:nvSpPr>
        <p:spPr bwMode="auto">
          <a:xfrm>
            <a:off x="1524000" y="2438400"/>
            <a:ext cx="6324600" cy="3886200"/>
          </a:xfrm>
          <a:prstGeom prst="ellipse">
            <a:avLst/>
          </a:prstGeom>
          <a:gradFill rotWithShape="1">
            <a:gsLst>
              <a:gs pos="0">
                <a:srgbClr val="FBEAC7"/>
              </a:gs>
              <a:gs pos="17999">
                <a:srgbClr val="FEE7F2"/>
              </a:gs>
              <a:gs pos="36000">
                <a:srgbClr val="FAC77D"/>
              </a:gs>
              <a:gs pos="61000">
                <a:srgbClr val="FBA97D"/>
              </a:gs>
              <a:gs pos="82001">
                <a:srgbClr val="FBD49C"/>
              </a:gs>
              <a:gs pos="100000">
                <a:srgbClr val="FEE7F2"/>
              </a:gs>
            </a:gsLst>
            <a:lin ang="5400000" scaled="0"/>
          </a:gradFill>
          <a:ln w="9525">
            <a:noFill/>
            <a:round/>
            <a:headEnd/>
            <a:tailEnd/>
          </a:ln>
        </p:spPr>
        <p:txBody>
          <a:bodyPr wrap="none" anchor="ctr"/>
          <a:lstStyle/>
          <a:p>
            <a:pPr eaLnBrk="0" hangingPunct="0"/>
            <a:endParaRPr lang="en-US" sz="2400">
              <a:solidFill>
                <a:srgbClr val="000000"/>
              </a:solidFill>
              <a:latin typeface="Times New Roman" pitchFamily="18" charset="0"/>
            </a:endParaRPr>
          </a:p>
        </p:txBody>
      </p:sp>
      <p:grpSp>
        <p:nvGrpSpPr>
          <p:cNvPr id="2" name="Group 3"/>
          <p:cNvGrpSpPr>
            <a:grpSpLocks/>
          </p:cNvGrpSpPr>
          <p:nvPr/>
        </p:nvGrpSpPr>
        <p:grpSpPr bwMode="auto">
          <a:xfrm>
            <a:off x="1447800" y="2286000"/>
            <a:ext cx="6324600" cy="3810000"/>
            <a:chOff x="768" y="672"/>
            <a:chExt cx="3984" cy="2400"/>
          </a:xfrm>
        </p:grpSpPr>
        <p:sp>
          <p:nvSpPr>
            <p:cNvPr id="61451" name="Freeform 4"/>
            <p:cNvSpPr>
              <a:spLocks/>
            </p:cNvSpPr>
            <p:nvPr/>
          </p:nvSpPr>
          <p:spPr bwMode="auto">
            <a:xfrm>
              <a:off x="960" y="720"/>
              <a:ext cx="3792" cy="2352"/>
            </a:xfrm>
            <a:custGeom>
              <a:avLst/>
              <a:gdLst>
                <a:gd name="T0" fmla="*/ 2740 w 3304"/>
                <a:gd name="T1" fmla="*/ 247 h 2272"/>
                <a:gd name="T2" fmla="*/ 5227 w 3304"/>
                <a:gd name="T3" fmla="*/ 75 h 2272"/>
                <a:gd name="T4" fmla="*/ 6277 w 3304"/>
                <a:gd name="T5" fmla="*/ 704 h 2272"/>
                <a:gd name="T6" fmla="*/ 6468 w 3304"/>
                <a:gd name="T7" fmla="*/ 1104 h 2272"/>
                <a:gd name="T8" fmla="*/ 6564 w 3304"/>
                <a:gd name="T9" fmla="*/ 1503 h 2272"/>
                <a:gd name="T10" fmla="*/ 6374 w 3304"/>
                <a:gd name="T11" fmla="*/ 1959 h 2272"/>
                <a:gd name="T12" fmla="*/ 5608 w 3304"/>
                <a:gd name="T13" fmla="*/ 2416 h 2272"/>
                <a:gd name="T14" fmla="*/ 4367 w 3304"/>
                <a:gd name="T15" fmla="*/ 2644 h 2272"/>
                <a:gd name="T16" fmla="*/ 1211 w 3304"/>
                <a:gd name="T17" fmla="*/ 2530 h 2272"/>
                <a:gd name="T18" fmla="*/ 63 w 3304"/>
                <a:gd name="T19" fmla="*/ 1617 h 2272"/>
                <a:gd name="T20" fmla="*/ 827 w 3304"/>
                <a:gd name="T21" fmla="*/ 476 h 2272"/>
                <a:gd name="T22" fmla="*/ 2740 w 3304"/>
                <a:gd name="T23" fmla="*/ 247 h 22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304"/>
                <a:gd name="T37" fmla="*/ 0 h 2272"/>
                <a:gd name="T38" fmla="*/ 3304 w 3304"/>
                <a:gd name="T39" fmla="*/ 2272 h 227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304" h="2272">
                  <a:moveTo>
                    <a:pt x="1376" y="208"/>
                  </a:moveTo>
                  <a:cubicBezTo>
                    <a:pt x="1744" y="152"/>
                    <a:pt x="2328" y="0"/>
                    <a:pt x="2624" y="64"/>
                  </a:cubicBezTo>
                  <a:cubicBezTo>
                    <a:pt x="2920" y="128"/>
                    <a:pt x="3048" y="448"/>
                    <a:pt x="3152" y="592"/>
                  </a:cubicBezTo>
                  <a:cubicBezTo>
                    <a:pt x="3256" y="736"/>
                    <a:pt x="3224" y="816"/>
                    <a:pt x="3248" y="928"/>
                  </a:cubicBezTo>
                  <a:cubicBezTo>
                    <a:pt x="3272" y="1040"/>
                    <a:pt x="3304" y="1144"/>
                    <a:pt x="3296" y="1264"/>
                  </a:cubicBezTo>
                  <a:cubicBezTo>
                    <a:pt x="3288" y="1384"/>
                    <a:pt x="3280" y="1520"/>
                    <a:pt x="3200" y="1648"/>
                  </a:cubicBezTo>
                  <a:cubicBezTo>
                    <a:pt x="3120" y="1776"/>
                    <a:pt x="2984" y="1936"/>
                    <a:pt x="2816" y="2032"/>
                  </a:cubicBezTo>
                  <a:cubicBezTo>
                    <a:pt x="2648" y="2128"/>
                    <a:pt x="2560" y="2208"/>
                    <a:pt x="2192" y="2224"/>
                  </a:cubicBezTo>
                  <a:cubicBezTo>
                    <a:pt x="1824" y="2240"/>
                    <a:pt x="968" y="2272"/>
                    <a:pt x="608" y="2128"/>
                  </a:cubicBezTo>
                  <a:cubicBezTo>
                    <a:pt x="248" y="1984"/>
                    <a:pt x="64" y="1648"/>
                    <a:pt x="32" y="1360"/>
                  </a:cubicBezTo>
                  <a:cubicBezTo>
                    <a:pt x="0" y="1072"/>
                    <a:pt x="184" y="600"/>
                    <a:pt x="416" y="400"/>
                  </a:cubicBezTo>
                  <a:cubicBezTo>
                    <a:pt x="648" y="200"/>
                    <a:pt x="1008" y="264"/>
                    <a:pt x="1376" y="208"/>
                  </a:cubicBezTo>
                  <a:close/>
                </a:path>
              </a:pathLst>
            </a:custGeom>
            <a:noFill/>
            <a:ln w="38100">
              <a:solidFill>
                <a:schemeClr val="tx1"/>
              </a:solidFill>
              <a:round/>
              <a:headEnd/>
              <a:tailEnd/>
            </a:ln>
          </p:spPr>
          <p:txBody>
            <a:bodyPr/>
            <a:lstStyle/>
            <a:p>
              <a:pPr eaLnBrk="0" hangingPunct="0"/>
              <a:endParaRPr lang="en-US" sz="2400">
                <a:solidFill>
                  <a:srgbClr val="000000"/>
                </a:solidFill>
                <a:latin typeface="Times New Roman" pitchFamily="18" charset="0"/>
              </a:endParaRPr>
            </a:p>
          </p:txBody>
        </p:sp>
        <p:grpSp>
          <p:nvGrpSpPr>
            <p:cNvPr id="3" name="Group 5"/>
            <p:cNvGrpSpPr>
              <a:grpSpLocks/>
            </p:cNvGrpSpPr>
            <p:nvPr/>
          </p:nvGrpSpPr>
          <p:grpSpPr bwMode="auto">
            <a:xfrm>
              <a:off x="768" y="672"/>
              <a:ext cx="912" cy="288"/>
              <a:chOff x="624" y="720"/>
              <a:chExt cx="912" cy="288"/>
            </a:xfrm>
          </p:grpSpPr>
          <p:sp>
            <p:nvSpPr>
              <p:cNvPr id="61455" name="Line 6"/>
              <p:cNvSpPr>
                <a:spLocks noChangeShapeType="1"/>
              </p:cNvSpPr>
              <p:nvPr/>
            </p:nvSpPr>
            <p:spPr bwMode="auto">
              <a:xfrm>
                <a:off x="1056" y="1008"/>
                <a:ext cx="480" cy="0"/>
              </a:xfrm>
              <a:prstGeom prst="line">
                <a:avLst/>
              </a:prstGeom>
              <a:noFill/>
              <a:ln w="57150">
                <a:solidFill>
                  <a:schemeClr val="tx1"/>
                </a:solidFill>
                <a:round/>
                <a:headEnd/>
                <a:tailEnd type="stealth" w="lg" len="lg"/>
              </a:ln>
            </p:spPr>
            <p:txBody>
              <a:bodyPr/>
              <a:lstStyle/>
              <a:p>
                <a:endParaRPr lang="en-US"/>
              </a:p>
            </p:txBody>
          </p:sp>
          <p:sp>
            <p:nvSpPr>
              <p:cNvPr id="61456" name="Freeform 7"/>
              <p:cNvSpPr>
                <a:spLocks/>
              </p:cNvSpPr>
              <p:nvPr/>
            </p:nvSpPr>
            <p:spPr bwMode="auto">
              <a:xfrm>
                <a:off x="624" y="720"/>
                <a:ext cx="432" cy="288"/>
              </a:xfrm>
              <a:custGeom>
                <a:avLst/>
                <a:gdLst>
                  <a:gd name="T0" fmla="*/ 0 w 432"/>
                  <a:gd name="T1" fmla="*/ 0 h 288"/>
                  <a:gd name="T2" fmla="*/ 96 w 432"/>
                  <a:gd name="T3" fmla="*/ 192 h 288"/>
                  <a:gd name="T4" fmla="*/ 432 w 432"/>
                  <a:gd name="T5" fmla="*/ 288 h 288"/>
                  <a:gd name="T6" fmla="*/ 0 60000 65536"/>
                  <a:gd name="T7" fmla="*/ 0 60000 65536"/>
                  <a:gd name="T8" fmla="*/ 0 60000 65536"/>
                  <a:gd name="T9" fmla="*/ 0 w 432"/>
                  <a:gd name="T10" fmla="*/ 0 h 288"/>
                  <a:gd name="T11" fmla="*/ 432 w 432"/>
                  <a:gd name="T12" fmla="*/ 288 h 288"/>
                </a:gdLst>
                <a:ahLst/>
                <a:cxnLst>
                  <a:cxn ang="T6">
                    <a:pos x="T0" y="T1"/>
                  </a:cxn>
                  <a:cxn ang="T7">
                    <a:pos x="T2" y="T3"/>
                  </a:cxn>
                  <a:cxn ang="T8">
                    <a:pos x="T4" y="T5"/>
                  </a:cxn>
                </a:cxnLst>
                <a:rect l="T9" t="T10" r="T11" b="T12"/>
                <a:pathLst>
                  <a:path w="432" h="288">
                    <a:moveTo>
                      <a:pt x="0" y="0"/>
                    </a:moveTo>
                    <a:cubicBezTo>
                      <a:pt x="12" y="72"/>
                      <a:pt x="24" y="144"/>
                      <a:pt x="96" y="192"/>
                    </a:cubicBezTo>
                    <a:cubicBezTo>
                      <a:pt x="168" y="240"/>
                      <a:pt x="368" y="272"/>
                      <a:pt x="432" y="288"/>
                    </a:cubicBezTo>
                  </a:path>
                </a:pathLst>
              </a:custGeom>
              <a:noFill/>
              <a:ln w="50800">
                <a:solidFill>
                  <a:schemeClr val="tx1"/>
                </a:solidFill>
                <a:round/>
                <a:headEnd/>
                <a:tailEnd/>
              </a:ln>
            </p:spPr>
            <p:txBody>
              <a:bodyPr/>
              <a:lstStyle/>
              <a:p>
                <a:pPr eaLnBrk="0" hangingPunct="0"/>
                <a:endParaRPr lang="en-US" sz="2400">
                  <a:solidFill>
                    <a:srgbClr val="000000"/>
                  </a:solidFill>
                  <a:latin typeface="Times New Roman" pitchFamily="18" charset="0"/>
                </a:endParaRPr>
              </a:p>
            </p:txBody>
          </p:sp>
        </p:grpSp>
        <p:sp>
          <p:nvSpPr>
            <p:cNvPr id="61453" name="Line 8"/>
            <p:cNvSpPr>
              <a:spLocks noChangeShapeType="1"/>
            </p:cNvSpPr>
            <p:nvPr/>
          </p:nvSpPr>
          <p:spPr bwMode="auto">
            <a:xfrm flipH="1">
              <a:off x="2448" y="3024"/>
              <a:ext cx="96" cy="0"/>
            </a:xfrm>
            <a:prstGeom prst="line">
              <a:avLst/>
            </a:prstGeom>
            <a:noFill/>
            <a:ln w="57150">
              <a:solidFill>
                <a:schemeClr val="tx1"/>
              </a:solidFill>
              <a:round/>
              <a:headEnd/>
              <a:tailEnd type="stealth" w="lg" len="lg"/>
            </a:ln>
          </p:spPr>
          <p:txBody>
            <a:bodyPr/>
            <a:lstStyle/>
            <a:p>
              <a:endParaRPr lang="en-US"/>
            </a:p>
          </p:txBody>
        </p:sp>
        <p:sp>
          <p:nvSpPr>
            <p:cNvPr id="61454" name="Line 9"/>
            <p:cNvSpPr>
              <a:spLocks noChangeShapeType="1"/>
            </p:cNvSpPr>
            <p:nvPr/>
          </p:nvSpPr>
          <p:spPr bwMode="auto">
            <a:xfrm>
              <a:off x="3504" y="768"/>
              <a:ext cx="96" cy="0"/>
            </a:xfrm>
            <a:prstGeom prst="line">
              <a:avLst/>
            </a:prstGeom>
            <a:noFill/>
            <a:ln w="57150">
              <a:solidFill>
                <a:schemeClr val="tx1"/>
              </a:solidFill>
              <a:round/>
              <a:headEnd/>
              <a:tailEnd type="stealth" w="lg" len="lg"/>
            </a:ln>
          </p:spPr>
          <p:txBody>
            <a:bodyPr/>
            <a:lstStyle/>
            <a:p>
              <a:endParaRPr lang="en-US"/>
            </a:p>
          </p:txBody>
        </p:sp>
      </p:grpSp>
      <p:sp>
        <p:nvSpPr>
          <p:cNvPr id="61444" name="Rectangle 10"/>
          <p:cNvSpPr>
            <a:spLocks noGrp="1" noChangeArrowheads="1"/>
          </p:cNvSpPr>
          <p:nvPr>
            <p:ph type="title"/>
          </p:nvPr>
        </p:nvSpPr>
        <p:spPr>
          <a:xfrm>
            <a:off x="990600" y="152400"/>
            <a:ext cx="7772400" cy="685800"/>
          </a:xfrm>
        </p:spPr>
        <p:txBody>
          <a:bodyPr/>
          <a:lstStyle/>
          <a:p>
            <a:pPr eaLnBrk="1" hangingPunct="1"/>
            <a:r>
              <a:rPr lang="en-US" sz="3600" smtClean="0"/>
              <a:t>Stages of the Assessment Process</a:t>
            </a:r>
          </a:p>
        </p:txBody>
      </p:sp>
      <p:sp>
        <p:nvSpPr>
          <p:cNvPr id="61445" name="Rectangle 11"/>
          <p:cNvSpPr>
            <a:spLocks noChangeArrowheads="1"/>
          </p:cNvSpPr>
          <p:nvPr/>
        </p:nvSpPr>
        <p:spPr bwMode="auto">
          <a:xfrm>
            <a:off x="3657600" y="1828800"/>
            <a:ext cx="1616075" cy="1052513"/>
          </a:xfrm>
          <a:prstGeom prst="rect">
            <a:avLst/>
          </a:prstGeom>
          <a:solidFill>
            <a:schemeClr val="accent1">
              <a:lumMod val="60000"/>
              <a:lumOff val="40000"/>
            </a:schemeClr>
          </a:solidFill>
          <a:ln w="57150" cmpd="thinThick">
            <a:solidFill>
              <a:schemeClr val="tx1"/>
            </a:solidFill>
            <a:miter lim="800000"/>
            <a:headEnd/>
            <a:tailEnd/>
          </a:ln>
        </p:spPr>
        <p:txBody>
          <a:bodyPr wrap="none" anchor="ctr"/>
          <a:lstStyle/>
          <a:p>
            <a:pPr algn="ctr" eaLnBrk="0" hangingPunct="0"/>
            <a:r>
              <a:rPr lang="en-US" sz="2000" dirty="0">
                <a:solidFill>
                  <a:srgbClr val="000000"/>
                </a:solidFill>
                <a:latin typeface="Times New Roman" pitchFamily="18" charset="0"/>
              </a:rPr>
              <a:t>Establishing</a:t>
            </a:r>
          </a:p>
          <a:p>
            <a:pPr algn="ctr" eaLnBrk="0" hangingPunct="0"/>
            <a:r>
              <a:rPr lang="en-US" sz="2000" dirty="0" smtClean="0">
                <a:solidFill>
                  <a:srgbClr val="000000"/>
                </a:solidFill>
                <a:latin typeface="Times New Roman" pitchFamily="18" charset="0"/>
              </a:rPr>
              <a:t>Objectives/ </a:t>
            </a:r>
          </a:p>
          <a:p>
            <a:pPr algn="ctr" eaLnBrk="0" hangingPunct="0"/>
            <a:r>
              <a:rPr lang="en-US" sz="2000" dirty="0" smtClean="0">
                <a:solidFill>
                  <a:srgbClr val="000000"/>
                </a:solidFill>
                <a:latin typeface="Times New Roman" pitchFamily="18" charset="0"/>
              </a:rPr>
              <a:t>Outcomes</a:t>
            </a:r>
            <a:endParaRPr lang="en-US" sz="2000" dirty="0">
              <a:solidFill>
                <a:srgbClr val="000000"/>
              </a:solidFill>
              <a:latin typeface="Times New Roman" pitchFamily="18" charset="0"/>
            </a:endParaRPr>
          </a:p>
        </p:txBody>
      </p:sp>
      <p:sp>
        <p:nvSpPr>
          <p:cNvPr id="61446" name="Rectangle 12"/>
          <p:cNvSpPr>
            <a:spLocks noChangeArrowheads="1"/>
          </p:cNvSpPr>
          <p:nvPr/>
        </p:nvSpPr>
        <p:spPr bwMode="auto">
          <a:xfrm>
            <a:off x="7162800" y="3124200"/>
            <a:ext cx="1614488" cy="1050925"/>
          </a:xfrm>
          <a:prstGeom prst="rect">
            <a:avLst/>
          </a:prstGeom>
          <a:solidFill>
            <a:schemeClr val="accent1">
              <a:lumMod val="60000"/>
              <a:lumOff val="40000"/>
            </a:schemeClr>
          </a:solidFill>
          <a:ln w="57150" cmpd="thinThick">
            <a:solidFill>
              <a:schemeClr val="tx1"/>
            </a:solidFill>
            <a:miter lim="800000"/>
            <a:headEnd/>
            <a:tailEnd/>
          </a:ln>
        </p:spPr>
        <p:txBody>
          <a:bodyPr wrap="none" anchor="ctr"/>
          <a:lstStyle/>
          <a:p>
            <a:pPr algn="ctr" eaLnBrk="0" hangingPunct="0"/>
            <a:r>
              <a:rPr lang="en-US" sz="2000" dirty="0">
                <a:solidFill>
                  <a:srgbClr val="000000"/>
                </a:solidFill>
                <a:latin typeface="Times New Roman" pitchFamily="18" charset="0"/>
              </a:rPr>
              <a:t>Selecting/</a:t>
            </a:r>
          </a:p>
          <a:p>
            <a:pPr algn="ctr" eaLnBrk="0" hangingPunct="0"/>
            <a:r>
              <a:rPr lang="en-US" sz="2000" dirty="0">
                <a:solidFill>
                  <a:srgbClr val="000000"/>
                </a:solidFill>
                <a:latin typeface="Times New Roman" pitchFamily="18" charset="0"/>
              </a:rPr>
              <a:t>Designing</a:t>
            </a:r>
          </a:p>
          <a:p>
            <a:pPr algn="ctr" eaLnBrk="0" hangingPunct="0"/>
            <a:r>
              <a:rPr lang="en-US" sz="2000" dirty="0">
                <a:solidFill>
                  <a:srgbClr val="000000"/>
                </a:solidFill>
                <a:latin typeface="Times New Roman" pitchFamily="18" charset="0"/>
              </a:rPr>
              <a:t>Instruments</a:t>
            </a:r>
          </a:p>
        </p:txBody>
      </p:sp>
      <p:sp>
        <p:nvSpPr>
          <p:cNvPr id="61447" name="Rectangle 13"/>
          <p:cNvSpPr>
            <a:spLocks noChangeArrowheads="1"/>
          </p:cNvSpPr>
          <p:nvPr/>
        </p:nvSpPr>
        <p:spPr bwMode="auto">
          <a:xfrm>
            <a:off x="5867400" y="5257800"/>
            <a:ext cx="1616075" cy="1050925"/>
          </a:xfrm>
          <a:prstGeom prst="rect">
            <a:avLst/>
          </a:prstGeom>
          <a:solidFill>
            <a:schemeClr val="accent1">
              <a:lumMod val="60000"/>
              <a:lumOff val="40000"/>
            </a:schemeClr>
          </a:solidFill>
          <a:ln w="57150" cmpd="thinThick">
            <a:solidFill>
              <a:schemeClr val="tx1"/>
            </a:solidFill>
            <a:miter lim="800000"/>
            <a:headEnd/>
            <a:tailEnd/>
          </a:ln>
        </p:spPr>
        <p:txBody>
          <a:bodyPr wrap="none" anchor="ctr"/>
          <a:lstStyle/>
          <a:p>
            <a:pPr algn="ctr" eaLnBrk="0" hangingPunct="0"/>
            <a:r>
              <a:rPr lang="en-US" sz="2000" dirty="0">
                <a:solidFill>
                  <a:srgbClr val="000000"/>
                </a:solidFill>
                <a:latin typeface="Times New Roman" pitchFamily="18" charset="0"/>
              </a:rPr>
              <a:t>Collecting</a:t>
            </a:r>
          </a:p>
          <a:p>
            <a:pPr algn="ctr" eaLnBrk="0" hangingPunct="0"/>
            <a:r>
              <a:rPr lang="en-US" sz="2000" dirty="0">
                <a:solidFill>
                  <a:srgbClr val="000000"/>
                </a:solidFill>
                <a:latin typeface="Times New Roman" pitchFamily="18" charset="0"/>
              </a:rPr>
              <a:t>Information</a:t>
            </a:r>
          </a:p>
        </p:txBody>
      </p:sp>
      <p:sp>
        <p:nvSpPr>
          <p:cNvPr id="61448" name="Rectangle 14"/>
          <p:cNvSpPr>
            <a:spLocks noChangeArrowheads="1"/>
          </p:cNvSpPr>
          <p:nvPr/>
        </p:nvSpPr>
        <p:spPr bwMode="auto">
          <a:xfrm>
            <a:off x="1905000" y="5029200"/>
            <a:ext cx="1614488" cy="1050925"/>
          </a:xfrm>
          <a:prstGeom prst="rect">
            <a:avLst/>
          </a:prstGeom>
          <a:solidFill>
            <a:schemeClr val="accent1">
              <a:lumMod val="60000"/>
              <a:lumOff val="40000"/>
            </a:schemeClr>
          </a:solidFill>
          <a:ln w="57150" cmpd="thinThick">
            <a:solidFill>
              <a:schemeClr val="tx1"/>
            </a:solidFill>
            <a:miter lim="800000"/>
            <a:headEnd/>
            <a:tailEnd/>
          </a:ln>
        </p:spPr>
        <p:txBody>
          <a:bodyPr wrap="none" anchor="ctr"/>
          <a:lstStyle/>
          <a:p>
            <a:pPr algn="ctr" eaLnBrk="0" hangingPunct="0"/>
            <a:r>
              <a:rPr lang="en-US" sz="2000">
                <a:solidFill>
                  <a:srgbClr val="000000"/>
                </a:solidFill>
                <a:latin typeface="Times New Roman" pitchFamily="18" charset="0"/>
              </a:rPr>
              <a:t>Analyzing/</a:t>
            </a:r>
          </a:p>
          <a:p>
            <a:pPr algn="ctr" eaLnBrk="0" hangingPunct="0"/>
            <a:r>
              <a:rPr lang="en-US" sz="2000">
                <a:solidFill>
                  <a:srgbClr val="000000"/>
                </a:solidFill>
                <a:latin typeface="Times New Roman" pitchFamily="18" charset="0"/>
              </a:rPr>
              <a:t>Maintaining</a:t>
            </a:r>
          </a:p>
          <a:p>
            <a:pPr algn="ctr" eaLnBrk="0" hangingPunct="0"/>
            <a:r>
              <a:rPr lang="en-US" sz="2000">
                <a:solidFill>
                  <a:srgbClr val="000000"/>
                </a:solidFill>
                <a:latin typeface="Times New Roman" pitchFamily="18" charset="0"/>
              </a:rPr>
              <a:t>Information</a:t>
            </a:r>
          </a:p>
        </p:txBody>
      </p:sp>
      <p:sp>
        <p:nvSpPr>
          <p:cNvPr id="61449" name="Rectangle 15"/>
          <p:cNvSpPr>
            <a:spLocks noChangeArrowheads="1"/>
          </p:cNvSpPr>
          <p:nvPr/>
        </p:nvSpPr>
        <p:spPr bwMode="auto">
          <a:xfrm>
            <a:off x="990600" y="2895600"/>
            <a:ext cx="1616075" cy="1052513"/>
          </a:xfrm>
          <a:prstGeom prst="rect">
            <a:avLst/>
          </a:prstGeom>
          <a:solidFill>
            <a:schemeClr val="accent1">
              <a:lumMod val="60000"/>
              <a:lumOff val="40000"/>
            </a:schemeClr>
          </a:solidFill>
          <a:ln w="57150" cmpd="thinThick">
            <a:solidFill>
              <a:schemeClr val="tx1"/>
            </a:solidFill>
            <a:miter lim="800000"/>
            <a:headEnd/>
            <a:tailEnd/>
          </a:ln>
        </p:spPr>
        <p:txBody>
          <a:bodyPr wrap="none" anchor="ctr"/>
          <a:lstStyle/>
          <a:p>
            <a:pPr algn="ctr" eaLnBrk="0" hangingPunct="0"/>
            <a:r>
              <a:rPr lang="en-US" sz="2000" dirty="0">
                <a:solidFill>
                  <a:srgbClr val="000000"/>
                </a:solidFill>
                <a:latin typeface="Times New Roman" pitchFamily="18" charset="0"/>
              </a:rPr>
              <a:t>Using</a:t>
            </a:r>
          </a:p>
          <a:p>
            <a:pPr algn="ctr" eaLnBrk="0" hangingPunct="0"/>
            <a:r>
              <a:rPr lang="en-US" sz="2000" dirty="0">
                <a:solidFill>
                  <a:srgbClr val="000000"/>
                </a:solidFill>
                <a:latin typeface="Times New Roman" pitchFamily="18" charset="0"/>
              </a:rPr>
              <a:t>Information</a:t>
            </a:r>
          </a:p>
        </p:txBody>
      </p:sp>
      <p:sp>
        <p:nvSpPr>
          <p:cNvPr id="61450" name="Text Box 18"/>
          <p:cNvSpPr txBox="1">
            <a:spLocks noChangeArrowheads="1"/>
          </p:cNvSpPr>
          <p:nvPr/>
        </p:nvSpPr>
        <p:spPr bwMode="auto">
          <a:xfrm>
            <a:off x="3429000" y="3733800"/>
            <a:ext cx="2636838" cy="457200"/>
          </a:xfrm>
          <a:prstGeom prst="rect">
            <a:avLst/>
          </a:prstGeom>
          <a:noFill/>
          <a:ln w="9525">
            <a:noFill/>
            <a:miter lim="800000"/>
            <a:headEnd/>
            <a:tailEnd/>
          </a:ln>
        </p:spPr>
        <p:txBody>
          <a:bodyPr wrap="none">
            <a:spAutoFit/>
          </a:bodyPr>
          <a:lstStyle/>
          <a:p>
            <a:pPr eaLnBrk="0" hangingPunct="0"/>
            <a:r>
              <a:rPr lang="en-US" sz="2400" b="1" dirty="0">
                <a:solidFill>
                  <a:srgbClr val="000000"/>
                </a:solidFill>
                <a:latin typeface="Trebuchet MS" pitchFamily="34" charset="0"/>
              </a:rPr>
              <a:t>Continuous Cycle</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Learning Goals</a:t>
            </a:r>
            <a:endParaRPr lang="en-US" dirty="0"/>
          </a:p>
        </p:txBody>
      </p:sp>
      <p:sp>
        <p:nvSpPr>
          <p:cNvPr id="5" name="Rectangle 4"/>
          <p:cNvSpPr/>
          <p:nvPr/>
        </p:nvSpPr>
        <p:spPr>
          <a:xfrm>
            <a:off x="0" y="1524000"/>
            <a:ext cx="3810000" cy="4031873"/>
          </a:xfrm>
          <a:prstGeom prst="rect">
            <a:avLst/>
          </a:prstGeom>
        </p:spPr>
        <p:txBody>
          <a:bodyPr wrap="square">
            <a:spAutoFit/>
          </a:bodyPr>
          <a:lstStyle/>
          <a:p>
            <a:r>
              <a:rPr lang="en-US" sz="1800" b="1" dirty="0" smtClean="0">
                <a:solidFill>
                  <a:srgbClr val="000000"/>
                </a:solidFill>
                <a:latin typeface="Times New Roman"/>
              </a:rPr>
              <a:t>SKILLS	</a:t>
            </a:r>
          </a:p>
          <a:p>
            <a:r>
              <a:rPr lang="en-US" sz="1800" dirty="0" smtClean="0">
                <a:solidFill>
                  <a:srgbClr val="000000"/>
                </a:solidFill>
                <a:latin typeface="Times New Roman"/>
              </a:rPr>
              <a:t>1. Critical Thinking	</a:t>
            </a:r>
          </a:p>
          <a:p>
            <a:r>
              <a:rPr lang="en-US" sz="1800" dirty="0" smtClean="0">
                <a:solidFill>
                  <a:srgbClr val="000000"/>
                </a:solidFill>
                <a:latin typeface="Times New Roman"/>
              </a:rPr>
              <a:t>2.Command of Language   </a:t>
            </a:r>
          </a:p>
          <a:p>
            <a:r>
              <a:rPr lang="en-US" sz="1800" dirty="0" smtClean="0">
                <a:solidFill>
                  <a:srgbClr val="000000"/>
                </a:solidFill>
                <a:latin typeface="Times New Roman"/>
              </a:rPr>
              <a:t>     2a. Reading 	</a:t>
            </a:r>
          </a:p>
          <a:p>
            <a:r>
              <a:rPr lang="en-US" sz="1800" dirty="0" smtClean="0">
                <a:solidFill>
                  <a:srgbClr val="000000"/>
                </a:solidFill>
                <a:latin typeface="Times New Roman"/>
              </a:rPr>
              <a:t>     2b. Writing	</a:t>
            </a:r>
          </a:p>
          <a:p>
            <a:r>
              <a:rPr lang="en-US" sz="1800" dirty="0" smtClean="0">
                <a:solidFill>
                  <a:srgbClr val="000000"/>
                </a:solidFill>
                <a:latin typeface="Times New Roman"/>
              </a:rPr>
              <a:t>     2c. Speaking	</a:t>
            </a:r>
          </a:p>
          <a:p>
            <a:r>
              <a:rPr lang="en-US" sz="1800" dirty="0" smtClean="0">
                <a:solidFill>
                  <a:srgbClr val="000000"/>
                </a:solidFill>
                <a:latin typeface="Times New Roman"/>
              </a:rPr>
              <a:t>     2d. Listening	</a:t>
            </a:r>
          </a:p>
          <a:p>
            <a:r>
              <a:rPr lang="en-US" sz="1800" dirty="0" smtClean="0">
                <a:solidFill>
                  <a:srgbClr val="000000"/>
                </a:solidFill>
                <a:latin typeface="Times New Roman"/>
              </a:rPr>
              <a:t>3. Quantitative Literacy	</a:t>
            </a:r>
          </a:p>
          <a:p>
            <a:r>
              <a:rPr lang="en-US" sz="1800" dirty="0" smtClean="0">
                <a:solidFill>
                  <a:srgbClr val="000000"/>
                </a:solidFill>
                <a:latin typeface="Times New Roman"/>
              </a:rPr>
              <a:t>4. Information Literacy     </a:t>
            </a:r>
          </a:p>
          <a:p>
            <a:r>
              <a:rPr lang="en-US" sz="1800" dirty="0" smtClean="0">
                <a:solidFill>
                  <a:srgbClr val="000000"/>
                </a:solidFill>
                <a:latin typeface="Times New Roman"/>
              </a:rPr>
              <a:t>     4a. Library Use 	</a:t>
            </a:r>
          </a:p>
          <a:p>
            <a:r>
              <a:rPr lang="en-US" sz="1800" dirty="0" smtClean="0">
                <a:solidFill>
                  <a:srgbClr val="000000"/>
                </a:solidFill>
                <a:latin typeface="Times New Roman"/>
              </a:rPr>
              <a:t>     4b. Computer Technology Use</a:t>
            </a:r>
          </a:p>
          <a:p>
            <a:r>
              <a:rPr lang="en-US" sz="1800" dirty="0" smtClean="0">
                <a:solidFill>
                  <a:srgbClr val="000000"/>
                </a:solidFill>
                <a:latin typeface="Times New Roman"/>
              </a:rPr>
              <a:t>5. Interpersonal Communication</a:t>
            </a:r>
            <a:r>
              <a:rPr lang="en-US" sz="1600" dirty="0" smtClean="0">
                <a:solidFill>
                  <a:srgbClr val="000000"/>
                </a:solidFill>
                <a:latin typeface="Times New Roman"/>
              </a:rPr>
              <a:t>	</a:t>
            </a:r>
          </a:p>
          <a:p>
            <a:r>
              <a:rPr lang="en-US" sz="1200" dirty="0" smtClean="0">
                <a:solidFill>
                  <a:srgbClr val="000000"/>
                </a:solidFill>
                <a:latin typeface="Times New Roman"/>
              </a:rPr>
              <a:t>	</a:t>
            </a:r>
          </a:p>
          <a:p>
            <a:r>
              <a:rPr lang="en-US" sz="1200" dirty="0" smtClean="0">
                <a:solidFill>
                  <a:srgbClr val="000000"/>
                </a:solidFill>
                <a:latin typeface="Times New Roman"/>
              </a:rPr>
              <a:t>	</a:t>
            </a:r>
          </a:p>
        </p:txBody>
      </p:sp>
      <p:sp>
        <p:nvSpPr>
          <p:cNvPr id="6" name="Rectangle 5"/>
          <p:cNvSpPr/>
          <p:nvPr/>
        </p:nvSpPr>
        <p:spPr>
          <a:xfrm>
            <a:off x="6705600" y="1524000"/>
            <a:ext cx="2438400" cy="1754326"/>
          </a:xfrm>
          <a:prstGeom prst="rect">
            <a:avLst/>
          </a:prstGeom>
        </p:spPr>
        <p:txBody>
          <a:bodyPr wrap="square">
            <a:spAutoFit/>
          </a:bodyPr>
          <a:lstStyle/>
          <a:p>
            <a:r>
              <a:rPr lang="en-US" sz="1800" b="1" dirty="0" smtClean="0">
                <a:solidFill>
                  <a:srgbClr val="000000"/>
                </a:solidFill>
                <a:latin typeface="Times New Roman"/>
              </a:rPr>
              <a:t>DISPOSITIONS	</a:t>
            </a:r>
          </a:p>
          <a:p>
            <a:r>
              <a:rPr lang="en-US" sz="1800" dirty="0" smtClean="0">
                <a:solidFill>
                  <a:srgbClr val="000000"/>
                </a:solidFill>
                <a:latin typeface="Times New Roman"/>
              </a:rPr>
              <a:t>1. Social Responsibility</a:t>
            </a:r>
          </a:p>
          <a:p>
            <a:r>
              <a:rPr lang="en-US" sz="1800" dirty="0" smtClean="0">
                <a:solidFill>
                  <a:srgbClr val="000000"/>
                </a:solidFill>
                <a:latin typeface="Times New Roman"/>
              </a:rPr>
              <a:t>2. Humane Values	</a:t>
            </a:r>
          </a:p>
          <a:p>
            <a:r>
              <a:rPr lang="en-US" sz="1800" dirty="0" smtClean="0">
                <a:solidFill>
                  <a:srgbClr val="000000"/>
                </a:solidFill>
                <a:latin typeface="Times New Roman"/>
              </a:rPr>
              <a:t>3. Intellectual Curiosity</a:t>
            </a:r>
          </a:p>
          <a:p>
            <a:r>
              <a:rPr lang="en-US" sz="1800" dirty="0" smtClean="0">
                <a:solidFill>
                  <a:srgbClr val="000000"/>
                </a:solidFill>
                <a:latin typeface="Times New Roman"/>
              </a:rPr>
              <a:t>4. Aesthetic Values	</a:t>
            </a:r>
          </a:p>
          <a:p>
            <a:r>
              <a:rPr lang="en-US" sz="1800" dirty="0" smtClean="0">
                <a:solidFill>
                  <a:srgbClr val="000000"/>
                </a:solidFill>
                <a:latin typeface="Times New Roman"/>
              </a:rPr>
              <a:t>5. Wellness</a:t>
            </a:r>
            <a:r>
              <a:rPr lang="en-US" sz="1600" dirty="0" smtClean="0">
                <a:solidFill>
                  <a:srgbClr val="000000"/>
                </a:solidFill>
                <a:latin typeface="Times New Roman"/>
              </a:rPr>
              <a:t>	</a:t>
            </a:r>
          </a:p>
        </p:txBody>
      </p:sp>
      <p:sp>
        <p:nvSpPr>
          <p:cNvPr id="7" name="Rectangle 6"/>
          <p:cNvSpPr/>
          <p:nvPr/>
        </p:nvSpPr>
        <p:spPr>
          <a:xfrm>
            <a:off x="3352800" y="1524000"/>
            <a:ext cx="3886200" cy="3139321"/>
          </a:xfrm>
          <a:prstGeom prst="rect">
            <a:avLst/>
          </a:prstGeom>
        </p:spPr>
        <p:txBody>
          <a:bodyPr wrap="square">
            <a:spAutoFit/>
          </a:bodyPr>
          <a:lstStyle/>
          <a:p>
            <a:r>
              <a:rPr lang="en-US" sz="1800" b="1" dirty="0" smtClean="0">
                <a:solidFill>
                  <a:srgbClr val="000000"/>
                </a:solidFill>
                <a:latin typeface="Times New Roman"/>
              </a:rPr>
              <a:t>KNOWLEDGE	</a:t>
            </a:r>
          </a:p>
          <a:p>
            <a:r>
              <a:rPr lang="en-US" sz="1800" dirty="0" smtClean="0">
                <a:solidFill>
                  <a:srgbClr val="000000"/>
                </a:solidFill>
                <a:latin typeface="Times New Roman"/>
              </a:rPr>
              <a:t>1. Breadth of Knowledge     </a:t>
            </a:r>
          </a:p>
          <a:p>
            <a:r>
              <a:rPr lang="en-US" sz="1800" dirty="0" smtClean="0">
                <a:solidFill>
                  <a:srgbClr val="000000"/>
                </a:solidFill>
                <a:latin typeface="Times New Roman"/>
              </a:rPr>
              <a:t>     1a. Arts	</a:t>
            </a:r>
          </a:p>
          <a:p>
            <a:r>
              <a:rPr lang="en-US" sz="1800" dirty="0" smtClean="0">
                <a:solidFill>
                  <a:srgbClr val="000000"/>
                </a:solidFill>
                <a:latin typeface="Times New Roman"/>
              </a:rPr>
              <a:t>     1b. Literature	</a:t>
            </a:r>
          </a:p>
          <a:p>
            <a:r>
              <a:rPr lang="en-US" sz="1800" dirty="0" smtClean="0">
                <a:solidFill>
                  <a:srgbClr val="000000"/>
                </a:solidFill>
                <a:latin typeface="Times New Roman"/>
              </a:rPr>
              <a:t>     1c. Civilization	</a:t>
            </a:r>
          </a:p>
          <a:p>
            <a:r>
              <a:rPr lang="en-US" sz="1800" dirty="0" smtClean="0">
                <a:solidFill>
                  <a:srgbClr val="000000"/>
                </a:solidFill>
                <a:latin typeface="Times New Roman"/>
              </a:rPr>
              <a:t>     1d. Global Issues	</a:t>
            </a:r>
          </a:p>
          <a:p>
            <a:r>
              <a:rPr lang="en-US" sz="1800" dirty="0" smtClean="0">
                <a:solidFill>
                  <a:srgbClr val="000000"/>
                </a:solidFill>
                <a:latin typeface="Times New Roman"/>
              </a:rPr>
              <a:t>     1e. 2nd Culture or Language</a:t>
            </a:r>
          </a:p>
          <a:p>
            <a:r>
              <a:rPr lang="en-US" sz="1800" dirty="0" smtClean="0">
                <a:solidFill>
                  <a:srgbClr val="000000"/>
                </a:solidFill>
                <a:latin typeface="Times New Roman"/>
              </a:rPr>
              <a:t>     1f. Mathematics	</a:t>
            </a:r>
          </a:p>
          <a:p>
            <a:r>
              <a:rPr lang="en-US" sz="1800" dirty="0" smtClean="0">
                <a:solidFill>
                  <a:srgbClr val="000000"/>
                </a:solidFill>
                <a:latin typeface="Times New Roman"/>
              </a:rPr>
              <a:t>     1g. Social and Behavioral Sciences</a:t>
            </a:r>
          </a:p>
          <a:p>
            <a:r>
              <a:rPr lang="en-US" sz="1800" dirty="0" smtClean="0">
                <a:solidFill>
                  <a:srgbClr val="000000"/>
                </a:solidFill>
                <a:latin typeface="Times New Roman"/>
              </a:rPr>
              <a:t>     1h. Biological and Physical Sciences</a:t>
            </a:r>
          </a:p>
          <a:p>
            <a:r>
              <a:rPr lang="en-US" sz="1800" dirty="0" smtClean="0">
                <a:solidFill>
                  <a:srgbClr val="000000"/>
                </a:solidFill>
                <a:latin typeface="Times New Roman"/>
              </a:rPr>
              <a:t>2. Interdependence among Disciplines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Student Learning Outcomes?</a:t>
            </a:r>
            <a:endParaRPr lang="en-US" dirty="0"/>
          </a:p>
        </p:txBody>
      </p:sp>
      <p:sp>
        <p:nvSpPr>
          <p:cNvPr id="3" name="Content Placeholder 2"/>
          <p:cNvSpPr>
            <a:spLocks noGrp="1"/>
          </p:cNvSpPr>
          <p:nvPr>
            <p:ph sz="quarter" idx="1"/>
          </p:nvPr>
        </p:nvSpPr>
        <p:spPr/>
        <p:txBody>
          <a:bodyPr/>
          <a:lstStyle/>
          <a:p>
            <a:r>
              <a:rPr lang="en-US" dirty="0" smtClean="0"/>
              <a:t>OUTCOMES </a:t>
            </a:r>
          </a:p>
          <a:p>
            <a:pPr lvl="1"/>
            <a:r>
              <a:rPr lang="en-US" dirty="0" smtClean="0"/>
              <a:t>Specific knowledge, skills, or attitudes that students are expected to achieve through their college experience</a:t>
            </a:r>
          </a:p>
          <a:p>
            <a:pPr lvl="1"/>
            <a:r>
              <a:rPr lang="en-US" dirty="0" smtClean="0"/>
              <a:t>Describe observable behavior indicative of learning or development</a:t>
            </a:r>
          </a:p>
          <a:p>
            <a:pPr lvl="1"/>
            <a:r>
              <a:rPr lang="en-US" dirty="0" smtClean="0"/>
              <a:t>Student-centered!</a:t>
            </a:r>
          </a:p>
          <a:p>
            <a:pPr lvl="1"/>
            <a:r>
              <a:rPr lang="en-US" dirty="0" smtClean="0"/>
              <a:t>Aligned with the GE goals and the program’s mission</a:t>
            </a:r>
          </a:p>
          <a:p>
            <a:endParaRPr lang="en-US" dirty="0">
              <a:latin typeface="Cambria" pitchFamily="18" charset="0"/>
            </a:endParaRPr>
          </a:p>
        </p:txBody>
      </p:sp>
      <p:sp>
        <p:nvSpPr>
          <p:cNvPr id="6" name="TextBox 5"/>
          <p:cNvSpPr txBox="1"/>
          <p:nvPr/>
        </p:nvSpPr>
        <p:spPr>
          <a:xfrm>
            <a:off x="457200" y="4953000"/>
            <a:ext cx="8686800" cy="1323439"/>
          </a:xfrm>
          <a:prstGeom prst="rect">
            <a:avLst/>
          </a:prstGeom>
          <a:noFill/>
        </p:spPr>
        <p:txBody>
          <a:bodyPr wrap="square" rtlCol="0">
            <a:spAutoFit/>
          </a:bodyPr>
          <a:lstStyle/>
          <a:p>
            <a:pPr algn="ctr"/>
            <a:r>
              <a:rPr lang="en-US" sz="2800" b="1" dirty="0" smtClean="0">
                <a:solidFill>
                  <a:schemeClr val="accent2">
                    <a:lumMod val="75000"/>
                  </a:schemeClr>
                </a:solidFill>
              </a:rPr>
              <a:t>  </a:t>
            </a:r>
            <a:r>
              <a:rPr lang="en-US" sz="4000" b="1" dirty="0" smtClean="0">
                <a:solidFill>
                  <a:schemeClr val="accent2">
                    <a:lumMod val="75000"/>
                  </a:schemeClr>
                </a:solidFill>
              </a:rPr>
              <a:t>S</a:t>
            </a:r>
            <a:r>
              <a:rPr lang="en-US" sz="2800" b="1" dirty="0" smtClean="0"/>
              <a:t>pecific</a:t>
            </a:r>
            <a:r>
              <a:rPr lang="en-US" sz="3200" b="1" dirty="0" smtClean="0"/>
              <a:t> </a:t>
            </a:r>
            <a:r>
              <a:rPr lang="en-US" sz="4000" b="1" dirty="0" smtClean="0">
                <a:solidFill>
                  <a:schemeClr val="accent2">
                    <a:lumMod val="75000"/>
                  </a:schemeClr>
                </a:solidFill>
              </a:rPr>
              <a:t>M</a:t>
            </a:r>
            <a:r>
              <a:rPr lang="en-US" sz="2800" b="1" dirty="0" smtClean="0"/>
              <a:t>easurable</a:t>
            </a:r>
            <a:r>
              <a:rPr lang="en-US" sz="3200" b="1" dirty="0" smtClean="0">
                <a:solidFill>
                  <a:schemeClr val="accent2">
                    <a:lumMod val="75000"/>
                  </a:schemeClr>
                </a:solidFill>
              </a:rPr>
              <a:t> </a:t>
            </a:r>
            <a:r>
              <a:rPr lang="en-US" sz="4000" b="1" dirty="0" smtClean="0">
                <a:solidFill>
                  <a:schemeClr val="accent2">
                    <a:lumMod val="75000"/>
                  </a:schemeClr>
                </a:solidFill>
              </a:rPr>
              <a:t>A</a:t>
            </a:r>
            <a:r>
              <a:rPr lang="en-US" sz="2800" b="1" dirty="0" smtClean="0"/>
              <a:t>ttainable</a:t>
            </a:r>
            <a:r>
              <a:rPr lang="en-US" sz="3200" b="1" dirty="0" smtClean="0"/>
              <a:t> </a:t>
            </a:r>
            <a:r>
              <a:rPr lang="en-US" sz="4000" b="1" dirty="0" smtClean="0">
                <a:solidFill>
                  <a:schemeClr val="accent2">
                    <a:lumMod val="75000"/>
                  </a:schemeClr>
                </a:solidFill>
              </a:rPr>
              <a:t>R</a:t>
            </a:r>
            <a:r>
              <a:rPr lang="en-US" sz="2800" b="1" dirty="0" smtClean="0"/>
              <a:t>easonable </a:t>
            </a:r>
            <a:r>
              <a:rPr lang="en-US" sz="4000" b="1" dirty="0" smtClean="0">
                <a:solidFill>
                  <a:schemeClr val="accent2">
                    <a:lumMod val="75000"/>
                  </a:schemeClr>
                </a:solidFill>
              </a:rPr>
              <a:t>T</a:t>
            </a:r>
            <a:r>
              <a:rPr lang="en-US" sz="2800" b="1" dirty="0" smtClean="0"/>
              <a:t>imely</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Curriculum Mapping Example</a:t>
            </a:r>
            <a:endParaRPr lang="en-US" dirty="0"/>
          </a:p>
        </p:txBody>
      </p:sp>
      <p:graphicFrame>
        <p:nvGraphicFramePr>
          <p:cNvPr id="6" name="Table 5"/>
          <p:cNvGraphicFramePr>
            <a:graphicFrameLocks noGrp="1"/>
          </p:cNvGraphicFramePr>
          <p:nvPr/>
        </p:nvGraphicFramePr>
        <p:xfrm>
          <a:off x="304800" y="1600200"/>
          <a:ext cx="8610599" cy="5006943"/>
        </p:xfrm>
        <a:graphic>
          <a:graphicData uri="http://schemas.openxmlformats.org/drawingml/2006/table">
            <a:tbl>
              <a:tblPr/>
              <a:tblGrid>
                <a:gridCol w="2463056"/>
                <a:gridCol w="1160866"/>
                <a:gridCol w="2392393"/>
                <a:gridCol w="2594284"/>
              </a:tblGrid>
              <a:tr h="699383">
                <a:tc>
                  <a:txBody>
                    <a:bodyPr/>
                    <a:lstStyle/>
                    <a:p>
                      <a:pPr algn="l" fontAlgn="b"/>
                      <a:r>
                        <a:rPr lang="en-US" sz="1200" b="1" i="0" u="none" strike="noStrike" dirty="0">
                          <a:solidFill>
                            <a:srgbClr val="000000"/>
                          </a:solidFill>
                          <a:latin typeface="Times New Roman"/>
                        </a:rPr>
                        <a:t>GENERAL EDUCATION</a:t>
                      </a:r>
                    </a:p>
                  </a:txBody>
                  <a:tcPr marL="5360" marR="5360" marT="536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r>
                        <a:rPr lang="en-US" sz="1200" b="1" i="0" u="none" strike="noStrike" dirty="0">
                          <a:solidFill>
                            <a:srgbClr val="000000"/>
                          </a:solidFill>
                          <a:latin typeface="Times New Roman"/>
                        </a:rPr>
                        <a:t> </a:t>
                      </a:r>
                    </a:p>
                  </a:txBody>
                  <a:tcPr marL="5360" marR="5360" marT="536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r>
                        <a:rPr lang="en-US" sz="1200" b="1" i="0" u="none" strike="noStrike" dirty="0">
                          <a:solidFill>
                            <a:srgbClr val="000000"/>
                          </a:solidFill>
                          <a:latin typeface="Times New Roman"/>
                        </a:rPr>
                        <a:t> </a:t>
                      </a:r>
                    </a:p>
                  </a:txBody>
                  <a:tcPr marL="5360" marR="5360" marT="536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r>
                        <a:rPr lang="en-US" sz="1200" b="1" i="0" u="none" strike="noStrike" dirty="0">
                          <a:solidFill>
                            <a:srgbClr val="000000"/>
                          </a:solidFill>
                          <a:latin typeface="Times New Roman"/>
                        </a:rPr>
                        <a:t> </a:t>
                      </a:r>
                    </a:p>
                  </a:txBody>
                  <a:tcPr marL="5360" marR="5360" marT="5360" marB="0" anchor="b">
                    <a:lnL>
                      <a:noFill/>
                    </a:lnL>
                    <a:lnR>
                      <a:noFill/>
                    </a:lnR>
                    <a:lnT>
                      <a:noFill/>
                    </a:lnT>
                    <a:lnB w="12700" cap="flat" cmpd="sng" algn="ctr">
                      <a:solidFill>
                        <a:srgbClr val="000000"/>
                      </a:solidFill>
                      <a:prstDash val="solid"/>
                      <a:round/>
                      <a:headEnd type="none" w="med" len="med"/>
                      <a:tailEnd type="none" w="med" len="med"/>
                    </a:lnB>
                    <a:noFill/>
                  </a:tcPr>
                </a:tc>
              </a:tr>
              <a:tr h="1130137">
                <a:tc>
                  <a:txBody>
                    <a:bodyPr/>
                    <a:lstStyle/>
                    <a:p>
                      <a:pPr algn="l" fontAlgn="t"/>
                      <a:r>
                        <a:rPr lang="en-US" sz="1600" b="1" i="0" u="none" strike="noStrike" dirty="0" smtClean="0">
                          <a:solidFill>
                            <a:srgbClr val="000000"/>
                          </a:solidFill>
                          <a:latin typeface="Times New Roman"/>
                        </a:rPr>
                        <a:t>STUDENT LEARNING GOALS</a:t>
                      </a:r>
                      <a:r>
                        <a:rPr lang="en-US" sz="1600" b="0" i="0" u="none" strike="noStrike" dirty="0" smtClean="0">
                          <a:solidFill>
                            <a:srgbClr val="000000"/>
                          </a:solidFill>
                          <a:latin typeface="Times New Roman"/>
                        </a:rPr>
                        <a:t>— General</a:t>
                      </a:r>
                      <a:r>
                        <a:rPr lang="en-US" sz="1600" b="0" i="0" u="none" strike="noStrike" baseline="0" dirty="0" smtClean="0">
                          <a:solidFill>
                            <a:srgbClr val="000000"/>
                          </a:solidFill>
                          <a:latin typeface="Times New Roman"/>
                        </a:rPr>
                        <a:t> Education Student Learning Goals </a:t>
                      </a:r>
                      <a:endParaRPr lang="en-US" sz="1600" b="1" i="0" u="none" strike="noStrike" dirty="0">
                        <a:solidFill>
                          <a:srgbClr val="000000"/>
                        </a:solidFill>
                        <a:latin typeface="Times New Roman"/>
                      </a:endParaRP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l" fontAlgn="t"/>
                      <a:r>
                        <a:rPr lang="en-US" sz="1600" b="1" i="0" u="none" strike="noStrike" dirty="0" smtClean="0">
                          <a:solidFill>
                            <a:srgbClr val="000000"/>
                          </a:solidFill>
                          <a:latin typeface="Times New Roman"/>
                        </a:rPr>
                        <a:t>RATING-</a:t>
                      </a:r>
                      <a:r>
                        <a:rPr lang="en-US" sz="1600" b="1" i="0" u="none" strike="noStrike" dirty="0">
                          <a:solidFill>
                            <a:srgbClr val="000000"/>
                          </a:solidFill>
                          <a:latin typeface="Times New Roman"/>
                        </a:rPr>
                        <a:t/>
                      </a:r>
                      <a:br>
                        <a:rPr lang="en-US" sz="1600" b="1" i="0" u="none" strike="noStrike" dirty="0">
                          <a:solidFill>
                            <a:srgbClr val="000000"/>
                          </a:solidFill>
                          <a:latin typeface="Times New Roman"/>
                        </a:rPr>
                      </a:br>
                      <a:r>
                        <a:rPr lang="en-US" sz="1600" b="0" i="0" u="none" strike="noStrike" dirty="0" smtClean="0">
                          <a:solidFill>
                            <a:srgbClr val="000000"/>
                          </a:solidFill>
                          <a:latin typeface="Times New Roman"/>
                        </a:rPr>
                        <a:t>Rate</a:t>
                      </a:r>
                      <a:r>
                        <a:rPr lang="en-US" sz="1600" b="0" i="0" u="none" strike="noStrike" baseline="0" dirty="0" smtClean="0">
                          <a:solidFill>
                            <a:srgbClr val="000000"/>
                          </a:solidFill>
                          <a:latin typeface="Times New Roman"/>
                        </a:rPr>
                        <a:t> </a:t>
                      </a:r>
                      <a:r>
                        <a:rPr lang="en-US" sz="1600" b="0" i="0" u="none" strike="noStrike" dirty="0" smtClean="0">
                          <a:solidFill>
                            <a:srgbClr val="000000"/>
                          </a:solidFill>
                          <a:latin typeface="Times New Roman"/>
                        </a:rPr>
                        <a:t>the </a:t>
                      </a:r>
                      <a:r>
                        <a:rPr lang="en-US" sz="1600" b="0" i="0" u="none" strike="noStrike" dirty="0">
                          <a:solidFill>
                            <a:srgbClr val="000000"/>
                          </a:solidFill>
                          <a:latin typeface="Times New Roman"/>
                        </a:rPr>
                        <a:t>level of importance of each outcome</a:t>
                      </a:r>
                      <a:endParaRPr lang="en-US" sz="1600" b="1" i="0" u="none" strike="noStrike" dirty="0">
                        <a:solidFill>
                          <a:srgbClr val="000000"/>
                        </a:solidFill>
                        <a:latin typeface="Times New Roman"/>
                      </a:endParaRP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l" fontAlgn="t"/>
                      <a:r>
                        <a:rPr lang="en-US" sz="1600" b="1" i="0" u="none" strike="noStrike" dirty="0">
                          <a:solidFill>
                            <a:srgbClr val="000000"/>
                          </a:solidFill>
                          <a:latin typeface="Times New Roman"/>
                        </a:rPr>
                        <a:t>OUTCOMES-</a:t>
                      </a:r>
                      <a:br>
                        <a:rPr lang="en-US" sz="1600" b="1" i="0" u="none" strike="noStrike" dirty="0">
                          <a:solidFill>
                            <a:srgbClr val="000000"/>
                          </a:solidFill>
                          <a:latin typeface="Times New Roman"/>
                        </a:rPr>
                      </a:br>
                      <a:r>
                        <a:rPr lang="en-US" sz="1600" b="0" i="0" u="none" strike="noStrike" dirty="0">
                          <a:solidFill>
                            <a:srgbClr val="000000"/>
                          </a:solidFill>
                          <a:latin typeface="Times New Roman"/>
                        </a:rPr>
                        <a:t>Specific knowledge or skills students develop through their college experience</a:t>
                      </a:r>
                      <a:endParaRPr lang="en-US" sz="1600" b="1" i="0" u="none" strike="noStrike" dirty="0">
                        <a:solidFill>
                          <a:srgbClr val="000000"/>
                        </a:solidFill>
                        <a:latin typeface="Times New Roman"/>
                      </a:endParaRP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l" fontAlgn="t"/>
                      <a:r>
                        <a:rPr lang="en-US" sz="1600" b="1" i="0" u="none" strike="noStrike" dirty="0">
                          <a:solidFill>
                            <a:srgbClr val="000000"/>
                          </a:solidFill>
                          <a:latin typeface="Times New Roman"/>
                        </a:rPr>
                        <a:t>GEN ED AREA(S)-</a:t>
                      </a:r>
                      <a:br>
                        <a:rPr lang="en-US" sz="1600" b="1" i="0" u="none" strike="noStrike" dirty="0">
                          <a:solidFill>
                            <a:srgbClr val="000000"/>
                          </a:solidFill>
                          <a:latin typeface="Times New Roman"/>
                        </a:rPr>
                      </a:br>
                      <a:r>
                        <a:rPr lang="en-US" sz="1600" b="0" i="0" u="none" strike="noStrike" dirty="0">
                          <a:solidFill>
                            <a:srgbClr val="000000"/>
                          </a:solidFill>
                          <a:latin typeface="Times New Roman"/>
                        </a:rPr>
                        <a:t>General Education Sub-group areas that provide courses for students to attain the identified outcome</a:t>
                      </a:r>
                      <a:endParaRPr lang="en-US" sz="1600" b="1" i="0" u="none" strike="noStrike" dirty="0">
                        <a:solidFill>
                          <a:srgbClr val="000000"/>
                        </a:solidFill>
                        <a:latin typeface="Times New Roman"/>
                      </a:endParaRP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r>
              <a:tr h="628520">
                <a:tc>
                  <a:txBody>
                    <a:bodyPr/>
                    <a:lstStyle/>
                    <a:p>
                      <a:pPr algn="l" fontAlgn="t"/>
                      <a:r>
                        <a:rPr lang="en-US" sz="1600" b="1" i="0" u="none" strike="noStrike" dirty="0" smtClean="0">
                          <a:solidFill>
                            <a:srgbClr val="FFFFFF"/>
                          </a:solidFill>
                          <a:latin typeface="Times New Roman"/>
                        </a:rPr>
                        <a:t>SKILLS-</a:t>
                      </a:r>
                      <a:endParaRPr lang="en-US" sz="1600" b="0" i="0" u="none" strike="noStrike" dirty="0">
                        <a:solidFill>
                          <a:srgbClr val="FFFFFF"/>
                        </a:solidFill>
                        <a:latin typeface="Times New Roman"/>
                      </a:endParaRP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r" fontAlgn="t"/>
                      <a:endParaRPr lang="en-US" sz="1600" b="0" i="0" u="none" strike="noStrike" dirty="0">
                        <a:solidFill>
                          <a:srgbClr val="000000"/>
                        </a:solidFill>
                        <a:latin typeface="Times New Roman"/>
                      </a:endParaRP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l" fontAlgn="t"/>
                      <a:endParaRPr lang="en-US" sz="1600" b="0" i="0" u="none" strike="noStrike" dirty="0">
                        <a:solidFill>
                          <a:srgbClr val="000000"/>
                        </a:solidFill>
                        <a:latin typeface="Times New Roman"/>
                      </a:endParaRP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l" fontAlgn="t"/>
                      <a:endParaRPr lang="en-US" sz="1600" b="0" i="0" u="none" strike="noStrike" dirty="0">
                        <a:solidFill>
                          <a:srgbClr val="000000"/>
                        </a:solidFill>
                        <a:latin typeface="Times New Roman"/>
                      </a:endParaRP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779538">
                <a:tc>
                  <a:txBody>
                    <a:bodyPr/>
                    <a:lstStyle/>
                    <a:p>
                      <a:pPr algn="l" fontAlgn="t"/>
                      <a:r>
                        <a:rPr lang="en-US" sz="1600" b="0" i="0" u="none" strike="noStrike" dirty="0">
                          <a:solidFill>
                            <a:srgbClr val="000000"/>
                          </a:solidFill>
                          <a:latin typeface="Times New Roman"/>
                        </a:rPr>
                        <a:t>1. Critical Thinking</a:t>
                      </a: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1600" b="0" i="0" u="none" strike="noStrike" dirty="0">
                          <a:solidFill>
                            <a:srgbClr val="000000"/>
                          </a:solidFill>
                          <a:latin typeface="Times New Roman"/>
                        </a:rPr>
                        <a:t>3</a:t>
                      </a: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600" b="0" i="0" u="none" strike="noStrike" dirty="0">
                          <a:solidFill>
                            <a:srgbClr val="000000"/>
                          </a:solidFill>
                          <a:latin typeface="Times New Roman"/>
                        </a:rPr>
                        <a:t>Assess strengths and weaknesses of arguments in essays written for general audiences.  </a:t>
                      </a: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600" b="0" i="0" u="none" strike="noStrike" dirty="0" smtClean="0">
                          <a:solidFill>
                            <a:srgbClr val="000000"/>
                          </a:solidFill>
                          <a:latin typeface="Times New Roman"/>
                        </a:rPr>
                        <a:t>IIA</a:t>
                      </a:r>
                      <a:r>
                        <a:rPr lang="en-US" sz="1600" b="0" i="0" u="none" strike="noStrike" dirty="0">
                          <a:solidFill>
                            <a:srgbClr val="000000"/>
                          </a:solidFill>
                          <a:latin typeface="Times New Roman"/>
                        </a:rPr>
                        <a:t>, IIB, </a:t>
                      </a:r>
                      <a:r>
                        <a:rPr lang="en-US" sz="1600" b="0" i="0" u="none" strike="noStrike" dirty="0" smtClean="0">
                          <a:solidFill>
                            <a:srgbClr val="000000"/>
                          </a:solidFill>
                          <a:latin typeface="Times New Roman"/>
                        </a:rPr>
                        <a:t> </a:t>
                      </a:r>
                      <a:r>
                        <a:rPr lang="en-US" sz="1600" b="0" i="0" u="none" strike="noStrike" dirty="0">
                          <a:solidFill>
                            <a:srgbClr val="000000"/>
                          </a:solidFill>
                          <a:latin typeface="Times New Roman"/>
                        </a:rPr>
                        <a:t>IVB, </a:t>
                      </a:r>
                      <a:r>
                        <a:rPr lang="en-US" sz="1600" b="0" i="0" u="none" strike="noStrike" dirty="0" smtClean="0">
                          <a:solidFill>
                            <a:srgbClr val="000000"/>
                          </a:solidFill>
                          <a:latin typeface="Times New Roman"/>
                        </a:rPr>
                        <a:t>IVC</a:t>
                      </a:r>
                      <a:endParaRPr lang="en-US" sz="1600" b="0" i="0" u="none" strike="noStrike" dirty="0">
                        <a:solidFill>
                          <a:srgbClr val="000000"/>
                        </a:solidFill>
                        <a:latin typeface="Times New Roman"/>
                      </a:endParaRP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28520">
                <a:tc>
                  <a:txBody>
                    <a:bodyPr/>
                    <a:lstStyle/>
                    <a:p>
                      <a:pPr algn="l" fontAlgn="t"/>
                      <a:r>
                        <a:rPr lang="en-US" sz="1600" b="0" i="0" u="none" strike="noStrike" dirty="0">
                          <a:solidFill>
                            <a:srgbClr val="000000"/>
                          </a:solidFill>
                          <a:latin typeface="Times New Roman"/>
                        </a:rPr>
                        <a:t> </a:t>
                      </a: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1600" b="0" i="0" u="none" strike="noStrike" dirty="0">
                          <a:solidFill>
                            <a:srgbClr val="000000"/>
                          </a:solidFill>
                          <a:latin typeface="Times New Roman"/>
                        </a:rPr>
                        <a:t>1</a:t>
                      </a: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600" b="0" i="0" u="none" strike="noStrike" dirty="0">
                          <a:solidFill>
                            <a:srgbClr val="000000"/>
                          </a:solidFill>
                          <a:latin typeface="Times New Roman"/>
                        </a:rPr>
                        <a:t>Compose well-reasoned and argued responses to arguments. </a:t>
                      </a: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600" b="0" i="0" u="none" strike="noStrike" dirty="0" smtClean="0">
                          <a:solidFill>
                            <a:srgbClr val="000000"/>
                          </a:solidFill>
                          <a:latin typeface="Times New Roman"/>
                        </a:rPr>
                        <a:t>IIA</a:t>
                      </a:r>
                      <a:r>
                        <a:rPr lang="en-US" sz="1600" b="0" i="0" u="none" strike="noStrike" dirty="0">
                          <a:solidFill>
                            <a:srgbClr val="000000"/>
                          </a:solidFill>
                          <a:latin typeface="Times New Roman"/>
                        </a:rPr>
                        <a:t>, IIB, IIIA, IIIB, </a:t>
                      </a:r>
                      <a:r>
                        <a:rPr lang="en-US" sz="1600" b="0" i="0" u="none" strike="noStrike" dirty="0" smtClean="0">
                          <a:solidFill>
                            <a:srgbClr val="000000"/>
                          </a:solidFill>
                          <a:latin typeface="Times New Roman"/>
                        </a:rPr>
                        <a:t>IVC</a:t>
                      </a:r>
                      <a:r>
                        <a:rPr lang="en-US" sz="1600" b="0" i="0" u="none" strike="noStrike" dirty="0">
                          <a:solidFill>
                            <a:srgbClr val="000000"/>
                          </a:solidFill>
                          <a:latin typeface="Times New Roman"/>
                        </a:rPr>
                        <a:t>, V</a:t>
                      </a: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28520">
                <a:tc>
                  <a:txBody>
                    <a:bodyPr/>
                    <a:lstStyle/>
                    <a:p>
                      <a:pPr algn="l" fontAlgn="t"/>
                      <a:r>
                        <a:rPr lang="en-US" sz="1600" b="0" i="0" u="none" strike="noStrike" dirty="0">
                          <a:solidFill>
                            <a:srgbClr val="000000"/>
                          </a:solidFill>
                          <a:latin typeface="Times New Roman"/>
                        </a:rPr>
                        <a:t> </a:t>
                      </a: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1600" b="0" i="0" u="none" strike="noStrike" dirty="0">
                          <a:solidFill>
                            <a:srgbClr val="000000"/>
                          </a:solidFill>
                          <a:latin typeface="Times New Roman"/>
                        </a:rPr>
                        <a:t>4</a:t>
                      </a: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600" b="0" i="0" u="none" strike="noStrike" dirty="0" err="1">
                          <a:solidFill>
                            <a:srgbClr val="000000"/>
                          </a:solidFill>
                          <a:latin typeface="Times New Roman"/>
                        </a:rPr>
                        <a:t>Sythesize</a:t>
                      </a:r>
                      <a:r>
                        <a:rPr lang="en-US" sz="1600" b="0" i="0" u="none" strike="noStrike" dirty="0">
                          <a:solidFill>
                            <a:srgbClr val="000000"/>
                          </a:solidFill>
                          <a:latin typeface="Times New Roman"/>
                        </a:rPr>
                        <a:t> and apply </a:t>
                      </a:r>
                      <a:r>
                        <a:rPr lang="en-US" sz="1600" b="0" i="0" u="none" strike="noStrike" dirty="0" err="1">
                          <a:solidFill>
                            <a:srgbClr val="000000"/>
                          </a:solidFill>
                          <a:latin typeface="Times New Roman"/>
                        </a:rPr>
                        <a:t>informaton</a:t>
                      </a:r>
                      <a:r>
                        <a:rPr lang="en-US" sz="1600" b="0" i="0" u="none" strike="noStrike" dirty="0">
                          <a:solidFill>
                            <a:srgbClr val="000000"/>
                          </a:solidFill>
                          <a:latin typeface="Times New Roman"/>
                        </a:rPr>
                        <a:t> and ideas from readings across disciplines</a:t>
                      </a: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600" b="0" i="0" u="none" strike="noStrike" dirty="0" smtClean="0">
                          <a:solidFill>
                            <a:srgbClr val="000000"/>
                          </a:solidFill>
                          <a:latin typeface="Times New Roman"/>
                        </a:rPr>
                        <a:t> IA, IB</a:t>
                      </a:r>
                      <a:endParaRPr lang="en-US" sz="1600" b="0" i="0" u="none" strike="noStrike" dirty="0">
                        <a:solidFill>
                          <a:srgbClr val="000000"/>
                        </a:solidFill>
                        <a:latin typeface="Times New Roman"/>
                      </a:endParaRPr>
                    </a:p>
                  </a:txBody>
                  <a:tcPr marL="5360" marR="5360" marT="536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dirty="0" smtClean="0"/>
              <a:t>Selecting/Designing Instruments</a:t>
            </a:r>
          </a:p>
        </p:txBody>
      </p:sp>
      <p:sp>
        <p:nvSpPr>
          <p:cNvPr id="24579" name="Rectangle 3"/>
          <p:cNvSpPr>
            <a:spLocks noGrp="1" noChangeArrowheads="1"/>
          </p:cNvSpPr>
          <p:nvPr>
            <p:ph type="body" idx="1"/>
          </p:nvPr>
        </p:nvSpPr>
        <p:spPr>
          <a:xfrm>
            <a:off x="1143000" y="1676400"/>
            <a:ext cx="7772400" cy="4381500"/>
          </a:xfrm>
        </p:spPr>
        <p:txBody>
          <a:bodyPr>
            <a:normAutofit/>
          </a:bodyPr>
          <a:lstStyle/>
          <a:p>
            <a:pPr marL="0" indent="0"/>
            <a:r>
              <a:rPr lang="en-US" dirty="0" smtClean="0"/>
              <a:t>Direct measures are best</a:t>
            </a:r>
          </a:p>
          <a:p>
            <a:pPr marL="0" indent="0"/>
            <a:r>
              <a:rPr lang="en-US" dirty="0" smtClean="0"/>
              <a:t>Assess the extent to which students have mastered outcomes via:</a:t>
            </a:r>
          </a:p>
          <a:p>
            <a:pPr marL="920750" lvl="1" indent="-285750" eaLnBrk="1" hangingPunct="1"/>
            <a:r>
              <a:rPr lang="en-US" sz="2200" dirty="0" smtClean="0"/>
              <a:t>Multiple-Choice Tests</a:t>
            </a:r>
            <a:r>
              <a:rPr lang="en-US" sz="2200" dirty="0" smtClean="0">
                <a:solidFill>
                  <a:srgbClr val="FF0000"/>
                </a:solidFill>
              </a:rPr>
              <a:t> </a:t>
            </a:r>
          </a:p>
          <a:p>
            <a:pPr marL="920750" lvl="1" indent="-285750" eaLnBrk="1" hangingPunct="1"/>
            <a:r>
              <a:rPr lang="en-US" sz="2200" dirty="0" smtClean="0">
                <a:cs typeface="Times New Roman" pitchFamily="18" charset="0"/>
              </a:rPr>
              <a:t>Oral Presentations</a:t>
            </a:r>
          </a:p>
          <a:p>
            <a:pPr marL="920750" lvl="1" indent="-285750" eaLnBrk="1" hangingPunct="1"/>
            <a:r>
              <a:rPr lang="en-US" sz="2200" dirty="0" smtClean="0">
                <a:cs typeface="Times New Roman" pitchFamily="18" charset="0"/>
              </a:rPr>
              <a:t>On-Demand Essays</a:t>
            </a:r>
          </a:p>
          <a:p>
            <a:pPr marL="920750" lvl="1" indent="-285750" eaLnBrk="1" hangingPunct="1"/>
            <a:r>
              <a:rPr lang="en-US" sz="2200" dirty="0" smtClean="0">
                <a:cs typeface="Times New Roman" pitchFamily="18" charset="0"/>
              </a:rPr>
              <a:t>Course Embedded Essays</a:t>
            </a:r>
          </a:p>
          <a:p>
            <a:pPr marL="920750" lvl="1" indent="-285750" eaLnBrk="1" hangingPunct="1"/>
            <a:r>
              <a:rPr lang="en-US" sz="2200" dirty="0" smtClean="0">
                <a:cs typeface="Times New Roman" pitchFamily="18" charset="0"/>
              </a:rPr>
              <a:t>Portfolios</a:t>
            </a:r>
          </a:p>
        </p:txBody>
      </p:sp>
      <p:grpSp>
        <p:nvGrpSpPr>
          <p:cNvPr id="2" name="Group 4"/>
          <p:cNvGrpSpPr>
            <a:grpSpLocks/>
          </p:cNvGrpSpPr>
          <p:nvPr/>
        </p:nvGrpSpPr>
        <p:grpSpPr bwMode="auto">
          <a:xfrm>
            <a:off x="0" y="3429000"/>
            <a:ext cx="1981200" cy="2514600"/>
            <a:chOff x="0" y="1968"/>
            <a:chExt cx="1104" cy="1872"/>
          </a:xfrm>
        </p:grpSpPr>
        <p:sp>
          <p:nvSpPr>
            <p:cNvPr id="24581" name="AutoShape 5"/>
            <p:cNvSpPr>
              <a:spLocks/>
            </p:cNvSpPr>
            <p:nvPr/>
          </p:nvSpPr>
          <p:spPr bwMode="auto">
            <a:xfrm>
              <a:off x="864" y="1968"/>
              <a:ext cx="240" cy="1872"/>
            </a:xfrm>
            <a:prstGeom prst="leftBrace">
              <a:avLst>
                <a:gd name="adj1" fmla="val 65000"/>
                <a:gd name="adj2" fmla="val 49505"/>
              </a:avLst>
            </a:prstGeom>
            <a:noFill/>
            <a:ln w="9525">
              <a:noFill/>
              <a:round/>
              <a:headEnd/>
              <a:tailEnd/>
            </a:ln>
          </p:spPr>
          <p:txBody>
            <a:bodyPr wrap="none" anchor="ctr"/>
            <a:lstStyle/>
            <a:p>
              <a:endParaRPr lang="en-US"/>
            </a:p>
          </p:txBody>
        </p:sp>
        <p:sp>
          <p:nvSpPr>
            <p:cNvPr id="79878" name="Text Box 6"/>
            <p:cNvSpPr txBox="1">
              <a:spLocks noChangeArrowheads="1"/>
            </p:cNvSpPr>
            <p:nvPr/>
          </p:nvSpPr>
          <p:spPr bwMode="auto">
            <a:xfrm>
              <a:off x="0" y="2496"/>
              <a:ext cx="960" cy="884"/>
            </a:xfrm>
            <a:prstGeom prst="rect">
              <a:avLst/>
            </a:prstGeom>
            <a:noFill/>
            <a:ln w="9525">
              <a:noFill/>
              <a:miter lim="800000"/>
              <a:headEnd/>
              <a:tailEnd/>
            </a:ln>
            <a:effectLst/>
          </p:spPr>
          <p:txBody>
            <a:bodyPr>
              <a:spAutoFit/>
            </a:bodyPr>
            <a:lstStyle/>
            <a:p>
              <a:pPr eaLnBrk="1" hangingPunct="1">
                <a:spcBef>
                  <a:spcPct val="50000"/>
                </a:spcBef>
                <a:defRPr/>
              </a:pPr>
              <a:r>
                <a:rPr lang="en-US" sz="2400" dirty="0">
                  <a:solidFill>
                    <a:schemeClr val="accent2"/>
                  </a:solidFill>
                  <a:effectLst>
                    <a:outerShdw blurRad="38100" dist="38100" dir="2700000" algn="tl">
                      <a:srgbClr val="000000"/>
                    </a:outerShdw>
                  </a:effectLst>
                  <a:latin typeface="Garamond" pitchFamily="18" charset="0"/>
                </a:rPr>
                <a:t>Typically use some combination</a:t>
              </a:r>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dirty="0" smtClean="0"/>
              <a:t>Locating Instruments</a:t>
            </a:r>
          </a:p>
        </p:txBody>
      </p:sp>
      <p:sp>
        <p:nvSpPr>
          <p:cNvPr id="32771" name="Rectangle 3"/>
          <p:cNvSpPr>
            <a:spLocks noGrp="1" noChangeArrowheads="1"/>
          </p:cNvSpPr>
          <p:nvPr>
            <p:ph type="body" idx="1"/>
          </p:nvPr>
        </p:nvSpPr>
        <p:spPr/>
        <p:txBody>
          <a:bodyPr>
            <a:normAutofit/>
          </a:bodyPr>
          <a:lstStyle/>
          <a:p>
            <a:pPr eaLnBrk="1" hangingPunct="1">
              <a:lnSpc>
                <a:spcPct val="80000"/>
              </a:lnSpc>
            </a:pPr>
            <a:endParaRPr lang="en-US" sz="2600" dirty="0" smtClean="0"/>
          </a:p>
          <a:p>
            <a:pPr eaLnBrk="1" hangingPunct="1">
              <a:lnSpc>
                <a:spcPct val="80000"/>
              </a:lnSpc>
            </a:pPr>
            <a:r>
              <a:rPr lang="en-US" sz="2600" dirty="0" smtClean="0"/>
              <a:t>Student Learning Goals and Outcomes/Objectives create the engine that drives assessment</a:t>
            </a:r>
          </a:p>
          <a:p>
            <a:pPr eaLnBrk="1" hangingPunct="1">
              <a:lnSpc>
                <a:spcPct val="80000"/>
              </a:lnSpc>
            </a:pPr>
            <a:r>
              <a:rPr lang="en-US" sz="2600" dirty="0" smtClean="0"/>
              <a:t>Search for commercial instruments ($$)</a:t>
            </a:r>
          </a:p>
          <a:p>
            <a:pPr lvl="1" eaLnBrk="1" hangingPunct="1">
              <a:lnSpc>
                <a:spcPct val="80000"/>
              </a:lnSpc>
            </a:pPr>
            <a:r>
              <a:rPr lang="en-US" sz="2200" dirty="0" smtClean="0"/>
              <a:t>ETS, Pearson, ACT, College Base, CLA</a:t>
            </a:r>
            <a:endParaRPr lang="en-US" sz="2600" dirty="0" smtClean="0"/>
          </a:p>
          <a:p>
            <a:pPr eaLnBrk="1" hangingPunct="1">
              <a:lnSpc>
                <a:spcPct val="80000"/>
              </a:lnSpc>
            </a:pPr>
            <a:r>
              <a:rPr lang="en-US" sz="2600" dirty="0" smtClean="0"/>
              <a:t>Search for non-commercial instruments</a:t>
            </a:r>
          </a:p>
          <a:p>
            <a:pPr eaLnBrk="1" hangingPunct="1">
              <a:lnSpc>
                <a:spcPct val="80000"/>
              </a:lnSpc>
            </a:pPr>
            <a:r>
              <a:rPr lang="en-US" sz="2600" dirty="0" smtClean="0"/>
              <a:t>Check alignment with learning outcomes</a:t>
            </a:r>
          </a:p>
          <a:p>
            <a:pPr eaLnBrk="1" hangingPunct="1">
              <a:lnSpc>
                <a:spcPct val="80000"/>
              </a:lnSpc>
            </a:pPr>
            <a:r>
              <a:rPr lang="en-US" sz="2600" dirty="0" smtClean="0"/>
              <a:t>Check measurement properties-reliability and validity</a:t>
            </a:r>
          </a:p>
          <a:p>
            <a:pPr lvl="1" eaLnBrk="1" hangingPunct="1">
              <a:lnSpc>
                <a:spcPct val="80000"/>
              </a:lnSpc>
            </a:pPr>
            <a:endParaRPr lang="en-US" sz="2200" dirty="0" smtClean="0"/>
          </a:p>
          <a:p>
            <a:pPr lvl="1" eaLnBrk="1" hangingPunct="1">
              <a:lnSpc>
                <a:spcPct val="80000"/>
              </a:lnSpc>
            </a:pPr>
            <a:endParaRPr lang="en-US" sz="22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Selecting or Designing Instruments</a:t>
            </a:r>
            <a:endParaRPr lang="en-US" dirty="0"/>
          </a:p>
        </p:txBody>
      </p:sp>
      <p:sp>
        <p:nvSpPr>
          <p:cNvPr id="3" name="Content Placeholder 2"/>
          <p:cNvSpPr>
            <a:spLocks noGrp="1"/>
          </p:cNvSpPr>
          <p:nvPr>
            <p:ph sz="quarter" idx="1"/>
          </p:nvPr>
        </p:nvSpPr>
        <p:spPr/>
        <p:txBody>
          <a:bodyPr/>
          <a:lstStyle/>
          <a:p>
            <a:pPr>
              <a:lnSpc>
                <a:spcPct val="90000"/>
              </a:lnSpc>
            </a:pPr>
            <a:r>
              <a:rPr lang="en-US" dirty="0" smtClean="0"/>
              <a:t>Items and asks Must Match Objectives</a:t>
            </a:r>
          </a:p>
          <a:p>
            <a:pPr lvl="1">
              <a:lnSpc>
                <a:spcPct val="90000"/>
              </a:lnSpc>
            </a:pPr>
            <a:r>
              <a:rPr lang="en-US" dirty="0" smtClean="0"/>
              <a:t>Create your own blueprint</a:t>
            </a:r>
          </a:p>
          <a:p>
            <a:pPr>
              <a:lnSpc>
                <a:spcPct val="90000"/>
              </a:lnSpc>
            </a:pPr>
            <a:r>
              <a:rPr lang="en-US" dirty="0" smtClean="0"/>
              <a:t>What is the Purpose of Assessment?</a:t>
            </a:r>
          </a:p>
          <a:p>
            <a:pPr lvl="1">
              <a:lnSpc>
                <a:spcPct val="90000"/>
              </a:lnSpc>
            </a:pPr>
            <a:r>
              <a:rPr lang="en-US" dirty="0" smtClean="0"/>
              <a:t>JMU Example of QR and SR</a:t>
            </a:r>
          </a:p>
          <a:p>
            <a:pPr lvl="2">
              <a:lnSpc>
                <a:spcPct val="90000"/>
              </a:lnSpc>
            </a:pPr>
            <a:r>
              <a:rPr lang="en-US" dirty="0" smtClean="0"/>
              <a:t>Start off trying to describe level of student learning</a:t>
            </a:r>
          </a:p>
          <a:p>
            <a:pPr lvl="2">
              <a:lnSpc>
                <a:spcPct val="90000"/>
              </a:lnSpc>
            </a:pPr>
            <a:r>
              <a:rPr lang="en-US" dirty="0" smtClean="0"/>
              <a:t>Move toward describing growth</a:t>
            </a:r>
          </a:p>
          <a:p>
            <a:pPr lvl="2">
              <a:lnSpc>
                <a:spcPct val="90000"/>
              </a:lnSpc>
            </a:pPr>
            <a:r>
              <a:rPr lang="en-US" dirty="0" smtClean="0"/>
              <a:t>Later establish faculty expectations for GE completers</a:t>
            </a:r>
          </a:p>
          <a:p>
            <a:pPr>
              <a:lnSpc>
                <a:spcPct val="90000"/>
              </a:lnSpc>
            </a:pPr>
            <a:r>
              <a:rPr lang="en-US" dirty="0" smtClean="0"/>
              <a:t>What Type of Instruments?</a:t>
            </a:r>
          </a:p>
          <a:p>
            <a:pPr>
              <a:lnSpc>
                <a:spcPct val="90000"/>
              </a:lnSpc>
            </a:pPr>
            <a:r>
              <a:rPr lang="en-US" dirty="0" smtClean="0"/>
              <a:t>Validating Inferences</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81000" y="0"/>
          <a:ext cx="8305800" cy="6900311"/>
        </p:xfrm>
        <a:graphic>
          <a:graphicData uri="http://schemas.openxmlformats.org/drawingml/2006/table">
            <a:tbl>
              <a:tblPr/>
              <a:tblGrid>
                <a:gridCol w="4419600"/>
                <a:gridCol w="2133600"/>
                <a:gridCol w="1752600"/>
              </a:tblGrid>
              <a:tr h="232718">
                <a:tc>
                  <a:txBody>
                    <a:bodyPr/>
                    <a:lstStyle/>
                    <a:p>
                      <a:pPr marL="0" marR="0">
                        <a:spcBef>
                          <a:spcPts val="0"/>
                        </a:spcBef>
                        <a:spcAft>
                          <a:spcPts val="0"/>
                        </a:spcAft>
                      </a:pPr>
                      <a:r>
                        <a:rPr lang="en-US" sz="1400" b="1" dirty="0">
                          <a:latin typeface="Garamond"/>
                          <a:ea typeface="Times New Roman"/>
                          <a:cs typeface="Times New Roman"/>
                        </a:rPr>
                        <a:t>Cluster 3 - Learning Objectives</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6A6A6"/>
                    </a:solidFill>
                  </a:tcPr>
                </a:tc>
                <a:tc>
                  <a:txBody>
                    <a:bodyPr/>
                    <a:lstStyle/>
                    <a:p>
                      <a:pPr marL="0" marR="0">
                        <a:spcBef>
                          <a:spcPts val="0"/>
                        </a:spcBef>
                        <a:spcAft>
                          <a:spcPts val="0"/>
                        </a:spcAft>
                      </a:pPr>
                      <a:r>
                        <a:rPr lang="en-US" sz="1400" b="1">
                          <a:latin typeface="Garamond"/>
                          <a:ea typeface="Times New Roman"/>
                          <a:cs typeface="Times New Roman"/>
                        </a:rPr>
                        <a:t>Item(s) Assessing Objective</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6A6A6"/>
                    </a:solidFill>
                  </a:tcPr>
                </a:tc>
                <a:tc>
                  <a:txBody>
                    <a:bodyPr/>
                    <a:lstStyle/>
                    <a:p>
                      <a:pPr marL="0" marR="0">
                        <a:spcBef>
                          <a:spcPts val="0"/>
                        </a:spcBef>
                        <a:spcAft>
                          <a:spcPts val="0"/>
                        </a:spcAft>
                      </a:pPr>
                      <a:r>
                        <a:rPr lang="en-US" sz="1400" b="1" dirty="0">
                          <a:latin typeface="Garamond"/>
                          <a:ea typeface="Times New Roman"/>
                          <a:cs typeface="Times New Roman"/>
                        </a:rPr>
                        <a:t>Scores</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6A6A6"/>
                    </a:solidFill>
                  </a:tcPr>
                </a:tc>
              </a:tr>
              <a:tr h="715626">
                <a:tc>
                  <a:txBody>
                    <a:bodyPr/>
                    <a:lstStyle/>
                    <a:p>
                      <a:pPr marL="0" marR="0">
                        <a:spcBef>
                          <a:spcPts val="0"/>
                        </a:spcBef>
                        <a:spcAft>
                          <a:spcPts val="0"/>
                        </a:spcAft>
                      </a:pPr>
                      <a:r>
                        <a:rPr lang="en-US" sz="1200" dirty="0">
                          <a:latin typeface="Garamond"/>
                          <a:ea typeface="Times New Roman"/>
                          <a:cs typeface="Times New Roman"/>
                        </a:rPr>
                        <a:t>1.  Describe the methods of inquiry that lead to mathematical truth and scientific knowledge and be able to distinguish science from pseudo-science.  </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a:latin typeface="Garamond"/>
                          <a:ea typeface="Times New Roman"/>
                          <a:cs typeface="Times New Roman"/>
                        </a:rPr>
                        <a:t>2, 5, 9, 14, 18, 28, 38-41, 55-57 </a:t>
                      </a:r>
                    </a:p>
                    <a:p>
                      <a:pPr marL="0" marR="0">
                        <a:spcBef>
                          <a:spcPts val="0"/>
                        </a:spcBef>
                        <a:spcAft>
                          <a:spcPts val="0"/>
                        </a:spcAft>
                      </a:pPr>
                      <a:r>
                        <a:rPr lang="en-US" sz="1200">
                          <a:latin typeface="Garamond"/>
                          <a:ea typeface="Times New Roman"/>
                          <a:cs typeface="Times New Roman"/>
                        </a:rPr>
                        <a:t>(13 items; 19.7% of test)</a:t>
                      </a:r>
                    </a:p>
                  </a:txBody>
                  <a:tcPr marL="18506" marR="18506" marT="18506" marB="1850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M =  9.25 (71% correct)</a:t>
                      </a:r>
                    </a:p>
                    <a:p>
                      <a:pPr marL="0" marR="0">
                        <a:spcBef>
                          <a:spcPts val="0"/>
                        </a:spcBef>
                        <a:spcAft>
                          <a:spcPts val="0"/>
                        </a:spcAft>
                      </a:pPr>
                      <a:r>
                        <a:rPr lang="en-US" sz="1200" dirty="0">
                          <a:latin typeface="Garamond"/>
                          <a:ea typeface="Times New Roman"/>
                          <a:cs typeface="Times New Roman"/>
                        </a:rPr>
                        <a:t>SD = 1.77 </a:t>
                      </a:r>
                    </a:p>
                    <a:p>
                      <a:pPr marL="0" marR="0">
                        <a:spcBef>
                          <a:spcPts val="0"/>
                        </a:spcBef>
                        <a:spcAft>
                          <a:spcPts val="0"/>
                        </a:spcAft>
                      </a:pPr>
                      <a:r>
                        <a:rPr lang="en-US" sz="1200" dirty="0">
                          <a:latin typeface="Garamond"/>
                          <a:ea typeface="Times New Roman"/>
                          <a:cs typeface="Times New Roman"/>
                        </a:rPr>
                        <a:t>α = .35</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622303">
                <a:tc>
                  <a:txBody>
                    <a:bodyPr/>
                    <a:lstStyle/>
                    <a:p>
                      <a:pPr marL="0" marR="0">
                        <a:spcBef>
                          <a:spcPts val="0"/>
                        </a:spcBef>
                        <a:spcAft>
                          <a:spcPts val="0"/>
                        </a:spcAft>
                      </a:pPr>
                      <a:r>
                        <a:rPr lang="en-US" sz="1200" dirty="0">
                          <a:latin typeface="Garamond"/>
                          <a:ea typeface="Times New Roman"/>
                          <a:cs typeface="Times New Roman"/>
                        </a:rPr>
                        <a:t>2.  Use theories and models as unifying principles that help us understand natural phenomena and make predictions.  </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17, 20, 22, 27, 64-66 (7 items; 10.6% of test)</a:t>
                      </a:r>
                    </a:p>
                  </a:txBody>
                  <a:tcPr marL="18506" marR="18506" marT="18506" marB="1850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a:latin typeface="Garamond"/>
                          <a:ea typeface="Times New Roman"/>
                          <a:cs typeface="Times New Roman"/>
                        </a:rPr>
                        <a:t>M =  4.61 (66% correct)</a:t>
                      </a:r>
                    </a:p>
                    <a:p>
                      <a:pPr marL="0" marR="0">
                        <a:spcBef>
                          <a:spcPts val="0"/>
                        </a:spcBef>
                        <a:spcAft>
                          <a:spcPts val="0"/>
                        </a:spcAft>
                      </a:pPr>
                      <a:r>
                        <a:rPr lang="en-US" sz="1200">
                          <a:latin typeface="Garamond"/>
                          <a:ea typeface="Times New Roman"/>
                          <a:cs typeface="Times New Roman"/>
                        </a:rPr>
                        <a:t>SD =  1.46</a:t>
                      </a:r>
                    </a:p>
                    <a:p>
                      <a:pPr marL="0" marR="0">
                        <a:spcBef>
                          <a:spcPts val="0"/>
                        </a:spcBef>
                        <a:spcAft>
                          <a:spcPts val="0"/>
                        </a:spcAft>
                      </a:pPr>
                      <a:r>
                        <a:rPr lang="en-US" sz="1200">
                          <a:latin typeface="Garamond"/>
                          <a:ea typeface="Times New Roman"/>
                          <a:cs typeface="Times New Roman"/>
                        </a:rPr>
                        <a:t>α = .32</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619813">
                <a:tc>
                  <a:txBody>
                    <a:bodyPr/>
                    <a:lstStyle/>
                    <a:p>
                      <a:pPr marL="0" marR="0">
                        <a:spcBef>
                          <a:spcPts val="0"/>
                        </a:spcBef>
                        <a:spcAft>
                          <a:spcPts val="0"/>
                        </a:spcAft>
                      </a:pPr>
                      <a:r>
                        <a:rPr lang="en-US" sz="1200">
                          <a:latin typeface="Garamond"/>
                          <a:ea typeface="Times New Roman"/>
                          <a:cs typeface="Times New Roman"/>
                        </a:rPr>
                        <a:t>3.  Recognize the interdependence of applied research, basic research, and technology, and how they affect society.</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1, 15, 16, 43-46 (7 items; 10.6% of test)</a:t>
                      </a:r>
                    </a:p>
                  </a:txBody>
                  <a:tcPr marL="18506" marR="18506" marT="18506" marB="1850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a:latin typeface="Garamond"/>
                          <a:ea typeface="Times New Roman"/>
                          <a:cs typeface="Times New Roman"/>
                        </a:rPr>
                        <a:t>M =  4.51 (64% correct)</a:t>
                      </a:r>
                    </a:p>
                    <a:p>
                      <a:pPr marL="0" marR="0">
                        <a:spcBef>
                          <a:spcPts val="0"/>
                        </a:spcBef>
                        <a:spcAft>
                          <a:spcPts val="0"/>
                        </a:spcAft>
                      </a:pPr>
                      <a:r>
                        <a:rPr lang="en-US" sz="1200">
                          <a:latin typeface="Garamond"/>
                          <a:ea typeface="Times New Roman"/>
                          <a:cs typeface="Times New Roman"/>
                        </a:rPr>
                        <a:t>SD =  1.61</a:t>
                      </a:r>
                    </a:p>
                    <a:p>
                      <a:pPr marL="0" marR="0">
                        <a:spcBef>
                          <a:spcPts val="0"/>
                        </a:spcBef>
                        <a:spcAft>
                          <a:spcPts val="0"/>
                        </a:spcAft>
                      </a:pPr>
                      <a:r>
                        <a:rPr lang="en-US" sz="1200">
                          <a:latin typeface="Garamond"/>
                          <a:ea typeface="Times New Roman"/>
                          <a:cs typeface="Times New Roman"/>
                        </a:rPr>
                        <a:t>α = .49</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619813">
                <a:tc>
                  <a:txBody>
                    <a:bodyPr/>
                    <a:lstStyle/>
                    <a:p>
                      <a:pPr marL="0" marR="0">
                        <a:spcBef>
                          <a:spcPts val="0"/>
                        </a:spcBef>
                        <a:spcAft>
                          <a:spcPts val="0"/>
                        </a:spcAft>
                      </a:pPr>
                      <a:r>
                        <a:rPr lang="en-US" sz="1200" dirty="0">
                          <a:latin typeface="Garamond"/>
                          <a:ea typeface="Times New Roman"/>
                          <a:cs typeface="Times New Roman"/>
                        </a:rPr>
                        <a:t>4.  Illustrate the interdependence between developments in science and social and ethical issues</a:t>
                      </a:r>
                      <a:r>
                        <a:rPr lang="en-US" sz="1200" dirty="0" smtClean="0">
                          <a:latin typeface="Garamond"/>
                          <a:ea typeface="Times New Roman"/>
                          <a:cs typeface="Times New Roman"/>
                        </a:rPr>
                        <a:t>.</a:t>
                      </a:r>
                      <a:endParaRPr lang="en-US" sz="1200" dirty="0">
                        <a:latin typeface="Garamond"/>
                        <a:ea typeface="Times New Roman"/>
                        <a:cs typeface="Times New Roman"/>
                      </a:endParaRP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2, 19, 24-26, 29, 55-57 </a:t>
                      </a:r>
                    </a:p>
                    <a:p>
                      <a:pPr marL="0" marR="0">
                        <a:spcBef>
                          <a:spcPts val="0"/>
                        </a:spcBef>
                        <a:spcAft>
                          <a:spcPts val="0"/>
                        </a:spcAft>
                      </a:pPr>
                      <a:r>
                        <a:rPr lang="en-US" sz="1200" dirty="0">
                          <a:latin typeface="Garamond"/>
                          <a:ea typeface="Times New Roman"/>
                          <a:cs typeface="Times New Roman"/>
                        </a:rPr>
                        <a:t>(9 items; 13.6% of test)</a:t>
                      </a:r>
                    </a:p>
                  </a:txBody>
                  <a:tcPr marL="18506" marR="18506" marT="18506" marB="1850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M = 6.47 (72% correct)</a:t>
                      </a:r>
                    </a:p>
                    <a:p>
                      <a:pPr marL="0" marR="0">
                        <a:spcBef>
                          <a:spcPts val="0"/>
                        </a:spcBef>
                        <a:spcAft>
                          <a:spcPts val="0"/>
                        </a:spcAft>
                      </a:pPr>
                      <a:r>
                        <a:rPr lang="en-US" sz="1200" dirty="0">
                          <a:latin typeface="Garamond"/>
                          <a:ea typeface="Times New Roman"/>
                          <a:cs typeface="Times New Roman"/>
                        </a:rPr>
                        <a:t>SD =  1.29</a:t>
                      </a:r>
                    </a:p>
                    <a:p>
                      <a:pPr marL="0" marR="0">
                        <a:spcBef>
                          <a:spcPts val="0"/>
                        </a:spcBef>
                        <a:spcAft>
                          <a:spcPts val="0"/>
                        </a:spcAft>
                      </a:pPr>
                      <a:r>
                        <a:rPr lang="en-US" sz="1200" dirty="0">
                          <a:latin typeface="Garamond"/>
                          <a:ea typeface="Times New Roman"/>
                          <a:cs typeface="Times New Roman"/>
                        </a:rPr>
                        <a:t>α = .23</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619813">
                <a:tc>
                  <a:txBody>
                    <a:bodyPr/>
                    <a:lstStyle/>
                    <a:p>
                      <a:pPr marL="0" marR="0">
                        <a:spcBef>
                          <a:spcPts val="0"/>
                        </a:spcBef>
                        <a:spcAft>
                          <a:spcPts val="0"/>
                        </a:spcAft>
                      </a:pPr>
                      <a:r>
                        <a:rPr lang="en-US" sz="1200" dirty="0">
                          <a:latin typeface="Garamond"/>
                          <a:ea typeface="Times New Roman"/>
                          <a:cs typeface="Times New Roman"/>
                        </a:rPr>
                        <a:t>5.  Use graphical, symbolic, and numerical methods to analyze, organize, and interpret natural phenomenon.</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4, 7, 8, 10-13, 21, 30-33, 51-53, 58-63 </a:t>
                      </a:r>
                    </a:p>
                    <a:p>
                      <a:pPr marL="0" marR="0">
                        <a:spcBef>
                          <a:spcPts val="0"/>
                        </a:spcBef>
                        <a:spcAft>
                          <a:spcPts val="0"/>
                        </a:spcAft>
                      </a:pPr>
                      <a:r>
                        <a:rPr lang="en-US" sz="1200" dirty="0">
                          <a:latin typeface="Garamond"/>
                          <a:ea typeface="Times New Roman"/>
                          <a:cs typeface="Times New Roman"/>
                        </a:rPr>
                        <a:t>(21 items; 31.8% of test)</a:t>
                      </a:r>
                    </a:p>
                  </a:txBody>
                  <a:tcPr marL="18506" marR="18506" marT="18506" marB="1850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M = 13.74 (65% correct)</a:t>
                      </a:r>
                    </a:p>
                    <a:p>
                      <a:pPr marL="0" marR="0">
                        <a:spcBef>
                          <a:spcPts val="0"/>
                        </a:spcBef>
                        <a:spcAft>
                          <a:spcPts val="0"/>
                        </a:spcAft>
                      </a:pPr>
                      <a:r>
                        <a:rPr lang="en-US" sz="1200" dirty="0">
                          <a:latin typeface="Garamond"/>
                          <a:ea typeface="Times New Roman"/>
                          <a:cs typeface="Times New Roman"/>
                        </a:rPr>
                        <a:t>SD =  3.06</a:t>
                      </a:r>
                    </a:p>
                    <a:p>
                      <a:pPr marL="0" marR="0">
                        <a:spcBef>
                          <a:spcPts val="0"/>
                        </a:spcBef>
                        <a:spcAft>
                          <a:spcPts val="0"/>
                        </a:spcAft>
                      </a:pPr>
                      <a:r>
                        <a:rPr lang="en-US" sz="1200" dirty="0">
                          <a:latin typeface="Garamond"/>
                          <a:ea typeface="Times New Roman"/>
                          <a:cs typeface="Times New Roman"/>
                        </a:rPr>
                        <a:t>α = .59</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664146">
                <a:tc>
                  <a:txBody>
                    <a:bodyPr/>
                    <a:lstStyle/>
                    <a:p>
                      <a:pPr marL="0" marR="0">
                        <a:spcBef>
                          <a:spcPts val="0"/>
                        </a:spcBef>
                        <a:spcAft>
                          <a:spcPts val="0"/>
                        </a:spcAft>
                      </a:pPr>
                      <a:r>
                        <a:rPr lang="en-US" sz="1200">
                          <a:latin typeface="Garamond"/>
                          <a:ea typeface="Times New Roman"/>
                          <a:cs typeface="Times New Roman"/>
                        </a:rPr>
                        <a:t>6. Discriminate between association and causation, and identify the types of evidence used to establish causation</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3, 34-37, 53, 60-63 </a:t>
                      </a:r>
                    </a:p>
                    <a:p>
                      <a:pPr marL="0" marR="0">
                        <a:spcBef>
                          <a:spcPts val="0"/>
                        </a:spcBef>
                        <a:spcAft>
                          <a:spcPts val="0"/>
                        </a:spcAft>
                      </a:pPr>
                      <a:r>
                        <a:rPr lang="en-US" sz="1200" dirty="0">
                          <a:latin typeface="Garamond"/>
                          <a:ea typeface="Times New Roman"/>
                          <a:cs typeface="Times New Roman"/>
                        </a:rPr>
                        <a:t>(10 items; 15.2% of test)</a:t>
                      </a:r>
                    </a:p>
                  </a:txBody>
                  <a:tcPr marL="18506" marR="18506" marT="18506" marB="1850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M =  5.93 (59% correct)</a:t>
                      </a:r>
                    </a:p>
                    <a:p>
                      <a:pPr marL="0" marR="0">
                        <a:spcBef>
                          <a:spcPts val="0"/>
                        </a:spcBef>
                        <a:spcAft>
                          <a:spcPts val="0"/>
                        </a:spcAft>
                      </a:pPr>
                      <a:r>
                        <a:rPr lang="en-US" sz="1200" dirty="0">
                          <a:latin typeface="Garamond"/>
                          <a:ea typeface="Times New Roman"/>
                          <a:cs typeface="Times New Roman"/>
                        </a:rPr>
                        <a:t>SD =  1.77</a:t>
                      </a:r>
                    </a:p>
                    <a:p>
                      <a:pPr marL="0" marR="0">
                        <a:spcBef>
                          <a:spcPts val="0"/>
                        </a:spcBef>
                        <a:spcAft>
                          <a:spcPts val="0"/>
                        </a:spcAft>
                      </a:pPr>
                      <a:r>
                        <a:rPr lang="en-US" sz="1200" dirty="0">
                          <a:latin typeface="Garamond"/>
                          <a:ea typeface="Times New Roman"/>
                          <a:cs typeface="Times New Roman"/>
                        </a:rPr>
                        <a:t>α = .44</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619813">
                <a:tc>
                  <a:txBody>
                    <a:bodyPr/>
                    <a:lstStyle/>
                    <a:p>
                      <a:pPr marL="0" marR="0">
                        <a:spcBef>
                          <a:spcPts val="0"/>
                        </a:spcBef>
                        <a:spcAft>
                          <a:spcPts val="0"/>
                        </a:spcAft>
                      </a:pPr>
                      <a:r>
                        <a:rPr lang="en-US" sz="1200" dirty="0">
                          <a:latin typeface="Garamond"/>
                          <a:ea typeface="Times New Roman"/>
                          <a:cs typeface="Times New Roman"/>
                        </a:rPr>
                        <a:t>7.  Formulate hypotheses, identify relevant variables, and design experiments to test hypotheses.</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5, 6, 9-13, 18, 23, 28, 41, 42, 47-50, 54, 59, 60, 62, 63 </a:t>
                      </a:r>
                    </a:p>
                    <a:p>
                      <a:pPr marL="0" marR="0">
                        <a:spcBef>
                          <a:spcPts val="0"/>
                        </a:spcBef>
                        <a:spcAft>
                          <a:spcPts val="0"/>
                        </a:spcAft>
                      </a:pPr>
                      <a:r>
                        <a:rPr lang="en-US" sz="1200" dirty="0">
                          <a:latin typeface="Garamond"/>
                          <a:ea typeface="Times New Roman"/>
                          <a:cs typeface="Times New Roman"/>
                        </a:rPr>
                        <a:t>(21 items; 31.8% of test)</a:t>
                      </a:r>
                    </a:p>
                  </a:txBody>
                  <a:tcPr marL="18506" marR="18506" marT="18506" marB="1850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M =  15.10 (72% correct)</a:t>
                      </a:r>
                    </a:p>
                    <a:p>
                      <a:pPr marL="0" marR="0">
                        <a:spcBef>
                          <a:spcPts val="0"/>
                        </a:spcBef>
                        <a:spcAft>
                          <a:spcPts val="0"/>
                        </a:spcAft>
                      </a:pPr>
                      <a:r>
                        <a:rPr lang="en-US" sz="1200" dirty="0">
                          <a:latin typeface="Garamond"/>
                          <a:ea typeface="Times New Roman"/>
                          <a:cs typeface="Times New Roman"/>
                        </a:rPr>
                        <a:t>SD =  2.74</a:t>
                      </a:r>
                    </a:p>
                    <a:p>
                      <a:pPr marL="0" marR="0">
                        <a:spcBef>
                          <a:spcPts val="0"/>
                        </a:spcBef>
                        <a:spcAft>
                          <a:spcPts val="0"/>
                        </a:spcAft>
                      </a:pPr>
                      <a:r>
                        <a:rPr lang="en-US" sz="1200" dirty="0">
                          <a:latin typeface="Garamond"/>
                          <a:ea typeface="Times New Roman"/>
                          <a:cs typeface="Times New Roman"/>
                        </a:rPr>
                        <a:t>α = .55</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715626">
                <a:tc>
                  <a:txBody>
                    <a:bodyPr/>
                    <a:lstStyle/>
                    <a:p>
                      <a:pPr marL="0" marR="0">
                        <a:spcBef>
                          <a:spcPts val="0"/>
                        </a:spcBef>
                        <a:spcAft>
                          <a:spcPts val="0"/>
                        </a:spcAft>
                      </a:pPr>
                      <a:r>
                        <a:rPr lang="en-US" sz="1200" dirty="0">
                          <a:latin typeface="Garamond"/>
                          <a:ea typeface="Times New Roman"/>
                          <a:cs typeface="Times New Roman"/>
                        </a:rPr>
                        <a:t>8.  Evaluate the credibility, use, and misuse of scientific and mathematical information in scientific developments and public-policy issues.</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2, 14, 24-26, 29, 38-40, 60-63 </a:t>
                      </a:r>
                    </a:p>
                    <a:p>
                      <a:pPr marL="0" marR="0">
                        <a:spcBef>
                          <a:spcPts val="0"/>
                        </a:spcBef>
                        <a:spcAft>
                          <a:spcPts val="0"/>
                        </a:spcAft>
                      </a:pPr>
                      <a:r>
                        <a:rPr lang="en-US" sz="1200" dirty="0">
                          <a:latin typeface="Garamond"/>
                          <a:ea typeface="Times New Roman"/>
                          <a:cs typeface="Times New Roman"/>
                        </a:rPr>
                        <a:t>(13 items; 19.7% of test)</a:t>
                      </a:r>
                    </a:p>
                  </a:txBody>
                  <a:tcPr marL="18506" marR="18506" marT="18506" marB="1850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M =  7.96 (61% correct)</a:t>
                      </a:r>
                    </a:p>
                    <a:p>
                      <a:pPr marL="0" marR="0">
                        <a:spcBef>
                          <a:spcPts val="0"/>
                        </a:spcBef>
                        <a:spcAft>
                          <a:spcPts val="0"/>
                        </a:spcAft>
                      </a:pPr>
                      <a:r>
                        <a:rPr lang="en-US" sz="1200" dirty="0">
                          <a:latin typeface="Garamond"/>
                          <a:ea typeface="Times New Roman"/>
                          <a:cs typeface="Times New Roman"/>
                        </a:rPr>
                        <a:t>SD =  1.77</a:t>
                      </a:r>
                    </a:p>
                    <a:p>
                      <a:pPr marL="0" marR="0">
                        <a:spcBef>
                          <a:spcPts val="0"/>
                        </a:spcBef>
                        <a:spcAft>
                          <a:spcPts val="0"/>
                        </a:spcAft>
                      </a:pPr>
                      <a:r>
                        <a:rPr lang="en-US" sz="1200" dirty="0">
                          <a:latin typeface="Garamond"/>
                          <a:ea typeface="Times New Roman"/>
                          <a:cs typeface="Times New Roman"/>
                        </a:rPr>
                        <a:t>α = .29</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619813">
                <a:tc>
                  <a:txBody>
                    <a:bodyPr/>
                    <a:lstStyle/>
                    <a:p>
                      <a:pPr marL="0" marR="0">
                        <a:spcBef>
                          <a:spcPts val="0"/>
                        </a:spcBef>
                        <a:spcAft>
                          <a:spcPts val="0"/>
                        </a:spcAft>
                      </a:pPr>
                      <a:r>
                        <a:rPr lang="en-US" sz="1200" dirty="0">
                          <a:latin typeface="Garamond"/>
                          <a:ea typeface="Times New Roman"/>
                          <a:cs typeface="Times New Roman"/>
                        </a:rPr>
                        <a:t>Quantitative Reasoning</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3, 4, 7, 8, 10-13, 21, 30-37, 51-53, 58-63 </a:t>
                      </a:r>
                    </a:p>
                    <a:p>
                      <a:pPr marL="0" marR="0">
                        <a:spcBef>
                          <a:spcPts val="0"/>
                        </a:spcBef>
                        <a:spcAft>
                          <a:spcPts val="0"/>
                        </a:spcAft>
                      </a:pPr>
                      <a:r>
                        <a:rPr lang="en-US" sz="1200" dirty="0">
                          <a:latin typeface="Garamond"/>
                          <a:ea typeface="Times New Roman"/>
                          <a:cs typeface="Times New Roman"/>
                        </a:rPr>
                        <a:t>(26 items; 39.4% of test)</a:t>
                      </a:r>
                    </a:p>
                  </a:txBody>
                  <a:tcPr marL="18506" marR="18506" marT="18506" marB="1850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M =  17.58 (68% correct)</a:t>
                      </a:r>
                    </a:p>
                    <a:p>
                      <a:pPr marL="0" marR="0">
                        <a:spcBef>
                          <a:spcPts val="0"/>
                        </a:spcBef>
                        <a:spcAft>
                          <a:spcPts val="0"/>
                        </a:spcAft>
                      </a:pPr>
                      <a:r>
                        <a:rPr lang="en-US" sz="1200" dirty="0">
                          <a:latin typeface="Garamond"/>
                          <a:ea typeface="Times New Roman"/>
                          <a:cs typeface="Times New Roman"/>
                        </a:rPr>
                        <a:t>SD =  3.63</a:t>
                      </a:r>
                    </a:p>
                    <a:p>
                      <a:pPr marL="0" marR="0">
                        <a:spcBef>
                          <a:spcPts val="0"/>
                        </a:spcBef>
                        <a:spcAft>
                          <a:spcPts val="0"/>
                        </a:spcAft>
                      </a:pPr>
                      <a:r>
                        <a:rPr lang="en-US" sz="1200" dirty="0">
                          <a:latin typeface="Garamond"/>
                          <a:ea typeface="Times New Roman"/>
                          <a:cs typeface="Times New Roman"/>
                        </a:rPr>
                        <a:t>α = .65</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619813">
                <a:tc>
                  <a:txBody>
                    <a:bodyPr/>
                    <a:lstStyle/>
                    <a:p>
                      <a:pPr marL="0" marR="0">
                        <a:spcBef>
                          <a:spcPts val="0"/>
                        </a:spcBef>
                        <a:spcAft>
                          <a:spcPts val="0"/>
                        </a:spcAft>
                      </a:pPr>
                      <a:r>
                        <a:rPr lang="en-US" sz="1200">
                          <a:latin typeface="Garamond"/>
                          <a:ea typeface="Arial Unicode MS"/>
                          <a:cs typeface="Times New Roman"/>
                        </a:rPr>
                        <a:t>Total Test</a:t>
                      </a:r>
                      <a:endParaRPr lang="en-US" sz="1200">
                        <a:latin typeface="Garamond"/>
                        <a:ea typeface="Times New Roman"/>
                        <a:cs typeface="Times New Roman"/>
                      </a:endParaRP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a:latin typeface="Garamond"/>
                          <a:ea typeface="Times New Roman"/>
                          <a:cs typeface="Times New Roman"/>
                        </a:rPr>
                        <a:t>1-66</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Bef>
                          <a:spcPts val="0"/>
                        </a:spcBef>
                        <a:spcAft>
                          <a:spcPts val="0"/>
                        </a:spcAft>
                      </a:pPr>
                      <a:r>
                        <a:rPr lang="en-US" sz="1200" dirty="0">
                          <a:latin typeface="Garamond"/>
                          <a:ea typeface="Times New Roman"/>
                          <a:cs typeface="Times New Roman"/>
                        </a:rPr>
                        <a:t>M =  46.59 (70% correct)</a:t>
                      </a:r>
                    </a:p>
                    <a:p>
                      <a:pPr marL="0" marR="0">
                        <a:spcBef>
                          <a:spcPts val="0"/>
                        </a:spcBef>
                        <a:spcAft>
                          <a:spcPts val="0"/>
                        </a:spcAft>
                      </a:pPr>
                      <a:r>
                        <a:rPr lang="en-US" sz="1200" dirty="0">
                          <a:latin typeface="Garamond"/>
                          <a:ea typeface="Times New Roman"/>
                          <a:cs typeface="Times New Roman"/>
                        </a:rPr>
                        <a:t>SD = 7.34</a:t>
                      </a:r>
                    </a:p>
                    <a:p>
                      <a:pPr marL="0" marR="0">
                        <a:spcBef>
                          <a:spcPts val="0"/>
                        </a:spcBef>
                        <a:spcAft>
                          <a:spcPts val="0"/>
                        </a:spcAft>
                      </a:pPr>
                      <a:r>
                        <a:rPr lang="en-US" sz="1200" dirty="0">
                          <a:latin typeface="Garamond"/>
                          <a:ea typeface="Times New Roman"/>
                          <a:cs typeface="Times New Roman"/>
                        </a:rPr>
                        <a:t>α = .78</a:t>
                      </a:r>
                    </a:p>
                  </a:txBody>
                  <a:tcPr marL="18506" marR="18506" marT="18506" marB="1850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Collecting Information</a:t>
            </a:r>
            <a:endParaRPr lang="en-US" dirty="0"/>
          </a:p>
        </p:txBody>
      </p:sp>
      <p:sp>
        <p:nvSpPr>
          <p:cNvPr id="3" name="Content Placeholder 2"/>
          <p:cNvSpPr>
            <a:spLocks noGrp="1"/>
          </p:cNvSpPr>
          <p:nvPr>
            <p:ph sz="quarter" idx="1"/>
          </p:nvPr>
        </p:nvSpPr>
        <p:spPr>
          <a:xfrm>
            <a:off x="1219200" y="1600200"/>
            <a:ext cx="7546848" cy="4495800"/>
          </a:xfrm>
        </p:spPr>
        <p:txBody>
          <a:bodyPr>
            <a:normAutofit lnSpcReduction="10000"/>
          </a:bodyPr>
          <a:lstStyle/>
          <a:p>
            <a:r>
              <a:rPr lang="en-US" dirty="0" smtClean="0"/>
              <a:t>Start with an Important Question- </a:t>
            </a:r>
          </a:p>
          <a:p>
            <a:pPr lvl="1"/>
            <a:r>
              <a:rPr lang="en-US" dirty="0" smtClean="0"/>
              <a:t>This will guide your data collection</a:t>
            </a:r>
          </a:p>
          <a:p>
            <a:r>
              <a:rPr lang="en-US" dirty="0" smtClean="0"/>
              <a:t>Cross sectional design- to begin</a:t>
            </a:r>
          </a:p>
          <a:p>
            <a:r>
              <a:rPr lang="en-US" dirty="0" smtClean="0"/>
              <a:t>Pre- and post-test- later</a:t>
            </a:r>
          </a:p>
          <a:p>
            <a:pPr lvl="1"/>
            <a:r>
              <a:rPr lang="en-US" dirty="0" smtClean="0"/>
              <a:t>Very powerful; faculty love this design</a:t>
            </a:r>
          </a:p>
          <a:p>
            <a:r>
              <a:rPr lang="en-US" dirty="0" smtClean="0"/>
              <a:t>Sampling vs. census data collection</a:t>
            </a:r>
          </a:p>
          <a:p>
            <a:pPr lvl="1"/>
            <a:r>
              <a:rPr lang="en-US" dirty="0" smtClean="0"/>
              <a:t>Methodology will dictate—costs, resources</a:t>
            </a:r>
          </a:p>
          <a:p>
            <a:r>
              <a:rPr lang="en-US" dirty="0" smtClean="0"/>
              <a:t>Course embedded</a:t>
            </a:r>
          </a:p>
          <a:p>
            <a:pPr lvl="1"/>
            <a:r>
              <a:rPr lang="en-US" dirty="0" smtClean="0"/>
              <a:t>Where are the ‘natural homes’ for assessment?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Analyzing/Maintaining Information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Reliability has to come first</a:t>
            </a:r>
          </a:p>
          <a:p>
            <a:r>
              <a:rPr lang="en-US" dirty="0" smtClean="0"/>
              <a:t>Validation of inferences is a natural partner for any assessment question:</a:t>
            </a:r>
          </a:p>
          <a:p>
            <a:pPr lvl="1"/>
            <a:r>
              <a:rPr lang="en-US" dirty="0" smtClean="0"/>
              <a:t>Do course grades correlate with performances?</a:t>
            </a:r>
          </a:p>
          <a:p>
            <a:pPr lvl="1"/>
            <a:r>
              <a:rPr lang="en-US" dirty="0" smtClean="0"/>
              <a:t>Can we show evidence of course impact?</a:t>
            </a:r>
          </a:p>
          <a:p>
            <a:pPr lvl="1"/>
            <a:r>
              <a:rPr lang="en-US" dirty="0" smtClean="0"/>
              <a:t>Do students that have completed GE requirements perform better than entering students?</a:t>
            </a:r>
          </a:p>
          <a:p>
            <a:pPr lvl="1"/>
            <a:r>
              <a:rPr lang="en-US" dirty="0" smtClean="0"/>
              <a:t>Are there differences by SU, AP or transfer credits?</a:t>
            </a:r>
          </a:p>
          <a:p>
            <a:pPr lvl="1"/>
            <a:r>
              <a:rPr lang="en-US" dirty="0" smtClean="0"/>
              <a:t>Do students achieve faculty expectations?</a:t>
            </a:r>
          </a:p>
          <a:p>
            <a:pPr lvl="1"/>
            <a:r>
              <a:rPr lang="en-US" dirty="0" smtClean="0"/>
              <a:t>Is there value-added?</a:t>
            </a:r>
          </a:p>
          <a:p>
            <a:pPr lvl="1">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0"/>
            <a:ext cx="7772400" cy="1143000"/>
          </a:xfrm>
        </p:spPr>
        <p:txBody>
          <a:bodyPr/>
          <a:lstStyle/>
          <a:p>
            <a:r>
              <a:rPr lang="en-US" dirty="0" smtClean="0"/>
              <a:t>ITINERARY</a:t>
            </a:r>
            <a:endParaRPr lang="en-US" dirty="0"/>
          </a:p>
        </p:txBody>
      </p:sp>
      <p:sp>
        <p:nvSpPr>
          <p:cNvPr id="3" name="Content Placeholder 2"/>
          <p:cNvSpPr>
            <a:spLocks noGrp="1"/>
          </p:cNvSpPr>
          <p:nvPr>
            <p:ph sz="quarter" idx="4294967295"/>
          </p:nvPr>
        </p:nvSpPr>
        <p:spPr>
          <a:xfrm>
            <a:off x="228600" y="1447800"/>
            <a:ext cx="8915400" cy="5105400"/>
          </a:xfrm>
        </p:spPr>
        <p:txBody>
          <a:bodyPr>
            <a:normAutofit fontScale="32500" lnSpcReduction="20000"/>
          </a:bodyPr>
          <a:lstStyle/>
          <a:p>
            <a:pPr>
              <a:buNone/>
            </a:pPr>
            <a:r>
              <a:rPr lang="en-US" sz="8800" b="1" dirty="0" smtClean="0"/>
              <a:t> 9:00-9:15</a:t>
            </a:r>
            <a:r>
              <a:rPr lang="en-US" sz="8800" dirty="0" smtClean="0"/>
              <a:t>-   Introductions &amp; Itinerary</a:t>
            </a:r>
          </a:p>
          <a:p>
            <a:pPr>
              <a:buNone/>
            </a:pPr>
            <a:r>
              <a:rPr lang="en-US" sz="8800" b="1" dirty="0" smtClean="0"/>
              <a:t> 9:15-10:00</a:t>
            </a:r>
            <a:r>
              <a:rPr lang="en-US" sz="8800" dirty="0" smtClean="0"/>
              <a:t>- Assessment Misconceptions</a:t>
            </a:r>
          </a:p>
          <a:p>
            <a:pPr>
              <a:buNone/>
            </a:pPr>
            <a:r>
              <a:rPr lang="en-US" sz="8800" b="1" dirty="0" smtClean="0"/>
              <a:t>10:00-10:45</a:t>
            </a:r>
            <a:r>
              <a:rPr lang="en-US" sz="8800" dirty="0" smtClean="0"/>
              <a:t>-Assessment Process &amp; Assessment at SU</a:t>
            </a:r>
          </a:p>
          <a:p>
            <a:pPr>
              <a:buNone/>
            </a:pPr>
            <a:r>
              <a:rPr lang="en-US" sz="8800" b="1" dirty="0" smtClean="0"/>
              <a:t>10:45-11:30</a:t>
            </a:r>
            <a:r>
              <a:rPr lang="en-US" sz="8800" dirty="0" smtClean="0"/>
              <a:t>-Data Collection Methods</a:t>
            </a:r>
          </a:p>
          <a:p>
            <a:pPr>
              <a:buNone/>
            </a:pPr>
            <a:r>
              <a:rPr lang="en-US" sz="8800" b="1" dirty="0" smtClean="0"/>
              <a:t>11:30-12:00</a:t>
            </a:r>
            <a:r>
              <a:rPr lang="en-US" sz="8800" dirty="0" smtClean="0"/>
              <a:t>-Developing a Culture of Assessment</a:t>
            </a:r>
            <a:endParaRPr lang="en-US" sz="8800" b="1" dirty="0" smtClean="0"/>
          </a:p>
          <a:p>
            <a:pPr>
              <a:buNone/>
            </a:pPr>
            <a:r>
              <a:rPr lang="en-US" sz="8800" b="1" dirty="0" smtClean="0">
                <a:solidFill>
                  <a:srgbClr val="C00000"/>
                </a:solidFill>
              </a:rPr>
              <a:t>12:00-12:30</a:t>
            </a:r>
            <a:r>
              <a:rPr lang="en-US" sz="8800" dirty="0" smtClean="0">
                <a:solidFill>
                  <a:srgbClr val="C00000"/>
                </a:solidFill>
              </a:rPr>
              <a:t>-Working Lunch-Wicomico Room</a:t>
            </a:r>
          </a:p>
          <a:p>
            <a:pPr>
              <a:buNone/>
            </a:pPr>
            <a:r>
              <a:rPr lang="en-US" sz="8800" b="1" dirty="0" smtClean="0"/>
              <a:t>12:30-1:00</a:t>
            </a:r>
            <a:r>
              <a:rPr lang="en-US" sz="8800" dirty="0" smtClean="0"/>
              <a:t>-  Provost Allen</a:t>
            </a:r>
          </a:p>
          <a:p>
            <a:pPr>
              <a:buNone/>
            </a:pPr>
            <a:r>
              <a:rPr lang="en-US" sz="8800" b="1" dirty="0" smtClean="0"/>
              <a:t> 1:00-1:30</a:t>
            </a:r>
            <a:r>
              <a:rPr lang="en-US" sz="8800" dirty="0" smtClean="0"/>
              <a:t>-  Questions &amp; Introduction to Afternoon Activity</a:t>
            </a:r>
          </a:p>
          <a:p>
            <a:pPr>
              <a:buNone/>
            </a:pPr>
            <a:r>
              <a:rPr lang="en-US" sz="8800" b="1" dirty="0" smtClean="0"/>
              <a:t> 1:30-3:00</a:t>
            </a:r>
            <a:r>
              <a:rPr lang="en-US" sz="8800" dirty="0" smtClean="0"/>
              <a:t>-  Roundtables</a:t>
            </a:r>
          </a:p>
          <a:p>
            <a:pPr>
              <a:buNone/>
            </a:pPr>
            <a:r>
              <a:rPr lang="en-US" sz="8800" b="1" dirty="0" smtClean="0"/>
              <a:t> 3:00-4:00</a:t>
            </a:r>
            <a:r>
              <a:rPr lang="en-US" sz="8800" dirty="0" smtClean="0"/>
              <a:t>-  Faculty Feedback</a:t>
            </a:r>
            <a:endParaRPr lang="en-US" sz="8800" b="1"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and Using Information</a:t>
            </a:r>
            <a:endParaRPr lang="en-US" dirty="0"/>
          </a:p>
        </p:txBody>
      </p:sp>
      <p:sp>
        <p:nvSpPr>
          <p:cNvPr id="3" name="Content Placeholder 2"/>
          <p:cNvSpPr>
            <a:spLocks noGrp="1"/>
          </p:cNvSpPr>
          <p:nvPr>
            <p:ph sz="quarter" idx="1"/>
          </p:nvPr>
        </p:nvSpPr>
        <p:spPr>
          <a:xfrm>
            <a:off x="612648" y="1600200"/>
            <a:ext cx="8074152" cy="4953000"/>
          </a:xfrm>
        </p:spPr>
        <p:txBody>
          <a:bodyPr>
            <a:normAutofit lnSpcReduction="10000"/>
          </a:bodyPr>
          <a:lstStyle/>
          <a:p>
            <a:r>
              <a:rPr lang="en-US" dirty="0" smtClean="0"/>
              <a:t>You need an infrastructure for</a:t>
            </a:r>
          </a:p>
          <a:p>
            <a:pPr lvl="1"/>
            <a:r>
              <a:rPr lang="en-US" dirty="0" smtClean="0"/>
              <a:t>Sound data collection</a:t>
            </a:r>
          </a:p>
          <a:p>
            <a:pPr lvl="1"/>
            <a:r>
              <a:rPr lang="en-US" dirty="0" smtClean="0"/>
              <a:t>Interpreting and creating good reports  </a:t>
            </a:r>
          </a:p>
          <a:p>
            <a:pPr lvl="2"/>
            <a:r>
              <a:rPr lang="en-US" dirty="0" smtClean="0"/>
              <a:t>Surprising results</a:t>
            </a:r>
          </a:p>
          <a:p>
            <a:pPr lvl="2"/>
            <a:r>
              <a:rPr lang="en-US" dirty="0" smtClean="0"/>
              <a:t>Identifying strengths and weaknesses</a:t>
            </a:r>
          </a:p>
          <a:p>
            <a:pPr lvl="1"/>
            <a:r>
              <a:rPr lang="en-US" dirty="0" smtClean="0"/>
              <a:t>Sharing results and improving processes</a:t>
            </a:r>
          </a:p>
          <a:p>
            <a:r>
              <a:rPr lang="en-US" dirty="0" smtClean="0"/>
              <a:t>How can good data be used?</a:t>
            </a:r>
          </a:p>
          <a:p>
            <a:pPr lvl="1"/>
            <a:r>
              <a:rPr lang="en-US" dirty="0" smtClean="0"/>
              <a:t>Improving assessment process and instruments</a:t>
            </a:r>
          </a:p>
          <a:p>
            <a:pPr lvl="1"/>
            <a:r>
              <a:rPr lang="en-US" dirty="0" smtClean="0"/>
              <a:t>Improving teaching &amp; learning</a:t>
            </a:r>
          </a:p>
          <a:p>
            <a:pPr lvl="1"/>
            <a:r>
              <a:rPr lang="en-US" dirty="0" smtClean="0"/>
              <a:t>Academic program review</a:t>
            </a:r>
          </a:p>
          <a:p>
            <a:pPr lvl="1"/>
            <a:r>
              <a:rPr lang="en-US" dirty="0" smtClean="0"/>
              <a:t>Strategic planning &amp; budgeting</a:t>
            </a:r>
          </a:p>
          <a:p>
            <a:pPr lvl="1"/>
            <a:endParaRPr lang="en-U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Fulton School Example: History</a:t>
            </a:r>
            <a:endParaRPr lang="en-US" dirty="0"/>
          </a:p>
        </p:txBody>
      </p:sp>
      <p:sp>
        <p:nvSpPr>
          <p:cNvPr id="3" name="Content Placeholder 2"/>
          <p:cNvSpPr>
            <a:spLocks noGrp="1"/>
          </p:cNvSpPr>
          <p:nvPr>
            <p:ph sz="quarter" idx="1"/>
          </p:nvPr>
        </p:nvSpPr>
        <p:spPr/>
        <p:txBody>
          <a:bodyPr>
            <a:normAutofit/>
          </a:bodyPr>
          <a:lstStyle/>
          <a:p>
            <a:r>
              <a:rPr lang="en-US" dirty="0" smtClean="0"/>
              <a:t>Used learning goals to develop a rubric that is used to evaluate research papers</a:t>
            </a:r>
          </a:p>
          <a:p>
            <a:r>
              <a:rPr lang="en-US" dirty="0" smtClean="0"/>
              <a:t>Rubric evaluates research, analytical and communication abilities, in general,  and as they relate to the study of history in particular.</a:t>
            </a:r>
          </a:p>
          <a:p>
            <a:r>
              <a:rPr lang="en-US" dirty="0" smtClean="0"/>
              <a:t>Also assisted in providing essays for GE assessment with the English department</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Perdue School Example</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smtClean="0"/>
              <a:t>Developed six to seven learning goals for both its undergraduate and graduate programs.</a:t>
            </a:r>
          </a:p>
          <a:p>
            <a:pPr lvl="1"/>
            <a:r>
              <a:rPr lang="en-US" dirty="0" smtClean="0"/>
              <a:t>Each goal has one or more measurable objectives. </a:t>
            </a:r>
          </a:p>
          <a:p>
            <a:pPr lvl="1"/>
            <a:r>
              <a:rPr lang="en-US" dirty="0" smtClean="0"/>
              <a:t>As of Fall 2009, methods have been developed for assessing each learning goal.</a:t>
            </a:r>
          </a:p>
          <a:p>
            <a:pPr lvl="1"/>
            <a:r>
              <a:rPr lang="en-US" dirty="0" smtClean="0"/>
              <a:t>Team approach-each learning outcome assessed by faculty members representing each discipline. </a:t>
            </a:r>
          </a:p>
          <a:p>
            <a:r>
              <a:rPr lang="en-US" sz="3200" dirty="0" smtClean="0"/>
              <a:t>Based on data collection, the Perdue School has:</a:t>
            </a:r>
            <a:endParaRPr lang="en-US" sz="2800" dirty="0" smtClean="0"/>
          </a:p>
          <a:p>
            <a:pPr lvl="1"/>
            <a:r>
              <a:rPr lang="en-US" dirty="0" smtClean="0"/>
              <a:t>made changes to the Common Body of Knowledge Exam </a:t>
            </a:r>
            <a:endParaRPr lang="en-US" sz="2500" dirty="0" smtClean="0"/>
          </a:p>
          <a:p>
            <a:pPr lvl="1"/>
            <a:r>
              <a:rPr lang="en-US" dirty="0" smtClean="0"/>
              <a:t>expanded professional development opportunities to include a 1 credit junior year course (BUAD 300) and a non-credit senior year assessment (BUAD 400) to reinforce  our learning goals.</a:t>
            </a:r>
            <a:endParaRPr lang="en-US" sz="2500" dirty="0" smtClean="0"/>
          </a:p>
          <a:p>
            <a:pPr lvl="1"/>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Henson School Example</a:t>
            </a:r>
            <a:endParaRPr lang="en-US" dirty="0"/>
          </a:p>
        </p:txBody>
      </p:sp>
      <p:sp>
        <p:nvSpPr>
          <p:cNvPr id="3" name="Content Placeholder 2"/>
          <p:cNvSpPr>
            <a:spLocks noGrp="1"/>
          </p:cNvSpPr>
          <p:nvPr>
            <p:ph sz="quarter" idx="1"/>
          </p:nvPr>
        </p:nvSpPr>
        <p:spPr>
          <a:xfrm>
            <a:off x="612648" y="1600200"/>
            <a:ext cx="8531352" cy="4495800"/>
          </a:xfrm>
        </p:spPr>
        <p:txBody>
          <a:bodyPr/>
          <a:lstStyle/>
          <a:p>
            <a:r>
              <a:rPr lang="en-US" dirty="0" smtClean="0"/>
              <a:t>Recent Assessment and Evaluation Activities with the Henson School Science General Education Requirements</a:t>
            </a:r>
          </a:p>
          <a:p>
            <a:pPr lvl="1"/>
            <a:r>
              <a:rPr lang="en-US" dirty="0" smtClean="0"/>
              <a:t>2-IVA-Labs Courses</a:t>
            </a:r>
          </a:p>
          <a:p>
            <a:pPr lvl="1"/>
            <a:r>
              <a:rPr lang="en-US" dirty="0" smtClean="0"/>
              <a:t>1-IVA or IVB Course (Non-lab) or IVC (Math or COSC)</a:t>
            </a:r>
          </a:p>
          <a:p>
            <a:r>
              <a:rPr lang="en-US" dirty="0" smtClean="0"/>
              <a:t>Routine assessment for accredited programs (Nursing, Respiratory Care, and Medical Lab Sciences)</a:t>
            </a:r>
          </a:p>
          <a:p>
            <a:pPr>
              <a:buNone/>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Seidel School Example</a:t>
            </a:r>
            <a:endParaRPr lang="en-US" dirty="0"/>
          </a:p>
        </p:txBody>
      </p:sp>
      <p:sp>
        <p:nvSpPr>
          <p:cNvPr id="3" name="Content Placeholder 2"/>
          <p:cNvSpPr>
            <a:spLocks noGrp="1"/>
          </p:cNvSpPr>
          <p:nvPr>
            <p:ph sz="quarter" idx="1"/>
          </p:nvPr>
        </p:nvSpPr>
        <p:spPr/>
        <p:txBody>
          <a:bodyPr/>
          <a:lstStyle/>
          <a:p>
            <a:r>
              <a:rPr lang="en-US" dirty="0" smtClean="0"/>
              <a:t>Specialty Program Area Annual Report</a:t>
            </a:r>
          </a:p>
          <a:p>
            <a:pPr lvl="1"/>
            <a:r>
              <a:rPr lang="en-US" dirty="0" smtClean="0"/>
              <a:t>What does data show?</a:t>
            </a:r>
          </a:p>
          <a:p>
            <a:pPr lvl="1"/>
            <a:r>
              <a:rPr lang="en-US" dirty="0" smtClean="0"/>
              <a:t>What actions were taken based on this data?</a:t>
            </a:r>
          </a:p>
          <a:p>
            <a:pPr lvl="1"/>
            <a:r>
              <a:rPr lang="en-US" dirty="0" smtClean="0"/>
              <a:t>How will assessment system change?</a:t>
            </a:r>
          </a:p>
          <a:p>
            <a:r>
              <a:rPr lang="en-US" dirty="0" smtClean="0"/>
              <a:t>These reports have led to changes in</a:t>
            </a:r>
          </a:p>
          <a:p>
            <a:pPr lvl="1"/>
            <a:r>
              <a:rPr lang="en-US" dirty="0" smtClean="0"/>
              <a:t>Curriculum-classroom management has been added to SCED programs</a:t>
            </a:r>
          </a:p>
          <a:p>
            <a:pPr lvl="1"/>
            <a:r>
              <a:rPr lang="en-US" dirty="0" smtClean="0"/>
              <a:t>Evaluation instruments-modified to better align with program standards</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ctr">
              <a:buNone/>
            </a:pPr>
            <a:endParaRPr lang="en-US" dirty="0" smtClean="0"/>
          </a:p>
          <a:p>
            <a:pPr algn="ctr">
              <a:buNone/>
            </a:pPr>
            <a:r>
              <a:rPr lang="en-US" dirty="0" smtClean="0"/>
              <a:t>Other assessment examples from your programs that you would like to share?</a:t>
            </a:r>
          </a:p>
          <a:p>
            <a:pPr algn="ctr">
              <a:buNone/>
            </a:pPr>
            <a:endParaRPr lang="en-US" dirty="0" smtClean="0"/>
          </a:p>
          <a:p>
            <a:pPr algn="ctr">
              <a:buNone/>
            </a:pPr>
            <a:endParaRPr lang="en-US" dirty="0" smtClean="0"/>
          </a:p>
          <a:p>
            <a:pPr algn="ctr">
              <a:buNone/>
            </a:pPr>
            <a:r>
              <a:rPr lang="en-US" dirty="0" smtClean="0"/>
              <a:t>Are any of you stuck at a particular phase in the assessment process?</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ctrTitle"/>
          </p:nvPr>
        </p:nvSpPr>
        <p:spPr>
          <a:xfrm>
            <a:off x="1143000" y="609600"/>
            <a:ext cx="7543800" cy="1828800"/>
          </a:xfrm>
        </p:spPr>
        <p:txBody>
          <a:bodyPr>
            <a:normAutofit/>
          </a:bodyPr>
          <a:lstStyle/>
          <a:p>
            <a:pPr algn="ctr" eaLnBrk="1" fontAlgn="auto" hangingPunct="1">
              <a:spcAft>
                <a:spcPts val="0"/>
              </a:spcAft>
              <a:defRPr/>
            </a:pPr>
            <a:r>
              <a:rPr lang="en-US" dirty="0" smtClean="0"/>
              <a:t>Salisbury university Assessment progress</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 Assessment Progress</a:t>
            </a:r>
            <a:endParaRPr lang="en-US" dirty="0"/>
          </a:p>
        </p:txBody>
      </p:sp>
      <p:sp>
        <p:nvSpPr>
          <p:cNvPr id="3" name="Content Placeholder 2"/>
          <p:cNvSpPr>
            <a:spLocks noGrp="1"/>
          </p:cNvSpPr>
          <p:nvPr>
            <p:ph sz="quarter" idx="1"/>
          </p:nvPr>
        </p:nvSpPr>
        <p:spPr>
          <a:xfrm>
            <a:off x="1295400" y="1524000"/>
            <a:ext cx="7470648" cy="5029200"/>
          </a:xfrm>
        </p:spPr>
        <p:txBody>
          <a:bodyPr>
            <a:normAutofit fontScale="85000" lnSpcReduction="20000"/>
          </a:bodyPr>
          <a:lstStyle/>
          <a:p>
            <a:r>
              <a:rPr lang="en-US" dirty="0" smtClean="0"/>
              <a:t>University Academic Assessment Committee </a:t>
            </a:r>
          </a:p>
          <a:p>
            <a:pPr lvl="1"/>
            <a:r>
              <a:rPr lang="en-US" dirty="0" smtClean="0"/>
              <a:t>Established in 2002</a:t>
            </a:r>
          </a:p>
          <a:p>
            <a:r>
              <a:rPr lang="en-US" dirty="0" smtClean="0"/>
              <a:t>Establishment of the Student Learning Goals</a:t>
            </a:r>
          </a:p>
          <a:p>
            <a:pPr lvl="1"/>
            <a:r>
              <a:rPr lang="en-US" dirty="0" smtClean="0"/>
              <a:t>2000, General Education Task Force</a:t>
            </a:r>
          </a:p>
          <a:p>
            <a:pPr lvl="1"/>
            <a:r>
              <a:rPr lang="en-US" dirty="0" smtClean="0"/>
              <a:t>2009-Present, Alignment with General Education Courses</a:t>
            </a:r>
          </a:p>
          <a:p>
            <a:r>
              <a:rPr lang="en-US" dirty="0" smtClean="0"/>
              <a:t>Development of Student Learning Outcomes</a:t>
            </a:r>
          </a:p>
          <a:p>
            <a:pPr lvl="1"/>
            <a:r>
              <a:rPr lang="en-US" dirty="0" smtClean="0"/>
              <a:t>June 2009-Present</a:t>
            </a:r>
          </a:p>
          <a:p>
            <a:r>
              <a:rPr lang="en-US" dirty="0" smtClean="0"/>
              <a:t>General Education Assessment</a:t>
            </a:r>
          </a:p>
          <a:p>
            <a:pPr lvl="1"/>
            <a:r>
              <a:rPr lang="en-US" dirty="0" smtClean="0"/>
              <a:t>Academic Profile/MAPP/Proficiency Profile-2005</a:t>
            </a:r>
          </a:p>
          <a:p>
            <a:pPr lvl="1"/>
            <a:r>
              <a:rPr lang="en-US" dirty="0" smtClean="0"/>
              <a:t>Critical thinking, written communication, information literacy</a:t>
            </a:r>
          </a:p>
          <a:p>
            <a:pPr lvl="1"/>
            <a:r>
              <a:rPr lang="en-US" dirty="0" smtClean="0"/>
              <a:t>ALEKS</a:t>
            </a:r>
          </a:p>
          <a:p>
            <a:r>
              <a:rPr lang="en-US" dirty="0" smtClean="0"/>
              <a:t>Academic Program Review</a:t>
            </a:r>
          </a:p>
          <a:p>
            <a:pPr lvl="1"/>
            <a:r>
              <a:rPr lang="en-US" dirty="0" smtClean="0"/>
              <a:t>Pilot revisions AY 2009-10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Academic Profile/MAPP/Proficiency Profile 2005</a:t>
            </a:r>
            <a:endParaRPr lang="en-US" dirty="0"/>
          </a:p>
        </p:txBody>
      </p:sp>
      <p:graphicFrame>
        <p:nvGraphicFramePr>
          <p:cNvPr id="4" name="Content Placeholder 3"/>
          <p:cNvGraphicFramePr>
            <a:graphicFrameLocks noGrp="1"/>
          </p:cNvGraphicFramePr>
          <p:nvPr>
            <p:ph sz="quarter" idx="1"/>
          </p:nvPr>
        </p:nvGraphicFramePr>
        <p:xfrm>
          <a:off x="990600" y="1676400"/>
          <a:ext cx="7924800" cy="4150360"/>
        </p:xfrm>
        <a:graphic>
          <a:graphicData uri="http://schemas.openxmlformats.org/drawingml/2006/table">
            <a:tbl>
              <a:tblPr firstRow="1" bandRow="1">
                <a:tableStyleId>{5C22544A-7EE6-4342-B048-85BDC9FD1C3A}</a:tableStyleId>
              </a:tblPr>
              <a:tblGrid>
                <a:gridCol w="1981200"/>
                <a:gridCol w="1981200"/>
                <a:gridCol w="1981200"/>
                <a:gridCol w="1981200"/>
              </a:tblGrid>
              <a:tr h="370840">
                <a:tc>
                  <a:txBody>
                    <a:bodyPr/>
                    <a:lstStyle/>
                    <a:p>
                      <a:endParaRPr lang="en-US" dirty="0"/>
                    </a:p>
                  </a:txBody>
                  <a:tcPr/>
                </a:tc>
                <a:tc gridSpan="3">
                  <a:txBody>
                    <a:bodyPr/>
                    <a:lstStyle/>
                    <a:p>
                      <a:r>
                        <a:rPr lang="en-US" dirty="0" smtClean="0"/>
                        <a:t>PROFICIENCY CLASSIFICATION</a:t>
                      </a:r>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r>
                        <a:rPr lang="en-US" dirty="0" smtClean="0"/>
                        <a:t>SKILL</a:t>
                      </a:r>
                      <a:r>
                        <a:rPr lang="en-US" baseline="0" dirty="0" smtClean="0"/>
                        <a:t> DIMENSION</a:t>
                      </a:r>
                      <a:endParaRPr lang="en-US" dirty="0"/>
                    </a:p>
                  </a:txBody>
                  <a:tcPr/>
                </a:tc>
                <a:tc>
                  <a:txBody>
                    <a:bodyPr/>
                    <a:lstStyle/>
                    <a:p>
                      <a:r>
                        <a:rPr lang="en-US" dirty="0" smtClean="0"/>
                        <a:t>PROFICIENT</a:t>
                      </a:r>
                      <a:endParaRPr lang="en-US" dirty="0"/>
                    </a:p>
                  </a:txBody>
                  <a:tcPr/>
                </a:tc>
                <a:tc>
                  <a:txBody>
                    <a:bodyPr/>
                    <a:lstStyle/>
                    <a:p>
                      <a:r>
                        <a:rPr lang="en-US" dirty="0" smtClean="0"/>
                        <a:t>MARGINAL</a:t>
                      </a:r>
                      <a:endParaRPr lang="en-US" dirty="0"/>
                    </a:p>
                  </a:txBody>
                  <a:tcPr/>
                </a:tc>
                <a:tc>
                  <a:txBody>
                    <a:bodyPr/>
                    <a:lstStyle/>
                    <a:p>
                      <a:r>
                        <a:rPr lang="en-US" dirty="0" smtClean="0"/>
                        <a:t>NOT PROFICIENT</a:t>
                      </a:r>
                      <a:endParaRPr lang="en-US" dirty="0"/>
                    </a:p>
                  </a:txBody>
                  <a:tcPr/>
                </a:tc>
              </a:tr>
              <a:tr h="370840">
                <a:tc>
                  <a:txBody>
                    <a:bodyPr/>
                    <a:lstStyle/>
                    <a:p>
                      <a:r>
                        <a:rPr lang="en-US" dirty="0" smtClean="0"/>
                        <a:t>Reading Level 1</a:t>
                      </a:r>
                      <a:endParaRPr lang="en-US" dirty="0"/>
                    </a:p>
                  </a:txBody>
                  <a:tcPr/>
                </a:tc>
                <a:tc>
                  <a:txBody>
                    <a:bodyPr/>
                    <a:lstStyle/>
                    <a:p>
                      <a:r>
                        <a:rPr lang="en-US" dirty="0" smtClean="0"/>
                        <a:t>70% (66%)</a:t>
                      </a:r>
                      <a:endParaRPr lang="en-US" dirty="0"/>
                    </a:p>
                  </a:txBody>
                  <a:tcPr/>
                </a:tc>
                <a:tc>
                  <a:txBody>
                    <a:bodyPr/>
                    <a:lstStyle/>
                    <a:p>
                      <a:r>
                        <a:rPr lang="en-US" dirty="0" smtClean="0"/>
                        <a:t>21% (20%) </a:t>
                      </a:r>
                      <a:endParaRPr lang="en-US" dirty="0"/>
                    </a:p>
                  </a:txBody>
                  <a:tcPr/>
                </a:tc>
                <a:tc>
                  <a:txBody>
                    <a:bodyPr/>
                    <a:lstStyle/>
                    <a:p>
                      <a:r>
                        <a:rPr lang="en-US" dirty="0" smtClean="0"/>
                        <a:t>8% (13%)</a:t>
                      </a:r>
                      <a:endParaRPr lang="en-US" dirty="0"/>
                    </a:p>
                  </a:txBody>
                  <a:tcPr/>
                </a:tc>
              </a:tr>
              <a:tr h="370840">
                <a:tc>
                  <a:txBody>
                    <a:bodyPr/>
                    <a:lstStyle/>
                    <a:p>
                      <a:r>
                        <a:rPr lang="en-US" dirty="0" smtClean="0"/>
                        <a:t>Reading</a:t>
                      </a:r>
                      <a:r>
                        <a:rPr lang="en-US" baseline="0" dirty="0" smtClean="0"/>
                        <a:t> Level 2</a:t>
                      </a:r>
                      <a:endParaRPr lang="en-US" dirty="0"/>
                    </a:p>
                  </a:txBody>
                  <a:tcPr/>
                </a:tc>
                <a:tc>
                  <a:txBody>
                    <a:bodyPr/>
                    <a:lstStyle/>
                    <a:p>
                      <a:r>
                        <a:rPr lang="en-US" dirty="0" smtClean="0"/>
                        <a:t>41% (33%)</a:t>
                      </a:r>
                      <a:endParaRPr lang="en-US" dirty="0"/>
                    </a:p>
                  </a:txBody>
                  <a:tcPr/>
                </a:tc>
                <a:tc>
                  <a:txBody>
                    <a:bodyPr/>
                    <a:lstStyle/>
                    <a:p>
                      <a:r>
                        <a:rPr lang="en-US" dirty="0" smtClean="0"/>
                        <a:t>21% (22%)</a:t>
                      </a:r>
                      <a:endParaRPr lang="en-US" dirty="0"/>
                    </a:p>
                  </a:txBody>
                  <a:tcPr/>
                </a:tc>
                <a:tc>
                  <a:txBody>
                    <a:bodyPr/>
                    <a:lstStyle/>
                    <a:p>
                      <a:r>
                        <a:rPr lang="en-US" dirty="0" smtClean="0"/>
                        <a:t>38%(45%)</a:t>
                      </a:r>
                      <a:endParaRPr lang="en-US" dirty="0"/>
                    </a:p>
                  </a:txBody>
                  <a:tcPr/>
                </a:tc>
              </a:tr>
              <a:tr h="370840">
                <a:tc>
                  <a:txBody>
                    <a:bodyPr/>
                    <a:lstStyle/>
                    <a:p>
                      <a:r>
                        <a:rPr lang="en-US" dirty="0" smtClean="0">
                          <a:solidFill>
                            <a:srgbClr val="990000"/>
                          </a:solidFill>
                        </a:rPr>
                        <a:t>Critical Thinking</a:t>
                      </a:r>
                      <a:endParaRPr lang="en-US" dirty="0">
                        <a:solidFill>
                          <a:srgbClr val="990000"/>
                        </a:solidFill>
                      </a:endParaRPr>
                    </a:p>
                  </a:txBody>
                  <a:tcPr/>
                </a:tc>
                <a:tc>
                  <a:txBody>
                    <a:bodyPr/>
                    <a:lstStyle/>
                    <a:p>
                      <a:r>
                        <a:rPr lang="en-US" dirty="0" smtClean="0">
                          <a:solidFill>
                            <a:srgbClr val="990000"/>
                          </a:solidFill>
                        </a:rPr>
                        <a:t>7% </a:t>
                      </a:r>
                      <a:r>
                        <a:rPr lang="en-US" dirty="0" smtClean="0"/>
                        <a:t>(4%)</a:t>
                      </a:r>
                      <a:endParaRPr lang="en-US" dirty="0"/>
                    </a:p>
                  </a:txBody>
                  <a:tcPr/>
                </a:tc>
                <a:tc>
                  <a:txBody>
                    <a:bodyPr/>
                    <a:lstStyle/>
                    <a:p>
                      <a:r>
                        <a:rPr lang="en-US" dirty="0" smtClean="0"/>
                        <a:t>26% (13%)</a:t>
                      </a:r>
                      <a:endParaRPr lang="en-US" dirty="0"/>
                    </a:p>
                  </a:txBody>
                  <a:tcPr/>
                </a:tc>
                <a:tc>
                  <a:txBody>
                    <a:bodyPr/>
                    <a:lstStyle/>
                    <a:p>
                      <a:r>
                        <a:rPr lang="en-US" dirty="0" smtClean="0"/>
                        <a:t>67% (83%) </a:t>
                      </a:r>
                      <a:endParaRPr lang="en-US" dirty="0"/>
                    </a:p>
                  </a:txBody>
                  <a:tcPr/>
                </a:tc>
              </a:tr>
              <a:tr h="370840">
                <a:tc>
                  <a:txBody>
                    <a:bodyPr/>
                    <a:lstStyle/>
                    <a:p>
                      <a:r>
                        <a:rPr lang="en-US" dirty="0" smtClean="0"/>
                        <a:t>Writing Level 1</a:t>
                      </a:r>
                      <a:endParaRPr lang="en-US" dirty="0"/>
                    </a:p>
                  </a:txBody>
                  <a:tcPr/>
                </a:tc>
                <a:tc>
                  <a:txBody>
                    <a:bodyPr/>
                    <a:lstStyle/>
                    <a:p>
                      <a:r>
                        <a:rPr lang="en-US" dirty="0" smtClean="0"/>
                        <a:t>80% (68%)</a:t>
                      </a:r>
                      <a:endParaRPr lang="en-US" dirty="0"/>
                    </a:p>
                  </a:txBody>
                  <a:tcPr/>
                </a:tc>
                <a:tc>
                  <a:txBody>
                    <a:bodyPr/>
                    <a:lstStyle/>
                    <a:p>
                      <a:r>
                        <a:rPr lang="en-US" dirty="0" smtClean="0"/>
                        <a:t>16% (23%)</a:t>
                      </a:r>
                      <a:endParaRPr lang="en-US" dirty="0"/>
                    </a:p>
                  </a:txBody>
                  <a:tcPr/>
                </a:tc>
                <a:tc>
                  <a:txBody>
                    <a:bodyPr/>
                    <a:lstStyle/>
                    <a:p>
                      <a:r>
                        <a:rPr lang="en-US" dirty="0" smtClean="0"/>
                        <a:t>4% (9%)</a:t>
                      </a:r>
                      <a:endParaRPr lang="en-US" dirty="0"/>
                    </a:p>
                  </a:txBody>
                  <a:tcPr/>
                </a:tc>
              </a:tr>
              <a:tr h="441960">
                <a:tc>
                  <a:txBody>
                    <a:bodyPr/>
                    <a:lstStyle/>
                    <a:p>
                      <a:r>
                        <a:rPr lang="en-US" dirty="0" smtClean="0"/>
                        <a:t>Writing Level 2</a:t>
                      </a:r>
                      <a:endParaRPr lang="en-US" dirty="0"/>
                    </a:p>
                  </a:txBody>
                  <a:tcPr/>
                </a:tc>
                <a:tc>
                  <a:txBody>
                    <a:bodyPr/>
                    <a:lstStyle/>
                    <a:p>
                      <a:r>
                        <a:rPr lang="en-US" dirty="0" smtClean="0"/>
                        <a:t>30% (19%)</a:t>
                      </a:r>
                      <a:endParaRPr lang="en-US" dirty="0"/>
                    </a:p>
                  </a:txBody>
                  <a:tcPr/>
                </a:tc>
                <a:tc>
                  <a:txBody>
                    <a:bodyPr/>
                    <a:lstStyle/>
                    <a:p>
                      <a:r>
                        <a:rPr lang="en-US" dirty="0" smtClean="0"/>
                        <a:t>45% (38%)</a:t>
                      </a:r>
                      <a:endParaRPr lang="en-US" dirty="0"/>
                    </a:p>
                  </a:txBody>
                  <a:tcPr/>
                </a:tc>
                <a:tc>
                  <a:txBody>
                    <a:bodyPr/>
                    <a:lstStyle/>
                    <a:p>
                      <a:r>
                        <a:rPr lang="en-US" dirty="0" smtClean="0"/>
                        <a:t>25% (43%)</a:t>
                      </a:r>
                      <a:endParaRPr lang="en-US" dirty="0"/>
                    </a:p>
                  </a:txBody>
                  <a:tcPr/>
                </a:tc>
              </a:tr>
              <a:tr h="370840">
                <a:tc>
                  <a:txBody>
                    <a:bodyPr/>
                    <a:lstStyle/>
                    <a:p>
                      <a:r>
                        <a:rPr lang="en-US" dirty="0" smtClean="0">
                          <a:solidFill>
                            <a:srgbClr val="990000"/>
                          </a:solidFill>
                        </a:rPr>
                        <a:t>Writing Level 3</a:t>
                      </a:r>
                      <a:endParaRPr lang="en-US" dirty="0">
                        <a:solidFill>
                          <a:srgbClr val="990000"/>
                        </a:solidFill>
                      </a:endParaRPr>
                    </a:p>
                  </a:txBody>
                  <a:tcPr/>
                </a:tc>
                <a:tc>
                  <a:txBody>
                    <a:bodyPr/>
                    <a:lstStyle/>
                    <a:p>
                      <a:r>
                        <a:rPr lang="en-US" dirty="0" smtClean="0">
                          <a:solidFill>
                            <a:srgbClr val="990000"/>
                          </a:solidFill>
                        </a:rPr>
                        <a:t>12% </a:t>
                      </a:r>
                      <a:r>
                        <a:rPr lang="en-US" dirty="0" smtClean="0"/>
                        <a:t>(8%) </a:t>
                      </a:r>
                      <a:endParaRPr lang="en-US" dirty="0"/>
                    </a:p>
                  </a:txBody>
                  <a:tcPr/>
                </a:tc>
                <a:tc>
                  <a:txBody>
                    <a:bodyPr/>
                    <a:lstStyle/>
                    <a:p>
                      <a:r>
                        <a:rPr lang="en-US" dirty="0" smtClean="0"/>
                        <a:t>36% (28%) </a:t>
                      </a:r>
                      <a:endParaRPr lang="en-US" dirty="0"/>
                    </a:p>
                  </a:txBody>
                  <a:tcPr/>
                </a:tc>
                <a:tc>
                  <a:txBody>
                    <a:bodyPr/>
                    <a:lstStyle/>
                    <a:p>
                      <a:r>
                        <a:rPr lang="en-US" dirty="0" smtClean="0"/>
                        <a:t>52% (64%) </a:t>
                      </a:r>
                      <a:endParaRPr lang="en-US" dirty="0"/>
                    </a:p>
                  </a:txBody>
                  <a:tcPr/>
                </a:tc>
              </a:tr>
              <a:tr h="370840">
                <a:tc>
                  <a:txBody>
                    <a:bodyPr/>
                    <a:lstStyle/>
                    <a:p>
                      <a:r>
                        <a:rPr lang="en-US" dirty="0" smtClean="0"/>
                        <a:t>Math Level 1</a:t>
                      </a:r>
                      <a:endParaRPr lang="en-US" dirty="0"/>
                    </a:p>
                  </a:txBody>
                  <a:tcPr/>
                </a:tc>
                <a:tc>
                  <a:txBody>
                    <a:bodyPr/>
                    <a:lstStyle/>
                    <a:p>
                      <a:r>
                        <a:rPr lang="en-US" dirty="0" smtClean="0"/>
                        <a:t>75% (56%) </a:t>
                      </a:r>
                      <a:endParaRPr lang="en-US" dirty="0"/>
                    </a:p>
                  </a:txBody>
                  <a:tcPr/>
                </a:tc>
                <a:tc>
                  <a:txBody>
                    <a:bodyPr/>
                    <a:lstStyle/>
                    <a:p>
                      <a:r>
                        <a:rPr lang="en-US" dirty="0" smtClean="0"/>
                        <a:t>21% (28%)</a:t>
                      </a:r>
                      <a:endParaRPr lang="en-US" dirty="0"/>
                    </a:p>
                  </a:txBody>
                  <a:tcPr/>
                </a:tc>
                <a:tc>
                  <a:txBody>
                    <a:bodyPr/>
                    <a:lstStyle/>
                    <a:p>
                      <a:r>
                        <a:rPr lang="en-US" dirty="0" smtClean="0"/>
                        <a:t>3% (16%)</a:t>
                      </a:r>
                      <a:endParaRPr lang="en-US" dirty="0"/>
                    </a:p>
                  </a:txBody>
                  <a:tcPr/>
                </a:tc>
              </a:tr>
              <a:tr h="370840">
                <a:tc>
                  <a:txBody>
                    <a:bodyPr/>
                    <a:lstStyle/>
                    <a:p>
                      <a:r>
                        <a:rPr lang="en-US" dirty="0" smtClean="0"/>
                        <a:t>Math Level 2</a:t>
                      </a:r>
                      <a:endParaRPr lang="en-US" dirty="0"/>
                    </a:p>
                  </a:txBody>
                  <a:tcPr/>
                </a:tc>
                <a:tc>
                  <a:txBody>
                    <a:bodyPr/>
                    <a:lstStyle/>
                    <a:p>
                      <a:r>
                        <a:rPr lang="en-US" dirty="0" smtClean="0"/>
                        <a:t>48% (27%)</a:t>
                      </a:r>
                      <a:endParaRPr lang="en-US" dirty="0"/>
                    </a:p>
                  </a:txBody>
                  <a:tcPr/>
                </a:tc>
                <a:tc>
                  <a:txBody>
                    <a:bodyPr/>
                    <a:lstStyle/>
                    <a:p>
                      <a:r>
                        <a:rPr lang="en-US" dirty="0" smtClean="0"/>
                        <a:t>25% (30%)</a:t>
                      </a:r>
                      <a:endParaRPr lang="en-US" dirty="0"/>
                    </a:p>
                  </a:txBody>
                  <a:tcPr/>
                </a:tc>
                <a:tc>
                  <a:txBody>
                    <a:bodyPr/>
                    <a:lstStyle/>
                    <a:p>
                      <a:r>
                        <a:rPr lang="en-US" dirty="0" smtClean="0"/>
                        <a:t>27% (43%)</a:t>
                      </a:r>
                      <a:endParaRPr lang="en-US" dirty="0"/>
                    </a:p>
                  </a:txBody>
                  <a:tcPr/>
                </a:tc>
              </a:tr>
              <a:tr h="370840">
                <a:tc>
                  <a:txBody>
                    <a:bodyPr/>
                    <a:lstStyle/>
                    <a:p>
                      <a:r>
                        <a:rPr lang="en-US" dirty="0" smtClean="0">
                          <a:solidFill>
                            <a:srgbClr val="990000"/>
                          </a:solidFill>
                        </a:rPr>
                        <a:t>Math Level 3</a:t>
                      </a:r>
                      <a:endParaRPr lang="en-US" dirty="0">
                        <a:solidFill>
                          <a:srgbClr val="990000"/>
                        </a:solidFill>
                      </a:endParaRPr>
                    </a:p>
                  </a:txBody>
                  <a:tcPr/>
                </a:tc>
                <a:tc>
                  <a:txBody>
                    <a:bodyPr/>
                    <a:lstStyle/>
                    <a:p>
                      <a:r>
                        <a:rPr lang="en-US" dirty="0" smtClean="0">
                          <a:solidFill>
                            <a:srgbClr val="990000"/>
                          </a:solidFill>
                        </a:rPr>
                        <a:t>17% </a:t>
                      </a:r>
                      <a:r>
                        <a:rPr lang="en-US" dirty="0" smtClean="0"/>
                        <a:t>(6%)</a:t>
                      </a:r>
                      <a:endParaRPr lang="en-US" dirty="0"/>
                    </a:p>
                  </a:txBody>
                  <a:tcPr/>
                </a:tc>
                <a:tc>
                  <a:txBody>
                    <a:bodyPr/>
                    <a:lstStyle/>
                    <a:p>
                      <a:r>
                        <a:rPr lang="en-US" dirty="0" smtClean="0"/>
                        <a:t>22% (16%) </a:t>
                      </a:r>
                      <a:endParaRPr lang="en-US" dirty="0"/>
                    </a:p>
                  </a:txBody>
                  <a:tcPr/>
                </a:tc>
                <a:tc>
                  <a:txBody>
                    <a:bodyPr/>
                    <a:lstStyle/>
                    <a:p>
                      <a:r>
                        <a:rPr lang="en-US" dirty="0" smtClean="0"/>
                        <a:t>61% (78%) </a:t>
                      </a:r>
                      <a:endParaRPr lang="en-US" dirty="0"/>
                    </a:p>
                  </a:txBody>
                  <a:tcPr/>
                </a:tc>
              </a:tr>
            </a:tbl>
          </a:graphicData>
        </a:graphic>
      </p:graphicFrame>
      <p:sp>
        <p:nvSpPr>
          <p:cNvPr id="5" name="TextBox 4"/>
          <p:cNvSpPr txBox="1"/>
          <p:nvPr/>
        </p:nvSpPr>
        <p:spPr>
          <a:xfrm>
            <a:off x="1219200" y="6019800"/>
            <a:ext cx="7620000" cy="307777"/>
          </a:xfrm>
          <a:prstGeom prst="rect">
            <a:avLst/>
          </a:prstGeom>
          <a:noFill/>
        </p:spPr>
        <p:txBody>
          <a:bodyPr wrap="square" rtlCol="0">
            <a:spAutoFit/>
          </a:bodyPr>
          <a:lstStyle/>
          <a:p>
            <a:r>
              <a:rPr lang="en-US" sz="1400" i="1" dirty="0" smtClean="0"/>
              <a:t>*Values in parentheses represent average % of test-takers from other Master’s Level I &amp; II institutions</a:t>
            </a:r>
            <a:r>
              <a:rPr lang="en-US" sz="1400" dirty="0" smtClean="0"/>
              <a:t>.</a:t>
            </a:r>
            <a:endParaRPr lang="en-US" sz="1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Study Assessment Results-2006</a:t>
            </a:r>
            <a:endParaRPr lang="en-US" dirty="0"/>
          </a:p>
        </p:txBody>
      </p:sp>
      <p:graphicFrame>
        <p:nvGraphicFramePr>
          <p:cNvPr id="1026" name="Object 2"/>
          <p:cNvGraphicFramePr>
            <a:graphicFrameLocks noChangeAspect="1"/>
          </p:cNvGraphicFramePr>
          <p:nvPr/>
        </p:nvGraphicFramePr>
        <p:xfrm>
          <a:off x="685800" y="1811337"/>
          <a:ext cx="7737475" cy="5046663"/>
        </p:xfrm>
        <a:graphic>
          <a:graphicData uri="http://schemas.openxmlformats.org/presentationml/2006/ole">
            <p:oleObj spid="_x0000_s1026" name="Document" r:id="rId4" imgW="5997023" imgH="3907558" progId="Word.Document.12">
              <p:embed/>
            </p:oleObj>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ctrTitle"/>
          </p:nvPr>
        </p:nvSpPr>
        <p:spPr>
          <a:xfrm>
            <a:off x="1143000" y="609600"/>
            <a:ext cx="7543800" cy="1828800"/>
          </a:xfrm>
        </p:spPr>
        <p:txBody>
          <a:bodyPr>
            <a:normAutofit fontScale="90000"/>
          </a:bodyPr>
          <a:lstStyle/>
          <a:p>
            <a:pPr algn="ctr" eaLnBrk="1" fontAlgn="auto" hangingPunct="1">
              <a:spcAft>
                <a:spcPts val="0"/>
              </a:spcAft>
              <a:defRPr/>
            </a:pPr>
            <a:r>
              <a:rPr lang="en-US" dirty="0" smtClean="0"/>
              <a:t>Crimes, Misdemeanors, and Felonies that Prevent a culture of assessment</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APR Proposed Changes: 2009-10</a:t>
            </a:r>
            <a:endParaRPr lang="en-US" dirty="0"/>
          </a:p>
        </p:txBody>
      </p:sp>
      <p:sp>
        <p:nvSpPr>
          <p:cNvPr id="3" name="Content Placeholder 2"/>
          <p:cNvSpPr>
            <a:spLocks noGrp="1"/>
          </p:cNvSpPr>
          <p:nvPr>
            <p:ph sz="quarter" idx="1"/>
          </p:nvPr>
        </p:nvSpPr>
        <p:spPr>
          <a:xfrm>
            <a:off x="838200" y="1600200"/>
            <a:ext cx="7927848" cy="4495800"/>
          </a:xfrm>
        </p:spPr>
        <p:txBody>
          <a:bodyPr>
            <a:normAutofit fontScale="92500" lnSpcReduction="10000"/>
          </a:bodyPr>
          <a:lstStyle/>
          <a:p>
            <a:r>
              <a:rPr lang="en-US" dirty="0" smtClean="0"/>
              <a:t>Removal of General Education analysis</a:t>
            </a:r>
          </a:p>
          <a:p>
            <a:r>
              <a:rPr lang="en-US" dirty="0" smtClean="0"/>
              <a:t>Removal of peer comparison</a:t>
            </a:r>
          </a:p>
          <a:p>
            <a:r>
              <a:rPr lang="en-US" dirty="0" smtClean="0"/>
              <a:t>Data pre-populated in tables</a:t>
            </a:r>
          </a:p>
          <a:p>
            <a:r>
              <a:rPr lang="en-US" dirty="0" smtClean="0"/>
              <a:t>Clarification &amp; Training</a:t>
            </a:r>
          </a:p>
          <a:p>
            <a:r>
              <a:rPr lang="en-US" dirty="0" smtClean="0"/>
              <a:t>Electronic creation and submission</a:t>
            </a:r>
          </a:p>
          <a:p>
            <a:r>
              <a:rPr lang="en-US" dirty="0" smtClean="0"/>
              <a:t>Rubric-based feedback provided to programs</a:t>
            </a:r>
          </a:p>
          <a:p>
            <a:r>
              <a:rPr lang="en-US" dirty="0" smtClean="0"/>
              <a:t>Reviewing assessment progress periodically</a:t>
            </a:r>
          </a:p>
          <a:p>
            <a:pPr lvl="1"/>
            <a:r>
              <a:rPr lang="en-US" dirty="0" smtClean="0"/>
              <a:t>October review</a:t>
            </a:r>
          </a:p>
          <a:p>
            <a:pPr lvl="1"/>
            <a:r>
              <a:rPr lang="en-US" dirty="0" smtClean="0"/>
              <a:t>3-year Assessment Plan &amp; Summary Preview</a:t>
            </a:r>
          </a:p>
          <a:p>
            <a:r>
              <a:rPr lang="en-US" dirty="0" smtClean="0"/>
              <a:t>Fulton School curriculum reform APR guidelines</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Academic Program Review</a:t>
            </a:r>
            <a:endParaRPr lang="en-US" dirty="0"/>
          </a:p>
        </p:txBody>
      </p:sp>
      <p:sp>
        <p:nvSpPr>
          <p:cNvPr id="3" name="Content Placeholder 2"/>
          <p:cNvSpPr>
            <a:spLocks noGrp="1"/>
          </p:cNvSpPr>
          <p:nvPr>
            <p:ph sz="quarter" idx="1"/>
          </p:nvPr>
        </p:nvSpPr>
        <p:spPr/>
        <p:txBody>
          <a:bodyPr>
            <a:normAutofit fontScale="77500" lnSpcReduction="20000"/>
          </a:bodyPr>
          <a:lstStyle/>
          <a:p>
            <a:pPr lvl="0">
              <a:buNone/>
            </a:pPr>
            <a:r>
              <a:rPr lang="en-US" sz="3200" dirty="0" smtClean="0"/>
              <a:t>PART I- Assessment Plan and Summary </a:t>
            </a:r>
            <a:endParaRPr lang="en-US" sz="3600" dirty="0" smtClean="0"/>
          </a:p>
          <a:p>
            <a:pPr lvl="1"/>
            <a:r>
              <a:rPr lang="en-US" sz="2800" dirty="0" smtClean="0"/>
              <a:t>Program Description</a:t>
            </a:r>
            <a:endParaRPr lang="en-US" sz="3200" dirty="0" smtClean="0"/>
          </a:p>
          <a:p>
            <a:pPr lvl="1"/>
            <a:r>
              <a:rPr lang="en-US" sz="2800" dirty="0" smtClean="0"/>
              <a:t>Student Learning Goals, Outcomes, and/or Objectives</a:t>
            </a:r>
            <a:endParaRPr lang="en-US" sz="3200" dirty="0" smtClean="0"/>
          </a:p>
          <a:p>
            <a:pPr lvl="1"/>
            <a:r>
              <a:rPr lang="en-US" sz="2800" dirty="0" smtClean="0"/>
              <a:t>Assessment Method(s) </a:t>
            </a:r>
            <a:endParaRPr lang="en-US" sz="3200" dirty="0" smtClean="0"/>
          </a:p>
          <a:p>
            <a:pPr lvl="1"/>
            <a:r>
              <a:rPr lang="en-US" sz="2800" dirty="0" smtClean="0"/>
              <a:t>Data Results and Use</a:t>
            </a:r>
            <a:endParaRPr lang="en-US" sz="3200" dirty="0" smtClean="0"/>
          </a:p>
          <a:p>
            <a:pPr lvl="1"/>
            <a:r>
              <a:rPr lang="en-US" sz="2800" dirty="0" smtClean="0"/>
              <a:t>Assessment Action Plan</a:t>
            </a:r>
            <a:endParaRPr lang="en-US" sz="3200" dirty="0" smtClean="0"/>
          </a:p>
          <a:p>
            <a:pPr lvl="0">
              <a:buNone/>
            </a:pPr>
            <a:r>
              <a:rPr lang="en-US" sz="3200" dirty="0" smtClean="0"/>
              <a:t>PART II- Program Review and Action Plan</a:t>
            </a:r>
            <a:endParaRPr lang="en-US" sz="3600" dirty="0" smtClean="0"/>
          </a:p>
          <a:p>
            <a:pPr lvl="1"/>
            <a:r>
              <a:rPr lang="en-US" sz="2800" dirty="0" smtClean="0"/>
              <a:t>Internal Review and Qualitative Analysis</a:t>
            </a:r>
            <a:endParaRPr lang="en-US" sz="3200" dirty="0" smtClean="0"/>
          </a:p>
          <a:p>
            <a:pPr lvl="2"/>
            <a:r>
              <a:rPr lang="en-US" sz="2400" dirty="0" smtClean="0"/>
              <a:t>Summary</a:t>
            </a:r>
            <a:endParaRPr lang="en-US" sz="2800" dirty="0" smtClean="0"/>
          </a:p>
          <a:p>
            <a:pPr lvl="2"/>
            <a:r>
              <a:rPr lang="en-US" sz="2400" dirty="0" smtClean="0"/>
              <a:t>Program Curriculum and Advising</a:t>
            </a:r>
            <a:endParaRPr lang="en-US" sz="2800" dirty="0" smtClean="0"/>
          </a:p>
          <a:p>
            <a:pPr lvl="2"/>
            <a:r>
              <a:rPr lang="en-US" sz="2400" dirty="0" smtClean="0"/>
              <a:t>Resources</a:t>
            </a:r>
            <a:endParaRPr lang="en-US" sz="2800" dirty="0" smtClean="0"/>
          </a:p>
          <a:p>
            <a:pPr lvl="1"/>
            <a:r>
              <a:rPr lang="en-US" sz="2800" dirty="0" smtClean="0"/>
              <a:t>External Review Summary</a:t>
            </a:r>
            <a:endParaRPr lang="en-US" sz="3200" dirty="0" smtClean="0"/>
          </a:p>
          <a:p>
            <a:pPr lvl="1"/>
            <a:r>
              <a:rPr lang="en-US" sz="2800" dirty="0" smtClean="0"/>
              <a:t>Recommendations Action Plan</a:t>
            </a:r>
            <a:endParaRPr lang="en-US" sz="3200" dirty="0" smtClean="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ctrTitle"/>
          </p:nvPr>
        </p:nvSpPr>
        <p:spPr>
          <a:xfrm>
            <a:off x="1143000" y="609600"/>
            <a:ext cx="7543800" cy="1828800"/>
          </a:xfrm>
        </p:spPr>
        <p:txBody>
          <a:bodyPr>
            <a:normAutofit/>
          </a:bodyPr>
          <a:lstStyle/>
          <a:p>
            <a:pPr algn="ctr" eaLnBrk="1" fontAlgn="auto" hangingPunct="1">
              <a:spcAft>
                <a:spcPts val="0"/>
              </a:spcAft>
              <a:defRPr/>
            </a:pPr>
            <a:r>
              <a:rPr lang="en-US" dirty="0" smtClean="0"/>
              <a:t>Methods of data collection</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sz="3600" smtClean="0"/>
              <a:t>Not Just Any Data Will Do…</a:t>
            </a:r>
          </a:p>
        </p:txBody>
      </p:sp>
      <p:sp>
        <p:nvSpPr>
          <p:cNvPr id="65539" name="Rectangle 3"/>
          <p:cNvSpPr>
            <a:spLocks noGrp="1" noChangeArrowheads="1"/>
          </p:cNvSpPr>
          <p:nvPr>
            <p:ph type="body" idx="1"/>
          </p:nvPr>
        </p:nvSpPr>
        <p:spPr>
          <a:xfrm>
            <a:off x="381000" y="1447800"/>
            <a:ext cx="8229600" cy="4114800"/>
          </a:xfrm>
        </p:spPr>
        <p:txBody>
          <a:bodyPr/>
          <a:lstStyle/>
          <a:p>
            <a:pPr eaLnBrk="1" hangingPunct="1"/>
            <a:r>
              <a:rPr lang="en-US" smtClean="0"/>
              <a:t>If we want faculty to pay attention to the results, we need credible evidence</a:t>
            </a:r>
          </a:p>
          <a:p>
            <a:pPr eaLnBrk="1" hangingPunct="1"/>
            <a:r>
              <a:rPr lang="en-US" smtClean="0"/>
              <a:t>To obtain credible evidence:</a:t>
            </a:r>
          </a:p>
          <a:p>
            <a:pPr lvl="1" eaLnBrk="1" hangingPunct="1"/>
            <a:r>
              <a:rPr lang="en-US" smtClean="0"/>
              <a:t>We need a representative sample or a census</a:t>
            </a:r>
          </a:p>
          <a:p>
            <a:pPr lvl="1" eaLnBrk="1" hangingPunct="1"/>
            <a:r>
              <a:rPr lang="en-US" smtClean="0"/>
              <a:t>We need good instrumentation</a:t>
            </a:r>
          </a:p>
          <a:p>
            <a:pPr lvl="2" eaLnBrk="1" hangingPunct="1"/>
            <a:r>
              <a:rPr lang="en-US" smtClean="0"/>
              <a:t>The tasks demanded must represent the content domain</a:t>
            </a:r>
          </a:p>
          <a:p>
            <a:pPr lvl="2" eaLnBrk="1" hangingPunct="1"/>
            <a:r>
              <a:rPr lang="en-US" smtClean="0"/>
              <a:t>Reliability and validity</a:t>
            </a:r>
          </a:p>
          <a:p>
            <a:pPr lvl="1" eaLnBrk="1" hangingPunct="1"/>
            <a:r>
              <a:rPr lang="en-US" smtClean="0"/>
              <a:t>We need students who are motivated to perform</a:t>
            </a:r>
          </a:p>
          <a:p>
            <a:pPr lvl="1" eaLnBrk="1" hangingPunct="1"/>
            <a:endParaRPr lang="en-US" smtClean="0"/>
          </a:p>
          <a:p>
            <a:pPr lvl="1" eaLnBrk="1" hangingPunct="1"/>
            <a:endParaRPr lang="en-US" smtClean="0"/>
          </a:p>
          <a:p>
            <a:pPr eaLnBrk="1" hangingPunct="1">
              <a:buFontTx/>
              <a:buNone/>
            </a:pPr>
            <a:endParaRPr lang="en-US" smtClean="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57200" y="228600"/>
            <a:ext cx="7772400" cy="685800"/>
          </a:xfrm>
        </p:spPr>
        <p:txBody>
          <a:bodyPr>
            <a:normAutofit fontScale="90000"/>
          </a:bodyPr>
          <a:lstStyle/>
          <a:p>
            <a:pPr eaLnBrk="1" hangingPunct="1"/>
            <a:r>
              <a:rPr lang="en-US" dirty="0" smtClean="0"/>
              <a:t>Prerequisites for Quality Assessment</a:t>
            </a:r>
          </a:p>
        </p:txBody>
      </p:sp>
      <p:sp>
        <p:nvSpPr>
          <p:cNvPr id="66563" name="Rectangle 3"/>
          <p:cNvSpPr>
            <a:spLocks noGrp="1" noChangeArrowheads="1"/>
          </p:cNvSpPr>
          <p:nvPr>
            <p:ph type="body" idx="1"/>
          </p:nvPr>
        </p:nvSpPr>
        <p:spPr>
          <a:xfrm>
            <a:off x="457200" y="1676400"/>
            <a:ext cx="7772400" cy="4876800"/>
          </a:xfrm>
        </p:spPr>
        <p:txBody>
          <a:bodyPr/>
          <a:lstStyle/>
          <a:p>
            <a:pPr eaLnBrk="1" hangingPunct="1">
              <a:spcAft>
                <a:spcPct val="45000"/>
              </a:spcAft>
            </a:pPr>
            <a:r>
              <a:rPr lang="en-US" sz="2400" dirty="0" smtClean="0"/>
              <a:t>We must have three important components</a:t>
            </a:r>
          </a:p>
          <a:p>
            <a:pPr lvl="1" eaLnBrk="1" hangingPunct="1">
              <a:spcAft>
                <a:spcPct val="45000"/>
              </a:spcAft>
            </a:pPr>
            <a:r>
              <a:rPr lang="en-US" sz="2000" b="1" dirty="0" smtClean="0"/>
              <a:t>Excellence in sampling of students</a:t>
            </a:r>
          </a:p>
          <a:p>
            <a:pPr lvl="2" eaLnBrk="1" hangingPunct="1">
              <a:spcAft>
                <a:spcPct val="45000"/>
              </a:spcAft>
            </a:pPr>
            <a:r>
              <a:rPr lang="en-US" sz="1800" dirty="0" smtClean="0"/>
              <a:t>Either large, representative student samples or a census</a:t>
            </a:r>
          </a:p>
          <a:p>
            <a:pPr lvl="1" eaLnBrk="1" hangingPunct="1">
              <a:spcAft>
                <a:spcPct val="45000"/>
              </a:spcAft>
            </a:pPr>
            <a:r>
              <a:rPr lang="en-US" sz="2000" b="1" dirty="0" smtClean="0"/>
              <a:t>Sound assessment instrumentation</a:t>
            </a:r>
            <a:endParaRPr lang="en-US" sz="2000" dirty="0" smtClean="0"/>
          </a:p>
          <a:p>
            <a:pPr lvl="2" eaLnBrk="1" hangingPunct="1">
              <a:spcAft>
                <a:spcPct val="45000"/>
              </a:spcAft>
            </a:pPr>
            <a:r>
              <a:rPr lang="en-US" sz="1800" dirty="0" smtClean="0"/>
              <a:t>Psychometrically sound assessment methods that map to the domain</a:t>
            </a:r>
          </a:p>
          <a:p>
            <a:pPr lvl="2" eaLnBrk="1" hangingPunct="1">
              <a:spcAft>
                <a:spcPct val="45000"/>
              </a:spcAft>
            </a:pPr>
            <a:r>
              <a:rPr lang="en-US" sz="1800" dirty="0" smtClean="0"/>
              <a:t>Instruments and methods that faculty find meaningful</a:t>
            </a:r>
          </a:p>
          <a:p>
            <a:pPr lvl="1" eaLnBrk="1" hangingPunct="1">
              <a:spcAft>
                <a:spcPct val="45000"/>
              </a:spcAft>
            </a:pPr>
            <a:r>
              <a:rPr lang="en-US" sz="2000" b="1" dirty="0" smtClean="0"/>
              <a:t>Motivated students to participate in assessment activities</a:t>
            </a:r>
          </a:p>
          <a:p>
            <a:pPr lvl="2" eaLnBrk="1" hangingPunct="1">
              <a:spcAft>
                <a:spcPct val="45000"/>
              </a:spcAft>
            </a:pPr>
            <a:r>
              <a:rPr lang="en-US" sz="1800" dirty="0" smtClean="0"/>
              <a:t>Can we tell if students are motivated?</a:t>
            </a:r>
          </a:p>
          <a:p>
            <a:pPr lvl="2" eaLnBrk="1" hangingPunct="1">
              <a:spcAft>
                <a:spcPct val="45000"/>
              </a:spcAft>
            </a:pPr>
            <a:r>
              <a:rPr lang="en-US" sz="1800" dirty="0" smtClean="0"/>
              <a:t>Can we influence examinee motivation?</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Course-Embedded</a:t>
            </a:r>
          </a:p>
          <a:p>
            <a:pPr lvl="1"/>
            <a:r>
              <a:rPr lang="en-US" dirty="0" smtClean="0"/>
              <a:t>Grand Valley State University</a:t>
            </a:r>
          </a:p>
          <a:p>
            <a:r>
              <a:rPr lang="en-US" dirty="0" smtClean="0"/>
              <a:t>Portfolios</a:t>
            </a:r>
          </a:p>
          <a:p>
            <a:pPr lvl="1"/>
            <a:r>
              <a:rPr lang="en-US" dirty="0" smtClean="0"/>
              <a:t>College of William and Mary</a:t>
            </a:r>
          </a:p>
          <a:p>
            <a:pPr lvl="1"/>
            <a:r>
              <a:rPr lang="en-US" dirty="0" smtClean="0"/>
              <a:t>George Mason University</a:t>
            </a:r>
          </a:p>
          <a:p>
            <a:r>
              <a:rPr lang="en-US" dirty="0" smtClean="0"/>
              <a:t>Assessment Days</a:t>
            </a:r>
          </a:p>
          <a:p>
            <a:pPr lvl="1"/>
            <a:r>
              <a:rPr lang="en-US" dirty="0" smtClean="0"/>
              <a:t>St. Mary’s University</a:t>
            </a:r>
          </a:p>
          <a:p>
            <a:pPr lvl="1"/>
            <a:r>
              <a:rPr lang="en-US" dirty="0" smtClean="0"/>
              <a:t>Christopher Newport University</a:t>
            </a:r>
          </a:p>
          <a:p>
            <a:pPr lvl="1"/>
            <a:r>
              <a:rPr lang="en-US" dirty="0" smtClean="0"/>
              <a:t>James Madison University</a:t>
            </a:r>
          </a:p>
          <a:p>
            <a:r>
              <a:rPr lang="en-US" dirty="0" smtClean="0"/>
              <a:t>Assessment Season</a:t>
            </a:r>
          </a:p>
          <a:p>
            <a:pPr lvl="1"/>
            <a:r>
              <a:rPr lang="en-US" dirty="0" smtClean="0"/>
              <a:t>Truman State University</a:t>
            </a:r>
          </a:p>
          <a:p>
            <a:endParaRPr lang="en-US"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Course-Embedded</a:t>
            </a:r>
            <a:endParaRPr lang="en-US" dirty="0"/>
          </a:p>
        </p:txBody>
      </p:sp>
      <p:sp>
        <p:nvSpPr>
          <p:cNvPr id="3" name="Content Placeholder 2"/>
          <p:cNvSpPr>
            <a:spLocks noGrp="1"/>
          </p:cNvSpPr>
          <p:nvPr>
            <p:ph sz="quarter" idx="1"/>
          </p:nvPr>
        </p:nvSpPr>
        <p:spPr/>
        <p:txBody>
          <a:bodyPr/>
          <a:lstStyle/>
          <a:p>
            <a:r>
              <a:rPr lang="en-US" dirty="0" smtClean="0"/>
              <a:t>Courses serve as data collection venue</a:t>
            </a:r>
          </a:p>
          <a:p>
            <a:r>
              <a:rPr lang="en-US" dirty="0" smtClean="0"/>
              <a:t>Focused assignments are integral to courses; evaluated as part of course grade using common scoring procedure</a:t>
            </a:r>
            <a:endParaRPr lang="en-US" dirty="0"/>
          </a:p>
        </p:txBody>
      </p:sp>
      <p:graphicFrame>
        <p:nvGraphicFramePr>
          <p:cNvPr id="4" name="Table 3"/>
          <p:cNvGraphicFramePr>
            <a:graphicFrameLocks noGrp="1"/>
          </p:cNvGraphicFramePr>
          <p:nvPr/>
        </p:nvGraphicFramePr>
        <p:xfrm>
          <a:off x="990600" y="3581400"/>
          <a:ext cx="7696200" cy="2392680"/>
        </p:xfrm>
        <a:graphic>
          <a:graphicData uri="http://schemas.openxmlformats.org/drawingml/2006/table">
            <a:tbl>
              <a:tblPr firstRow="1" bandRow="1">
                <a:tableStyleId>{5C22544A-7EE6-4342-B048-85BDC9FD1C3A}</a:tableStyleId>
              </a:tblPr>
              <a:tblGrid>
                <a:gridCol w="3848100"/>
                <a:gridCol w="3848100"/>
              </a:tblGrid>
              <a:tr h="370840">
                <a:tc>
                  <a:txBody>
                    <a:bodyPr/>
                    <a:lstStyle/>
                    <a:p>
                      <a:pPr algn="ctr"/>
                      <a:r>
                        <a:rPr lang="en-US" dirty="0" smtClean="0"/>
                        <a:t>ADVANTAGES</a:t>
                      </a:r>
                      <a:endParaRPr lang="en-US" dirty="0"/>
                    </a:p>
                  </a:txBody>
                  <a:tcPr/>
                </a:tc>
                <a:tc>
                  <a:txBody>
                    <a:bodyPr/>
                    <a:lstStyle/>
                    <a:p>
                      <a:pPr algn="ctr"/>
                      <a:r>
                        <a:rPr lang="en-US" dirty="0" smtClean="0"/>
                        <a:t>DISADVANTAGES</a:t>
                      </a:r>
                      <a:endParaRPr lang="en-US" dirty="0"/>
                    </a:p>
                  </a:txBody>
                  <a:tcPr/>
                </a:tc>
              </a:tr>
              <a:tr h="370840">
                <a:tc>
                  <a:txBody>
                    <a:bodyPr/>
                    <a:lstStyle/>
                    <a:p>
                      <a:r>
                        <a:rPr lang="en-US" dirty="0" smtClean="0"/>
                        <a:t>Requires no extra “collection” period</a:t>
                      </a:r>
                      <a:endParaRPr lang="en-US" dirty="0"/>
                    </a:p>
                  </a:txBody>
                  <a:tcPr/>
                </a:tc>
                <a:tc>
                  <a:txBody>
                    <a:bodyPr/>
                    <a:lstStyle/>
                    <a:p>
                      <a:r>
                        <a:rPr lang="en-US" dirty="0" smtClean="0"/>
                        <a:t>Requires</a:t>
                      </a:r>
                      <a:r>
                        <a:rPr lang="en-US" baseline="0" dirty="0" smtClean="0"/>
                        <a:t> course time—intrusive, hard to implement well</a:t>
                      </a:r>
                      <a:endParaRPr lang="en-US" dirty="0"/>
                    </a:p>
                  </a:txBody>
                  <a:tcPr/>
                </a:tc>
              </a:tr>
              <a:tr h="370840">
                <a:tc>
                  <a:txBody>
                    <a:bodyPr/>
                    <a:lstStyle/>
                    <a:p>
                      <a:r>
                        <a:rPr lang="en-US" dirty="0" smtClean="0"/>
                        <a:t>Increased student motivation</a:t>
                      </a:r>
                      <a:endParaRPr lang="en-US" dirty="0"/>
                    </a:p>
                  </a:txBody>
                  <a:tcPr/>
                </a:tc>
                <a:tc>
                  <a:txBody>
                    <a:bodyPr/>
                    <a:lstStyle/>
                    <a:p>
                      <a:r>
                        <a:rPr lang="en-US" dirty="0" smtClean="0"/>
                        <a:t>Requires sound sampling</a:t>
                      </a:r>
                      <a:r>
                        <a:rPr lang="en-US" baseline="0" dirty="0" smtClean="0"/>
                        <a:t> plan</a:t>
                      </a:r>
                      <a:endParaRPr lang="en-US" dirty="0"/>
                    </a:p>
                  </a:txBody>
                  <a:tcPr/>
                </a:tc>
              </a:tr>
              <a:tr h="370840">
                <a:tc>
                  <a:txBody>
                    <a:bodyPr/>
                    <a:lstStyle/>
                    <a:p>
                      <a:r>
                        <a:rPr lang="en-US" dirty="0" smtClean="0"/>
                        <a:t>Reduced costs</a:t>
                      </a:r>
                      <a:endParaRPr lang="en-US" dirty="0"/>
                    </a:p>
                  </a:txBody>
                  <a:tcPr/>
                </a:tc>
                <a:tc>
                  <a:txBody>
                    <a:bodyPr/>
                    <a:lstStyle/>
                    <a:p>
                      <a:r>
                        <a:rPr lang="en-US" dirty="0" smtClean="0"/>
                        <a:t>Requires ‘common’</a:t>
                      </a:r>
                      <a:r>
                        <a:rPr lang="en-US" baseline="0" dirty="0" smtClean="0"/>
                        <a:t> assignment and scoring </a:t>
                      </a:r>
                      <a:r>
                        <a:rPr lang="en-US" dirty="0" smtClean="0"/>
                        <a:t>across multiple courses</a:t>
                      </a:r>
                      <a:endParaRPr lang="en-US" dirty="0"/>
                    </a:p>
                  </a:txBody>
                  <a:tcPr/>
                </a:tc>
              </a:tr>
              <a:tr h="370840">
                <a:tc>
                  <a:txBody>
                    <a:bodyPr/>
                    <a:lstStyle/>
                    <a:p>
                      <a:r>
                        <a:rPr lang="en-US" dirty="0" smtClean="0"/>
                        <a:t>Faculty-driven</a:t>
                      </a:r>
                      <a:endParaRPr lang="en-US" dirty="0"/>
                    </a:p>
                  </a:txBody>
                  <a:tcPr/>
                </a:tc>
                <a:tc>
                  <a:txBody>
                    <a:bodyPr/>
                    <a:lstStyle/>
                    <a:p>
                      <a:r>
                        <a:rPr lang="en-US" dirty="0" smtClean="0"/>
                        <a:t>Requires additional faculty scoring</a:t>
                      </a:r>
                      <a:endParaRPr lang="en-US" dirty="0"/>
                    </a:p>
                  </a:txBody>
                  <a:tcPr/>
                </a:tc>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Portfolios</a:t>
            </a:r>
            <a:endParaRPr lang="en-US" dirty="0"/>
          </a:p>
        </p:txBody>
      </p:sp>
      <p:sp>
        <p:nvSpPr>
          <p:cNvPr id="3" name="Content Placeholder 2"/>
          <p:cNvSpPr>
            <a:spLocks noGrp="1"/>
          </p:cNvSpPr>
          <p:nvPr>
            <p:ph sz="quarter" idx="1"/>
          </p:nvPr>
        </p:nvSpPr>
        <p:spPr/>
        <p:txBody>
          <a:bodyPr/>
          <a:lstStyle/>
          <a:p>
            <a:r>
              <a:rPr lang="en-US" dirty="0" smtClean="0"/>
              <a:t>Student developed vs. Instructor compiled</a:t>
            </a:r>
          </a:p>
          <a:p>
            <a:r>
              <a:rPr lang="en-US" dirty="0" smtClean="0"/>
              <a:t>Contain samples that demonstrate attainment of specific GE goals and outcomes</a:t>
            </a:r>
          </a:p>
          <a:p>
            <a:r>
              <a:rPr lang="en-US" dirty="0" smtClean="0"/>
              <a:t>Rubric-based evaluation of samples</a:t>
            </a:r>
          </a:p>
          <a:p>
            <a:pPr>
              <a:buNone/>
            </a:pPr>
            <a:endParaRPr lang="en-US" dirty="0"/>
          </a:p>
        </p:txBody>
      </p:sp>
      <p:graphicFrame>
        <p:nvGraphicFramePr>
          <p:cNvPr id="4" name="Table 3"/>
          <p:cNvGraphicFramePr>
            <a:graphicFrameLocks noGrp="1"/>
          </p:cNvGraphicFramePr>
          <p:nvPr/>
        </p:nvGraphicFramePr>
        <p:xfrm>
          <a:off x="990600" y="3962400"/>
          <a:ext cx="7391400" cy="1808480"/>
        </p:xfrm>
        <a:graphic>
          <a:graphicData uri="http://schemas.openxmlformats.org/drawingml/2006/table">
            <a:tbl>
              <a:tblPr firstRow="1" bandRow="1">
                <a:tableStyleId>{5C22544A-7EE6-4342-B048-85BDC9FD1C3A}</a:tableStyleId>
              </a:tblPr>
              <a:tblGrid>
                <a:gridCol w="3695700"/>
                <a:gridCol w="3695700"/>
              </a:tblGrid>
              <a:tr h="523240">
                <a:tc>
                  <a:txBody>
                    <a:bodyPr/>
                    <a:lstStyle/>
                    <a:p>
                      <a:pPr algn="ctr"/>
                      <a:r>
                        <a:rPr lang="en-US" dirty="0" smtClean="0"/>
                        <a:t>ADVANTAGES</a:t>
                      </a:r>
                      <a:endParaRPr lang="en-US" dirty="0"/>
                    </a:p>
                  </a:txBody>
                  <a:tcPr/>
                </a:tc>
                <a:tc>
                  <a:txBody>
                    <a:bodyPr/>
                    <a:lstStyle/>
                    <a:p>
                      <a:pPr algn="ctr"/>
                      <a:r>
                        <a:rPr lang="en-US" dirty="0" smtClean="0"/>
                        <a:t>DISADVANTAGES</a:t>
                      </a:r>
                      <a:endParaRPr lang="en-US" dirty="0"/>
                    </a:p>
                  </a:txBody>
                  <a:tcPr/>
                </a:tc>
              </a:tr>
              <a:tr h="370840">
                <a:tc>
                  <a:txBody>
                    <a:bodyPr/>
                    <a:lstStyle/>
                    <a:p>
                      <a:r>
                        <a:rPr lang="en-US" dirty="0" smtClean="0"/>
                        <a:t>Can be used to evaluate improvement</a:t>
                      </a:r>
                      <a:endParaRPr lang="en-US" dirty="0"/>
                    </a:p>
                  </a:txBody>
                  <a:tcPr/>
                </a:tc>
                <a:tc>
                  <a:txBody>
                    <a:bodyPr/>
                    <a:lstStyle/>
                    <a:p>
                      <a:r>
                        <a:rPr lang="en-US" dirty="0" smtClean="0"/>
                        <a:t>Scoring</a:t>
                      </a:r>
                      <a:r>
                        <a:rPr lang="en-US" baseline="0" dirty="0" smtClean="0"/>
                        <a:t> can be time consuming</a:t>
                      </a:r>
                      <a:endParaRPr lang="en-US" dirty="0"/>
                    </a:p>
                  </a:txBody>
                  <a:tcPr/>
                </a:tc>
              </a:tr>
              <a:tr h="370840">
                <a:tc>
                  <a:txBody>
                    <a:bodyPr/>
                    <a:lstStyle/>
                    <a:p>
                      <a:r>
                        <a:rPr lang="en-US" dirty="0" smtClean="0"/>
                        <a:t>Can evaluate more complex, process-oriented</a:t>
                      </a:r>
                      <a:r>
                        <a:rPr lang="en-US" baseline="0" dirty="0" smtClean="0"/>
                        <a:t> skills</a:t>
                      </a:r>
                      <a:endParaRPr lang="en-US" dirty="0"/>
                    </a:p>
                  </a:txBody>
                  <a:tcPr/>
                </a:tc>
                <a:tc>
                  <a:txBody>
                    <a:bodyPr/>
                    <a:lstStyle/>
                    <a:p>
                      <a:r>
                        <a:rPr lang="en-US" dirty="0" smtClean="0"/>
                        <a:t>Evaluation method</a:t>
                      </a:r>
                      <a:r>
                        <a:rPr lang="en-US" baseline="0" dirty="0" smtClean="0"/>
                        <a:t> must be explicitly stated to ensure proper evidence is provided</a:t>
                      </a:r>
                      <a:endParaRPr lang="en-US" dirty="0"/>
                    </a:p>
                  </a:txBody>
                  <a:tcPr/>
                </a:tc>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Days</a:t>
            </a:r>
            <a:endParaRPr lang="en-US" dirty="0"/>
          </a:p>
        </p:txBody>
      </p:sp>
      <p:sp>
        <p:nvSpPr>
          <p:cNvPr id="3" name="Content Placeholder 2"/>
          <p:cNvSpPr>
            <a:spLocks noGrp="1"/>
          </p:cNvSpPr>
          <p:nvPr>
            <p:ph sz="quarter" idx="1"/>
          </p:nvPr>
        </p:nvSpPr>
        <p:spPr>
          <a:xfrm>
            <a:off x="533400" y="1371600"/>
            <a:ext cx="8153400" cy="4648200"/>
          </a:xfrm>
        </p:spPr>
        <p:txBody>
          <a:bodyPr>
            <a:normAutofit/>
          </a:bodyPr>
          <a:lstStyle/>
          <a:p>
            <a:r>
              <a:rPr lang="en-US" sz="2400" dirty="0" smtClean="0"/>
              <a:t>Two institution-wide Assessment Days</a:t>
            </a:r>
          </a:p>
          <a:p>
            <a:pPr lvl="1"/>
            <a:r>
              <a:rPr lang="en-US" sz="1800" b="1" dirty="0" smtClean="0">
                <a:solidFill>
                  <a:srgbClr val="660066"/>
                </a:solidFill>
              </a:rPr>
              <a:t>Fall (August):</a:t>
            </a:r>
            <a:r>
              <a:rPr lang="en-US" sz="1800" dirty="0" smtClean="0"/>
              <a:t> Incoming freshmen tested at orientation </a:t>
            </a:r>
          </a:p>
          <a:p>
            <a:pPr lvl="1"/>
            <a:r>
              <a:rPr lang="en-US" sz="1800" b="1" dirty="0" smtClean="0">
                <a:solidFill>
                  <a:srgbClr val="660066"/>
                </a:solidFill>
              </a:rPr>
              <a:t>Spring (February):</a:t>
            </a:r>
            <a:r>
              <a:rPr lang="en-US" sz="1800" dirty="0" smtClean="0"/>
              <a:t> Students with 45-70 credits ; typically the sophomore year</a:t>
            </a:r>
          </a:p>
          <a:p>
            <a:r>
              <a:rPr lang="en-US" sz="2400" dirty="0" smtClean="0"/>
              <a:t>Classes are cancelled on this day</a:t>
            </a:r>
          </a:p>
          <a:p>
            <a:pPr>
              <a:buFont typeface="Wingdings" pitchFamily="2" charset="2"/>
              <a:buChar char="§"/>
            </a:pPr>
            <a:r>
              <a:rPr lang="en-US" sz="2000" dirty="0" smtClean="0"/>
              <a:t>All students are required to participate, else course registration is blocked</a:t>
            </a:r>
          </a:p>
          <a:p>
            <a:pPr>
              <a:buFont typeface="Wingdings" pitchFamily="2" charset="2"/>
              <a:buChar char="§"/>
            </a:pPr>
            <a:r>
              <a:rPr lang="en-US" sz="2000" dirty="0" smtClean="0"/>
              <a:t>Students are randomly assigned to take a particular series of instruments  </a:t>
            </a:r>
          </a:p>
          <a:p>
            <a:r>
              <a:rPr lang="en-US" sz="2400" i="1" dirty="0" smtClean="0"/>
              <a:t>JMU just completed its 23</a:t>
            </a:r>
            <a:r>
              <a:rPr lang="en-US" sz="2400" i="1" baseline="30000" dirty="0" smtClean="0"/>
              <a:t>rd</a:t>
            </a:r>
            <a:r>
              <a:rPr lang="en-US" sz="2400" i="1" dirty="0" smtClean="0"/>
              <a:t> Spring Assessment Day</a:t>
            </a:r>
            <a:endParaRPr lang="en-US" sz="2400" dirty="0" smtClean="0"/>
          </a:p>
          <a:p>
            <a:pPr>
              <a:buFont typeface="Wingdings" pitchFamily="2" charset="2"/>
              <a:buChar char="§"/>
            </a:pPr>
            <a:r>
              <a:rPr lang="en-US" sz="2000" dirty="0" smtClean="0"/>
              <a:t>Spring Day is used by many majors to collect data on graduating seniors</a:t>
            </a:r>
          </a:p>
          <a:p>
            <a:endParaRPr lang="en-US" dirty="0"/>
          </a:p>
        </p:txBody>
      </p:sp>
      <p:graphicFrame>
        <p:nvGraphicFramePr>
          <p:cNvPr id="4" name="Table 3"/>
          <p:cNvGraphicFramePr>
            <a:graphicFrameLocks noGrp="1"/>
          </p:cNvGraphicFramePr>
          <p:nvPr/>
        </p:nvGraphicFramePr>
        <p:xfrm>
          <a:off x="1143000" y="4800600"/>
          <a:ext cx="7696200" cy="1828799"/>
        </p:xfrm>
        <a:graphic>
          <a:graphicData uri="http://schemas.openxmlformats.org/drawingml/2006/table">
            <a:tbl>
              <a:tblPr firstRow="1" bandRow="1">
                <a:tableStyleId>{5C22544A-7EE6-4342-B048-85BDC9FD1C3A}</a:tableStyleId>
              </a:tblPr>
              <a:tblGrid>
                <a:gridCol w="3848100"/>
                <a:gridCol w="3848100"/>
              </a:tblGrid>
              <a:tr h="386963">
                <a:tc>
                  <a:txBody>
                    <a:bodyPr/>
                    <a:lstStyle/>
                    <a:p>
                      <a:pPr algn="ctr"/>
                      <a:r>
                        <a:rPr lang="en-US" dirty="0" smtClean="0"/>
                        <a:t>ADVANTAGES</a:t>
                      </a:r>
                      <a:endParaRPr lang="en-US" dirty="0"/>
                    </a:p>
                  </a:txBody>
                  <a:tcPr/>
                </a:tc>
                <a:tc>
                  <a:txBody>
                    <a:bodyPr/>
                    <a:lstStyle/>
                    <a:p>
                      <a:pPr algn="ctr"/>
                      <a:r>
                        <a:rPr lang="en-US" dirty="0" smtClean="0"/>
                        <a:t>DISADVANTAGES</a:t>
                      </a:r>
                      <a:endParaRPr lang="en-US" dirty="0"/>
                    </a:p>
                  </a:txBody>
                  <a:tcPr/>
                </a:tc>
              </a:tr>
              <a:tr h="386963">
                <a:tc>
                  <a:txBody>
                    <a:bodyPr/>
                    <a:lstStyle/>
                    <a:p>
                      <a:r>
                        <a:rPr lang="en-US" dirty="0" smtClean="0"/>
                        <a:t>Data collection requires no course time</a:t>
                      </a:r>
                      <a:endParaRPr lang="en-US" dirty="0"/>
                    </a:p>
                  </a:txBody>
                  <a:tcPr/>
                </a:tc>
                <a:tc>
                  <a:txBody>
                    <a:bodyPr/>
                    <a:lstStyle/>
                    <a:p>
                      <a:r>
                        <a:rPr lang="en-US" dirty="0" smtClean="0"/>
                        <a:t>Consider</a:t>
                      </a:r>
                      <a:r>
                        <a:rPr lang="en-US" baseline="0" dirty="0" smtClean="0"/>
                        <a:t> examinee motivation</a:t>
                      </a:r>
                      <a:endParaRPr lang="en-US" dirty="0"/>
                    </a:p>
                  </a:txBody>
                  <a:tcPr/>
                </a:tc>
              </a:tr>
              <a:tr h="667910">
                <a:tc>
                  <a:txBody>
                    <a:bodyPr/>
                    <a:lstStyle/>
                    <a:p>
                      <a:r>
                        <a:rPr lang="en-US" baseline="0" dirty="0" smtClean="0"/>
                        <a:t>Makes assessment an institution-wide commitment; improves greatly over time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Requires institutional commitment; faculty will react poorly at first</a:t>
                      </a:r>
                      <a:endParaRPr lang="en-US" baseline="0" dirty="0" smtClean="0"/>
                    </a:p>
                  </a:txBody>
                  <a:tcPr/>
                </a:tc>
              </a:tr>
              <a:tr h="386963">
                <a:tc>
                  <a:txBody>
                    <a:bodyPr/>
                    <a:lstStyle/>
                    <a:p>
                      <a:r>
                        <a:rPr lang="en-US" dirty="0" smtClean="0"/>
                        <a:t>Creates a culture of assessment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Additional</a:t>
                      </a:r>
                      <a:r>
                        <a:rPr lang="en-US" baseline="0" dirty="0" smtClean="0"/>
                        <a:t> costs for proctors or faculty</a:t>
                      </a:r>
                      <a:endParaRPr lang="en-US" dirty="0" smtClean="0"/>
                    </a:p>
                  </a:txBody>
                  <a:tcPr/>
                </a:tc>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Assessment Season</a:t>
            </a:r>
            <a:endParaRPr lang="en-US" dirty="0"/>
          </a:p>
        </p:txBody>
      </p:sp>
      <p:sp>
        <p:nvSpPr>
          <p:cNvPr id="3" name="Content Placeholder 2"/>
          <p:cNvSpPr>
            <a:spLocks noGrp="1"/>
          </p:cNvSpPr>
          <p:nvPr>
            <p:ph sz="quarter" idx="1"/>
          </p:nvPr>
        </p:nvSpPr>
        <p:spPr/>
        <p:txBody>
          <a:bodyPr/>
          <a:lstStyle/>
          <a:p>
            <a:r>
              <a:rPr lang="en-US" dirty="0" smtClean="0"/>
              <a:t>2-4 week testing window where instruments are offered for completion</a:t>
            </a:r>
          </a:p>
          <a:p>
            <a:r>
              <a:rPr lang="en-US" dirty="0" smtClean="0"/>
              <a:t>Students assigned to certain tests based on a sampling approach</a:t>
            </a:r>
            <a:endParaRPr lang="en-US" dirty="0"/>
          </a:p>
        </p:txBody>
      </p:sp>
      <p:graphicFrame>
        <p:nvGraphicFramePr>
          <p:cNvPr id="4" name="Table 3"/>
          <p:cNvGraphicFramePr>
            <a:graphicFrameLocks noGrp="1"/>
          </p:cNvGraphicFramePr>
          <p:nvPr/>
        </p:nvGraphicFramePr>
        <p:xfrm>
          <a:off x="1295400" y="4191000"/>
          <a:ext cx="7391400" cy="2021840"/>
        </p:xfrm>
        <a:graphic>
          <a:graphicData uri="http://schemas.openxmlformats.org/drawingml/2006/table">
            <a:tbl>
              <a:tblPr firstRow="1" bandRow="1">
                <a:tableStyleId>{5C22544A-7EE6-4342-B048-85BDC9FD1C3A}</a:tableStyleId>
              </a:tblPr>
              <a:tblGrid>
                <a:gridCol w="3695700"/>
                <a:gridCol w="3695700"/>
              </a:tblGrid>
              <a:tr h="370840">
                <a:tc>
                  <a:txBody>
                    <a:bodyPr/>
                    <a:lstStyle/>
                    <a:p>
                      <a:pPr algn="ctr"/>
                      <a:r>
                        <a:rPr lang="en-US" dirty="0" smtClean="0"/>
                        <a:t>ADVANTAGES</a:t>
                      </a:r>
                      <a:endParaRPr lang="en-US" dirty="0"/>
                    </a:p>
                  </a:txBody>
                  <a:tcPr/>
                </a:tc>
                <a:tc>
                  <a:txBody>
                    <a:bodyPr/>
                    <a:lstStyle/>
                    <a:p>
                      <a:pPr algn="ctr"/>
                      <a:r>
                        <a:rPr lang="en-US" dirty="0" smtClean="0"/>
                        <a:t>DISADVANTAGES</a:t>
                      </a:r>
                      <a:endParaRPr lang="en-US" dirty="0"/>
                    </a:p>
                  </a:txBody>
                  <a:tcPr/>
                </a:tc>
              </a:tr>
              <a:tr h="370840">
                <a:tc>
                  <a:txBody>
                    <a:bodyPr/>
                    <a:lstStyle/>
                    <a:p>
                      <a:r>
                        <a:rPr lang="en-US" dirty="0" smtClean="0"/>
                        <a:t>No course time required</a:t>
                      </a:r>
                      <a:endParaRPr lang="en-US" dirty="0"/>
                    </a:p>
                  </a:txBody>
                  <a:tcPr/>
                </a:tc>
                <a:tc>
                  <a:txBody>
                    <a:bodyPr/>
                    <a:lstStyle/>
                    <a:p>
                      <a:r>
                        <a:rPr lang="en-US" dirty="0" smtClean="0"/>
                        <a:t>Motivation</a:t>
                      </a:r>
                      <a:r>
                        <a:rPr lang="en-US" baseline="0" dirty="0" smtClean="0"/>
                        <a:t> needs to be examined</a:t>
                      </a:r>
                      <a:endParaRPr lang="en-US" dirty="0"/>
                    </a:p>
                  </a:txBody>
                  <a:tcPr/>
                </a:tc>
              </a:tr>
              <a:tr h="370840">
                <a:tc>
                  <a:txBody>
                    <a:bodyPr/>
                    <a:lstStyle/>
                    <a:p>
                      <a:r>
                        <a:rPr lang="en-US" dirty="0" smtClean="0"/>
                        <a:t>Allows for an extended</a:t>
                      </a:r>
                      <a:r>
                        <a:rPr lang="en-US" baseline="0" dirty="0" smtClean="0"/>
                        <a:t> evaluation period</a:t>
                      </a:r>
                      <a:endParaRPr lang="en-US" dirty="0"/>
                    </a:p>
                  </a:txBody>
                  <a:tcPr/>
                </a:tc>
                <a:tc>
                  <a:txBody>
                    <a:bodyPr/>
                    <a:lstStyle/>
                    <a:p>
                      <a:r>
                        <a:rPr lang="en-US" dirty="0" smtClean="0"/>
                        <a:t>Additional cost to proctor exams</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Makes assessment an institution-wide commitment </a:t>
                      </a:r>
                      <a:endParaRPr lang="en-US" dirty="0" smtClean="0"/>
                    </a:p>
                  </a:txBody>
                  <a:tcPr/>
                </a:tc>
                <a:tc>
                  <a:txBody>
                    <a:bodyPr/>
                    <a:lstStyle/>
                    <a:p>
                      <a:r>
                        <a:rPr lang="en-US" dirty="0" smtClean="0"/>
                        <a:t>Requires</a:t>
                      </a:r>
                      <a:r>
                        <a:rPr lang="en-US" baseline="0" dirty="0" smtClean="0"/>
                        <a:t> students to attend session outside of classroom time</a:t>
                      </a:r>
                      <a:endParaRPr lang="en-US"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z="3600" smtClean="0"/>
              <a:t>Crime, Consequence, and Rehabilitation</a:t>
            </a:r>
          </a:p>
        </p:txBody>
      </p:sp>
      <p:sp>
        <p:nvSpPr>
          <p:cNvPr id="3075" name="Rectangle 3"/>
          <p:cNvSpPr>
            <a:spLocks noGrp="1" noChangeArrowheads="1"/>
          </p:cNvSpPr>
          <p:nvPr>
            <p:ph type="body" idx="1"/>
          </p:nvPr>
        </p:nvSpPr>
        <p:spPr/>
        <p:txBody>
          <a:bodyPr/>
          <a:lstStyle/>
          <a:p>
            <a:pPr eaLnBrk="1" hangingPunct="1">
              <a:lnSpc>
                <a:spcPct val="90000"/>
              </a:lnSpc>
            </a:pPr>
            <a:r>
              <a:rPr lang="en-US" smtClean="0"/>
              <a:t>Crime:  Practice (or non-practice) that results in the breakdown of the assessment process</a:t>
            </a:r>
          </a:p>
          <a:p>
            <a:pPr eaLnBrk="1" hangingPunct="1">
              <a:lnSpc>
                <a:spcPct val="90000"/>
              </a:lnSpc>
            </a:pPr>
            <a:r>
              <a:rPr lang="en-US" smtClean="0"/>
              <a:t>Consequence:  How the crime affects your assessment program</a:t>
            </a:r>
          </a:p>
          <a:p>
            <a:pPr eaLnBrk="1" hangingPunct="1">
              <a:lnSpc>
                <a:spcPct val="90000"/>
              </a:lnSpc>
            </a:pPr>
            <a:r>
              <a:rPr lang="en-US" smtClean="0"/>
              <a:t>Rehabilitation:  How to fix the offending behavior</a:t>
            </a:r>
          </a:p>
          <a:p>
            <a:pPr eaLnBrk="1" hangingPunct="1">
              <a:lnSpc>
                <a:spcPct val="90000"/>
              </a:lnSpc>
            </a:pPr>
            <a:endParaRPr lang="en-US" smtClean="0"/>
          </a:p>
          <a:p>
            <a:pPr eaLnBrk="1" hangingPunct="1">
              <a:lnSpc>
                <a:spcPct val="90000"/>
              </a:lnSpc>
            </a:pPr>
            <a:r>
              <a:rPr lang="en-US" smtClean="0"/>
              <a:t>Of course there are different levels of offenses; we’ve divided our examples into “misdemeanors” and “felonies”</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ctrTitle"/>
          </p:nvPr>
        </p:nvSpPr>
        <p:spPr>
          <a:xfrm>
            <a:off x="1143000" y="609600"/>
            <a:ext cx="7543800" cy="1828800"/>
          </a:xfrm>
        </p:spPr>
        <p:txBody>
          <a:bodyPr>
            <a:normAutofit/>
          </a:bodyPr>
          <a:lstStyle/>
          <a:p>
            <a:pPr algn="ctr" eaLnBrk="1" fontAlgn="auto" hangingPunct="1">
              <a:spcAft>
                <a:spcPts val="0"/>
              </a:spcAft>
              <a:defRPr/>
            </a:pPr>
            <a:r>
              <a:rPr lang="en-US" dirty="0" smtClean="0"/>
              <a:t>Developing a culture of assessment</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lgn="ctr" eaLnBrk="1" hangingPunct="1"/>
            <a:r>
              <a:rPr lang="en-US" smtClean="0"/>
              <a:t>The Assessment Culture at JMU</a:t>
            </a:r>
          </a:p>
        </p:txBody>
      </p:sp>
      <p:sp>
        <p:nvSpPr>
          <p:cNvPr id="62467" name="Rectangle 3"/>
          <p:cNvSpPr>
            <a:spLocks noGrp="1" noChangeArrowheads="1"/>
          </p:cNvSpPr>
          <p:nvPr>
            <p:ph type="body" idx="1"/>
          </p:nvPr>
        </p:nvSpPr>
        <p:spPr/>
        <p:txBody>
          <a:bodyPr/>
          <a:lstStyle/>
          <a:p>
            <a:pPr eaLnBrk="1" hangingPunct="1">
              <a:buFontTx/>
              <a:buNone/>
            </a:pPr>
            <a:r>
              <a:rPr lang="en-US" sz="2400" smtClean="0"/>
              <a:t>	</a:t>
            </a:r>
            <a:r>
              <a:rPr lang="en-US" sz="2400" i="1" smtClean="0"/>
              <a:t>JMU requires students to take a series of student outcomes assessments prior to their graduation. These assessments are held at four stages of students’ academic careers: </a:t>
            </a:r>
          </a:p>
          <a:p>
            <a:pPr eaLnBrk="1" hangingPunct="1">
              <a:buFontTx/>
              <a:buNone/>
            </a:pPr>
            <a:endParaRPr lang="en-US" sz="2400" i="1" smtClean="0"/>
          </a:p>
          <a:p>
            <a:pPr lvl="1" eaLnBrk="1" hangingPunct="1"/>
            <a:r>
              <a:rPr lang="en-US" sz="2000" i="1" smtClean="0"/>
              <a:t>as entering first-year students </a:t>
            </a:r>
          </a:p>
          <a:p>
            <a:pPr lvl="1" eaLnBrk="1" hangingPunct="1"/>
            <a:r>
              <a:rPr lang="en-US" sz="2000" i="1" smtClean="0"/>
              <a:t>at the mid-undergraduate point when they have earned 45 to 70 credit hours, typically the sophomore year </a:t>
            </a:r>
          </a:p>
          <a:p>
            <a:pPr lvl="1" eaLnBrk="1" hangingPunct="1"/>
            <a:r>
              <a:rPr lang="en-US" sz="2000" i="1" smtClean="0"/>
              <a:t>as graduating seniors in their academic major(s) </a:t>
            </a:r>
          </a:p>
          <a:p>
            <a:pPr lvl="1" eaLnBrk="1" hangingPunct="1"/>
            <a:r>
              <a:rPr lang="en-US" sz="2000" i="1" smtClean="0"/>
              <a:t>Students will also complete an alumni survey after graduation</a:t>
            </a:r>
          </a:p>
          <a:p>
            <a:pPr eaLnBrk="1" hangingPunct="1">
              <a:buFontTx/>
              <a:buNone/>
            </a:pPr>
            <a:r>
              <a:rPr lang="en-US" sz="2000" smtClean="0"/>
              <a:t>	</a:t>
            </a:r>
          </a:p>
          <a:p>
            <a:pPr eaLnBrk="1" hangingPunct="1">
              <a:buFontTx/>
              <a:buNone/>
            </a:pPr>
            <a:r>
              <a:rPr lang="en-US" sz="2000" smtClean="0"/>
              <a:t>					-JMU Undergraduate Catalog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838200" y="228600"/>
            <a:ext cx="7772400" cy="685800"/>
          </a:xfrm>
        </p:spPr>
        <p:txBody>
          <a:bodyPr>
            <a:normAutofit fontScale="90000"/>
          </a:bodyPr>
          <a:lstStyle/>
          <a:p>
            <a:r>
              <a:rPr lang="en-US" smtClean="0"/>
              <a:t>The Assessment Culture at JMU</a:t>
            </a:r>
          </a:p>
        </p:txBody>
      </p:sp>
      <p:sp>
        <p:nvSpPr>
          <p:cNvPr id="63491" name="Rectangle 3"/>
          <p:cNvSpPr>
            <a:spLocks noGrp="1" noChangeArrowheads="1"/>
          </p:cNvSpPr>
          <p:nvPr>
            <p:ph type="body" idx="1"/>
          </p:nvPr>
        </p:nvSpPr>
        <p:spPr>
          <a:xfrm>
            <a:off x="990600" y="1600200"/>
            <a:ext cx="7772400" cy="5257800"/>
          </a:xfrm>
        </p:spPr>
        <p:txBody>
          <a:bodyPr>
            <a:normAutofit lnSpcReduction="10000"/>
          </a:bodyPr>
          <a:lstStyle/>
          <a:p>
            <a:r>
              <a:rPr lang="en-US" dirty="0" smtClean="0"/>
              <a:t>Long-standing and pervasive expectation at JMU that assessment findings will guide decision-making.</a:t>
            </a:r>
          </a:p>
          <a:p>
            <a:pPr lvl="1"/>
            <a:r>
              <a:rPr lang="en-US" dirty="0" smtClean="0"/>
              <a:t>Annual reports, Assessment Progress Templates, program change proposals, and all academic program review self-study documents all require substantial descriptions of how Assessment guides decision-making</a:t>
            </a:r>
          </a:p>
          <a:p>
            <a:r>
              <a:rPr lang="en-US" dirty="0" smtClean="0"/>
              <a:t>The Center for Assessment and Research Studies (CARS) is the largest higher education assessment center in the US </a:t>
            </a:r>
          </a:p>
          <a:p>
            <a:pPr lvl="1"/>
            <a:r>
              <a:rPr lang="en-US" dirty="0" smtClean="0"/>
              <a:t>with 10 Faculty, 3 Support Staff, and about 15 Graduate Assistants at the Masters and PhD level</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914400" y="228600"/>
            <a:ext cx="7772400" cy="685800"/>
          </a:xfrm>
        </p:spPr>
        <p:txBody>
          <a:bodyPr>
            <a:normAutofit fontScale="90000"/>
          </a:bodyPr>
          <a:lstStyle/>
          <a:p>
            <a:r>
              <a:rPr lang="en-US" smtClean="0"/>
              <a:t>The Assessment Culture at JMU</a:t>
            </a:r>
          </a:p>
        </p:txBody>
      </p:sp>
      <p:sp>
        <p:nvSpPr>
          <p:cNvPr id="64515" name="Rectangle 3"/>
          <p:cNvSpPr>
            <a:spLocks noGrp="1" noChangeArrowheads="1"/>
          </p:cNvSpPr>
          <p:nvPr>
            <p:ph type="body" idx="1"/>
          </p:nvPr>
        </p:nvSpPr>
        <p:spPr>
          <a:xfrm>
            <a:off x="838200" y="1676400"/>
            <a:ext cx="7924800" cy="5181600"/>
          </a:xfrm>
        </p:spPr>
        <p:txBody>
          <a:bodyPr>
            <a:normAutofit lnSpcReduction="10000"/>
          </a:bodyPr>
          <a:lstStyle/>
          <a:p>
            <a:pPr>
              <a:lnSpc>
                <a:spcPct val="90000"/>
              </a:lnSpc>
            </a:pPr>
            <a:r>
              <a:rPr lang="en-US" dirty="0" smtClean="0"/>
              <a:t>CARS supports all general education assessment </a:t>
            </a:r>
          </a:p>
          <a:p>
            <a:pPr>
              <a:lnSpc>
                <a:spcPct val="90000"/>
              </a:lnSpc>
            </a:pPr>
            <a:r>
              <a:rPr lang="en-US" dirty="0" smtClean="0"/>
              <a:t>CARS facilitates all JMU alumni surveys</a:t>
            </a:r>
          </a:p>
          <a:p>
            <a:pPr>
              <a:lnSpc>
                <a:spcPct val="90000"/>
              </a:lnSpc>
            </a:pPr>
            <a:r>
              <a:rPr lang="en-US" dirty="0" smtClean="0"/>
              <a:t>CARS supports assessment for every academic program</a:t>
            </a:r>
          </a:p>
          <a:p>
            <a:pPr lvl="1">
              <a:lnSpc>
                <a:spcPct val="90000"/>
              </a:lnSpc>
            </a:pPr>
            <a:r>
              <a:rPr lang="en-US" dirty="0" smtClean="0"/>
              <a:t>Undergraduate and Graduate</a:t>
            </a:r>
          </a:p>
          <a:p>
            <a:pPr>
              <a:lnSpc>
                <a:spcPct val="90000"/>
              </a:lnSpc>
            </a:pPr>
            <a:r>
              <a:rPr lang="en-US" dirty="0" smtClean="0"/>
              <a:t>CARS supports assessment for the Division of Student Affairs</a:t>
            </a:r>
          </a:p>
          <a:p>
            <a:pPr>
              <a:lnSpc>
                <a:spcPct val="90000"/>
              </a:lnSpc>
            </a:pPr>
            <a:r>
              <a:rPr lang="en-US" dirty="0" smtClean="0"/>
              <a:t>All programs must collect and report on assessment data annually</a:t>
            </a:r>
          </a:p>
          <a:p>
            <a:pPr>
              <a:lnSpc>
                <a:spcPct val="90000"/>
              </a:lnSpc>
            </a:pPr>
            <a:r>
              <a:rPr lang="en-US" dirty="0" smtClean="0"/>
              <a:t>Academic Program Reviews are scheduled</a:t>
            </a:r>
          </a:p>
          <a:p>
            <a:pPr lvl="1">
              <a:lnSpc>
                <a:spcPct val="90000"/>
              </a:lnSpc>
            </a:pPr>
            <a:r>
              <a:rPr lang="en-US" dirty="0" smtClean="0"/>
              <a:t>Every 6 years for ALL academic degree programs </a:t>
            </a:r>
          </a:p>
          <a:p>
            <a:pPr lvl="1">
              <a:lnSpc>
                <a:spcPct val="90000"/>
              </a:lnSpc>
            </a:pPr>
            <a:r>
              <a:rPr lang="en-US" dirty="0" smtClean="0"/>
              <a:t>Every 5 years for General Education ‘clusters’</a:t>
            </a:r>
          </a:p>
          <a:p>
            <a:pPr>
              <a:lnSpc>
                <a:spcPct val="90000"/>
              </a:lnSpc>
            </a:pPr>
            <a:endParaRPr lang="en-US" dirty="0" smtClean="0"/>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531352" cy="990600"/>
          </a:xfrm>
        </p:spPr>
        <p:txBody>
          <a:bodyPr>
            <a:normAutofit/>
          </a:bodyPr>
          <a:lstStyle/>
          <a:p>
            <a:r>
              <a:rPr lang="en-US" dirty="0" smtClean="0"/>
              <a:t>How do we develop a culture at SU?</a:t>
            </a:r>
            <a:endParaRPr lang="en-US" dirty="0"/>
          </a:p>
        </p:txBody>
      </p:sp>
      <p:sp>
        <p:nvSpPr>
          <p:cNvPr id="3" name="Content Placeholder 2"/>
          <p:cNvSpPr>
            <a:spLocks noGrp="1"/>
          </p:cNvSpPr>
          <p:nvPr>
            <p:ph sz="quarter" idx="1"/>
          </p:nvPr>
        </p:nvSpPr>
        <p:spPr>
          <a:xfrm>
            <a:off x="612648" y="1600200"/>
            <a:ext cx="8531352" cy="4495800"/>
          </a:xfrm>
        </p:spPr>
        <p:txBody>
          <a:bodyPr/>
          <a:lstStyle/>
          <a:p>
            <a:pPr>
              <a:buNone/>
            </a:pPr>
            <a:r>
              <a:rPr lang="en-US" dirty="0" smtClean="0"/>
              <a:t>Pathway for Institution-Wide Assessment Development</a:t>
            </a:r>
            <a:endParaRPr lang="en-US" dirty="0"/>
          </a:p>
        </p:txBody>
      </p:sp>
      <p:graphicFrame>
        <p:nvGraphicFramePr>
          <p:cNvPr id="4" name="Diagram 3"/>
          <p:cNvGraphicFramePr/>
          <p:nvPr/>
        </p:nvGraphicFramePr>
        <p:xfrm>
          <a:off x="0" y="2362200"/>
          <a:ext cx="9144000" cy="182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ounded Rectangular Callout 4"/>
          <p:cNvSpPr/>
          <p:nvPr/>
        </p:nvSpPr>
        <p:spPr>
          <a:xfrm>
            <a:off x="228600" y="4038600"/>
            <a:ext cx="1371600" cy="1219200"/>
          </a:xfrm>
          <a:prstGeom prst="wedgeRoundRectCallout">
            <a:avLst>
              <a:gd name="adj1" fmla="val -26507"/>
              <a:gd name="adj2" fmla="val -83419"/>
              <a:gd name="adj3" fmla="val 1666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990000"/>
                </a:solidFill>
              </a:rPr>
              <a:t>How assessment can help meet the mission &amp; what we want to achieve with assessment.</a:t>
            </a:r>
            <a:endParaRPr lang="en-US" sz="1200" dirty="0">
              <a:solidFill>
                <a:srgbClr val="990000"/>
              </a:solidFill>
            </a:endParaRPr>
          </a:p>
        </p:txBody>
      </p:sp>
      <p:sp>
        <p:nvSpPr>
          <p:cNvPr id="6" name="Rounded Rectangular Callout 5"/>
          <p:cNvSpPr/>
          <p:nvPr/>
        </p:nvSpPr>
        <p:spPr>
          <a:xfrm>
            <a:off x="1752600" y="4038600"/>
            <a:ext cx="1295400" cy="1219200"/>
          </a:xfrm>
          <a:prstGeom prst="wedgeRoundRectCallout">
            <a:avLst>
              <a:gd name="adj1" fmla="val -27925"/>
              <a:gd name="adj2" fmla="val -85015"/>
              <a:gd name="adj3" fmla="val 1666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990000"/>
                </a:solidFill>
              </a:rPr>
              <a:t>Measure well what matters, not what is easy to count.</a:t>
            </a:r>
            <a:endParaRPr lang="en-US" sz="1200" dirty="0">
              <a:solidFill>
                <a:srgbClr val="990000"/>
              </a:solidFill>
            </a:endParaRPr>
          </a:p>
        </p:txBody>
      </p:sp>
      <p:sp>
        <p:nvSpPr>
          <p:cNvPr id="7" name="Rounded Rectangular Callout 6"/>
          <p:cNvSpPr/>
          <p:nvPr/>
        </p:nvSpPr>
        <p:spPr>
          <a:xfrm>
            <a:off x="3200400" y="4038600"/>
            <a:ext cx="1371600" cy="1219200"/>
          </a:xfrm>
          <a:prstGeom prst="wedgeRoundRectCallout">
            <a:avLst>
              <a:gd name="adj1" fmla="val -27925"/>
              <a:gd name="adj2" fmla="val -85015"/>
              <a:gd name="adj3" fmla="val 1666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990000"/>
                </a:solidFill>
              </a:rPr>
              <a:t>Unswerving commitment that withstands economic challenges &amp; changes in leadership</a:t>
            </a:r>
            <a:endParaRPr lang="en-US" sz="1200" dirty="0">
              <a:solidFill>
                <a:srgbClr val="990000"/>
              </a:solidFill>
            </a:endParaRPr>
          </a:p>
        </p:txBody>
      </p:sp>
      <p:sp>
        <p:nvSpPr>
          <p:cNvPr id="8" name="Rounded Rectangular Callout 7"/>
          <p:cNvSpPr/>
          <p:nvPr/>
        </p:nvSpPr>
        <p:spPr>
          <a:xfrm>
            <a:off x="4724400" y="4038600"/>
            <a:ext cx="1371600" cy="1295400"/>
          </a:xfrm>
          <a:prstGeom prst="wedgeRoundRectCallout">
            <a:avLst>
              <a:gd name="adj1" fmla="val -27925"/>
              <a:gd name="adj2" fmla="val -85015"/>
              <a:gd name="adj3" fmla="val 1666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990000"/>
                </a:solidFill>
              </a:rPr>
              <a:t>Time and monetary resources are investments to ensure student learning and development</a:t>
            </a:r>
            <a:endParaRPr lang="en-US" sz="1200" dirty="0">
              <a:solidFill>
                <a:srgbClr val="990000"/>
              </a:solidFill>
            </a:endParaRPr>
          </a:p>
        </p:txBody>
      </p:sp>
      <p:sp>
        <p:nvSpPr>
          <p:cNvPr id="9" name="Rounded Rectangular Callout 8"/>
          <p:cNvSpPr/>
          <p:nvPr/>
        </p:nvSpPr>
        <p:spPr>
          <a:xfrm>
            <a:off x="6248400" y="4038600"/>
            <a:ext cx="1371600" cy="1295400"/>
          </a:xfrm>
          <a:prstGeom prst="wedgeRoundRectCallout">
            <a:avLst>
              <a:gd name="adj1" fmla="val -27925"/>
              <a:gd name="adj2" fmla="val -85015"/>
              <a:gd name="adj3" fmla="val 1666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990000"/>
                </a:solidFill>
              </a:rPr>
              <a:t>Institutional committees with faculty and administrators to inform process, share, &amp; use findings.</a:t>
            </a:r>
            <a:endParaRPr lang="en-US" sz="1200" dirty="0">
              <a:solidFill>
                <a:srgbClr val="990000"/>
              </a:solidFill>
            </a:endParaRPr>
          </a:p>
        </p:txBody>
      </p:sp>
      <p:sp>
        <p:nvSpPr>
          <p:cNvPr id="10" name="Rounded Rectangular Callout 9"/>
          <p:cNvSpPr/>
          <p:nvPr/>
        </p:nvSpPr>
        <p:spPr>
          <a:xfrm>
            <a:off x="7772400" y="4038600"/>
            <a:ext cx="1371600" cy="1219200"/>
          </a:xfrm>
          <a:prstGeom prst="wedgeRoundRectCallout">
            <a:avLst>
              <a:gd name="adj1" fmla="val -27925"/>
              <a:gd name="adj2" fmla="val -85015"/>
              <a:gd name="adj3" fmla="val 1666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990000"/>
                </a:solidFill>
              </a:rPr>
              <a:t>Integration at all stages to help build a “culture of evidence” to inform &amp; strengthen decisions</a:t>
            </a:r>
            <a:endParaRPr lang="en-US" sz="1200" dirty="0">
              <a:solidFill>
                <a:srgbClr val="99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ox(in)">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ctrTitle"/>
          </p:nvPr>
        </p:nvSpPr>
        <p:spPr>
          <a:xfrm>
            <a:off x="1143000" y="609600"/>
            <a:ext cx="7543800" cy="1828800"/>
          </a:xfrm>
        </p:spPr>
        <p:txBody>
          <a:bodyPr>
            <a:normAutofit/>
          </a:bodyPr>
          <a:lstStyle/>
          <a:p>
            <a:pPr algn="ctr" eaLnBrk="1" fontAlgn="auto" hangingPunct="1">
              <a:spcAft>
                <a:spcPts val="0"/>
              </a:spcAft>
              <a:defRPr/>
            </a:pPr>
            <a:r>
              <a:rPr lang="en-US" dirty="0" smtClean="0"/>
              <a:t>Lunch</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ctrTitle"/>
          </p:nvPr>
        </p:nvSpPr>
        <p:spPr>
          <a:xfrm>
            <a:off x="1143000" y="609600"/>
            <a:ext cx="7543800" cy="1828800"/>
          </a:xfrm>
        </p:spPr>
        <p:txBody>
          <a:bodyPr>
            <a:normAutofit/>
          </a:bodyPr>
          <a:lstStyle/>
          <a:p>
            <a:pPr algn="ctr" eaLnBrk="1" fontAlgn="auto" hangingPunct="1">
              <a:spcAft>
                <a:spcPts val="0"/>
              </a:spcAft>
              <a:defRPr/>
            </a:pPr>
            <a:r>
              <a:rPr lang="en-US" dirty="0" smtClean="0"/>
              <a:t>Provost</a:t>
            </a:r>
            <a:br>
              <a:rPr lang="en-US" dirty="0" smtClean="0"/>
            </a:br>
            <a:r>
              <a:rPr lang="en-US" dirty="0" smtClean="0"/>
              <a:t>Dr. Diane Allen</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ctrTitle"/>
          </p:nvPr>
        </p:nvSpPr>
        <p:spPr>
          <a:xfrm>
            <a:off x="0" y="228600"/>
            <a:ext cx="9144000" cy="5029200"/>
          </a:xfrm>
        </p:spPr>
        <p:txBody>
          <a:bodyPr>
            <a:normAutofit/>
          </a:bodyPr>
          <a:lstStyle/>
          <a:p>
            <a:pPr marL="742950" indent="-742950"/>
            <a:r>
              <a:rPr lang="en-US" sz="3200" dirty="0" smtClean="0"/>
              <a:t>General Education Outcomes Work Groups:</a:t>
            </a:r>
            <a:r>
              <a:rPr lang="en-US" sz="3600" dirty="0" smtClean="0"/>
              <a:t/>
            </a:r>
            <a:br>
              <a:rPr lang="en-US" sz="3600" dirty="0" smtClean="0"/>
            </a:br>
            <a:r>
              <a:rPr lang="en-US" sz="3600" dirty="0" smtClean="0"/>
              <a:t/>
            </a:r>
            <a:br>
              <a:rPr lang="en-US" sz="3600" dirty="0" smtClean="0"/>
            </a:br>
            <a:r>
              <a:rPr lang="en-US" sz="3600" dirty="0" smtClean="0"/>
              <a:t>1.  </a:t>
            </a:r>
            <a:r>
              <a:rPr lang="en-US" sz="2800" dirty="0" smtClean="0"/>
              <a:t>Critical thinking</a:t>
            </a:r>
            <a:br>
              <a:rPr lang="en-US" sz="2800" dirty="0" smtClean="0"/>
            </a:br>
            <a:r>
              <a:rPr lang="en-US" sz="2800" dirty="0" smtClean="0"/>
              <a:t>2.   Command of language-writing</a:t>
            </a:r>
            <a:br>
              <a:rPr lang="en-US" sz="2800" dirty="0" smtClean="0"/>
            </a:br>
            <a:r>
              <a:rPr lang="en-US" sz="2800" dirty="0" smtClean="0"/>
              <a:t>3.   Quantitative literacy</a:t>
            </a:r>
            <a:br>
              <a:rPr lang="en-US" sz="2800" dirty="0" smtClean="0"/>
            </a:br>
            <a:r>
              <a:rPr lang="en-US" sz="2800" dirty="0" smtClean="0"/>
              <a:t>4.   Information literacy- access information efficiently, evaluate it critically, and use it appropriately</a:t>
            </a:r>
            <a:br>
              <a:rPr lang="en-US" sz="2800" dirty="0" smtClean="0"/>
            </a:br>
            <a:r>
              <a:rPr lang="en-US" sz="2800" dirty="0" smtClean="0"/>
              <a:t>5.   Interpersonal Communication</a:t>
            </a:r>
            <a:endParaRPr lang="en-US" sz="2800"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Next?</a:t>
            </a:r>
            <a:endParaRPr lang="en-US" dirty="0"/>
          </a:p>
        </p:txBody>
      </p:sp>
      <p:sp>
        <p:nvSpPr>
          <p:cNvPr id="3" name="Content Placeholder 2"/>
          <p:cNvSpPr>
            <a:spLocks noGrp="1"/>
          </p:cNvSpPr>
          <p:nvPr>
            <p:ph sz="quarter" idx="1"/>
          </p:nvPr>
        </p:nvSpPr>
        <p:spPr/>
        <p:txBody>
          <a:bodyPr>
            <a:normAutofit lnSpcReduction="10000"/>
          </a:bodyPr>
          <a:lstStyle/>
          <a:p>
            <a:pPr marL="514350" indent="-514350">
              <a:buFont typeface="+mj-lt"/>
              <a:buAutoNum type="arabicPeriod"/>
            </a:pPr>
            <a:r>
              <a:rPr lang="en-US" dirty="0" smtClean="0"/>
              <a:t>Provide draft GE outcomes to department chairs and request feedback-February 2010</a:t>
            </a:r>
          </a:p>
          <a:p>
            <a:pPr marL="514350" indent="-514350">
              <a:buFont typeface="+mj-lt"/>
              <a:buAutoNum type="arabicPeriod"/>
            </a:pPr>
            <a:r>
              <a:rPr lang="en-US" dirty="0" smtClean="0"/>
              <a:t>Hold open faculty meeting to request feedback on the draft GE outcomes-March/April 2010</a:t>
            </a:r>
          </a:p>
          <a:p>
            <a:pPr marL="514350" indent="-514350">
              <a:buFont typeface="+mj-lt"/>
              <a:buAutoNum type="arabicPeriod"/>
            </a:pPr>
            <a:r>
              <a:rPr lang="en-US" dirty="0" smtClean="0"/>
              <a:t>Present Faculty Senate with draft outcomes and finalize outcomes for a vote-April 2010</a:t>
            </a:r>
          </a:p>
          <a:p>
            <a:pPr marL="514350" indent="-514350">
              <a:buFont typeface="+mj-lt"/>
              <a:buAutoNum type="arabicPeriod"/>
            </a:pPr>
            <a:r>
              <a:rPr lang="en-US" dirty="0" smtClean="0"/>
              <a:t>Use final GE outcomes &amp; information provided at the FDD roundtables to inform UAAC on the development of an institution-wide GE assessment process-Draft Plan-Fall 2010</a:t>
            </a:r>
          </a:p>
          <a:p>
            <a:pPr marL="514350" indent="-514350">
              <a:buFont typeface="+mj-lt"/>
              <a:buAutoNum type="arabicPeriod"/>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hangingPunct="1"/>
            <a:r>
              <a:rPr lang="en-US" sz="3600" dirty="0" smtClean="0"/>
              <a:t>Crime:  Focus only on Weaknesses						</a:t>
            </a:r>
          </a:p>
        </p:txBody>
      </p:sp>
      <p:sp>
        <p:nvSpPr>
          <p:cNvPr id="4099" name="Rectangle 3"/>
          <p:cNvSpPr>
            <a:spLocks noGrp="1" noChangeArrowheads="1"/>
          </p:cNvSpPr>
          <p:nvPr>
            <p:ph type="body" idx="1"/>
          </p:nvPr>
        </p:nvSpPr>
        <p:spPr/>
        <p:txBody>
          <a:bodyPr/>
          <a:lstStyle/>
          <a:p>
            <a:pPr eaLnBrk="1" hangingPunct="1">
              <a:buFontTx/>
              <a:buNone/>
            </a:pPr>
            <a:r>
              <a:rPr lang="en-US" dirty="0" smtClean="0"/>
              <a:t>Level:  Misdemeanor I</a:t>
            </a:r>
          </a:p>
          <a:p>
            <a:pPr eaLnBrk="1" hangingPunct="1">
              <a:buFontTx/>
              <a:buNone/>
            </a:pPr>
            <a:endParaRPr lang="en-US" dirty="0" smtClean="0"/>
          </a:p>
          <a:p>
            <a:pPr eaLnBrk="1" hangingPunct="1">
              <a:buFontTx/>
              <a:buNone/>
            </a:pPr>
            <a:r>
              <a:rPr lang="en-US" dirty="0" smtClean="0"/>
              <a:t>Consequence:  Faculty and administrators complain that assessment focuses on faults</a:t>
            </a:r>
          </a:p>
          <a:p>
            <a:pPr eaLnBrk="1" hangingPunct="1">
              <a:buFontTx/>
              <a:buNone/>
            </a:pPr>
            <a:endParaRPr lang="en-US" dirty="0" smtClean="0"/>
          </a:p>
          <a:p>
            <a:pPr eaLnBrk="1" hangingPunct="1">
              <a:buFontTx/>
              <a:buNone/>
            </a:pPr>
            <a:r>
              <a:rPr lang="en-US" dirty="0" smtClean="0"/>
              <a:t>Rehabilitation:  Look specifically for strengths, report and publicize them; provide balanced feedback</a:t>
            </a:r>
          </a:p>
          <a:p>
            <a:pPr eaLnBrk="1" hangingPunct="1">
              <a:buFontTx/>
              <a:buNone/>
            </a:pPr>
            <a:endParaRPr lang="en-US" dirty="0" smtClean="0"/>
          </a:p>
          <a:p>
            <a:pPr eaLnBrk="1" hangingPunct="1">
              <a:buFontTx/>
              <a:buNone/>
            </a:pPr>
            <a:endParaRPr lang="en-US" dirty="0" smtClean="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600" dirty="0" smtClean="0"/>
              <a:t>Crime:  Use of Unnecessary Jargon	</a:t>
            </a:r>
          </a:p>
        </p:txBody>
      </p:sp>
      <p:sp>
        <p:nvSpPr>
          <p:cNvPr id="5123" name="Rectangle 3"/>
          <p:cNvSpPr>
            <a:spLocks noGrp="1" noChangeArrowheads="1"/>
          </p:cNvSpPr>
          <p:nvPr>
            <p:ph type="body" idx="1"/>
          </p:nvPr>
        </p:nvSpPr>
        <p:spPr/>
        <p:txBody>
          <a:bodyPr/>
          <a:lstStyle/>
          <a:p>
            <a:pPr eaLnBrk="1" hangingPunct="1"/>
            <a:r>
              <a:rPr lang="en-US" sz="2400" dirty="0" smtClean="0"/>
              <a:t>Level:  Misdemeanor I</a:t>
            </a:r>
          </a:p>
          <a:p>
            <a:pPr eaLnBrk="1" hangingPunct="1"/>
            <a:endParaRPr lang="en-US" sz="2400" dirty="0" smtClean="0"/>
          </a:p>
          <a:p>
            <a:pPr eaLnBrk="1" hangingPunct="1"/>
            <a:r>
              <a:rPr lang="en-US" sz="2400" dirty="0" smtClean="0"/>
              <a:t>Consequence:  Rolling Eyes (i.e., a lack of interest and, worse, a lack of understanding of results)</a:t>
            </a:r>
          </a:p>
          <a:p>
            <a:pPr eaLnBrk="1" hangingPunct="1"/>
            <a:endParaRPr lang="en-US" sz="2400" dirty="0" smtClean="0"/>
          </a:p>
          <a:p>
            <a:pPr eaLnBrk="1" hangingPunct="1"/>
            <a:r>
              <a:rPr lang="en-US" sz="2400" dirty="0" smtClean="0"/>
              <a:t>Rehabilitation:  Know your audience.  Present at their level.  Complex analyses are often useful and appropriate, but offer these in an appendix, technical report, or talk to someone after the meeting.</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534400" cy="990600"/>
          </a:xfrm>
        </p:spPr>
        <p:txBody>
          <a:bodyPr>
            <a:normAutofit fontScale="90000"/>
          </a:bodyPr>
          <a:lstStyle/>
          <a:p>
            <a:r>
              <a:rPr lang="en-US" sz="3100" dirty="0" smtClean="0"/>
              <a:t>Crime: GE and the assessment of GE goals and outcomes are the responsibility of the faculty that teach GE only</a:t>
            </a:r>
            <a:r>
              <a:rPr lang="en-US" b="1" dirty="0" smtClean="0"/>
              <a:t/>
            </a:r>
            <a:br>
              <a:rPr lang="en-US" b="1" dirty="0" smtClean="0"/>
            </a:br>
            <a:endParaRPr lang="en-US"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n-US" sz="3200" dirty="0" smtClean="0"/>
              <a:t>Level:  Misdemeanor I</a:t>
            </a:r>
          </a:p>
          <a:p>
            <a:pPr marL="0" indent="0">
              <a:buNone/>
            </a:pPr>
            <a:endParaRPr lang="en-US" sz="3200" dirty="0" smtClean="0"/>
          </a:p>
          <a:p>
            <a:pPr>
              <a:buNone/>
            </a:pPr>
            <a:r>
              <a:rPr lang="en-US" dirty="0" smtClean="0"/>
              <a:t>Consequence:    Faculty teaching in non-General Education courses will disengage with General Education conversations</a:t>
            </a:r>
          </a:p>
          <a:p>
            <a:pPr>
              <a:buNone/>
            </a:pPr>
            <a:endParaRPr lang="en-US" dirty="0" smtClean="0"/>
          </a:p>
          <a:p>
            <a:pPr>
              <a:buNone/>
            </a:pPr>
            <a:r>
              <a:rPr lang="en-US" dirty="0" smtClean="0"/>
              <a:t>Rehabilitation:    GE includes the most fundamental skills and is therefore taught across all courses, majors, and faculty. Faculty from all disciplines should play a role in developing GE assessments.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763000" cy="990600"/>
          </a:xfrm>
        </p:spPr>
        <p:txBody>
          <a:bodyPr>
            <a:noAutofit/>
          </a:bodyPr>
          <a:lstStyle/>
          <a:p>
            <a:r>
              <a:rPr lang="en-US" sz="3600" dirty="0" smtClean="0"/>
              <a:t>Crime: Using Course Grades as Evidence of Student Learning</a:t>
            </a:r>
            <a:endParaRPr lang="en-US" sz="3600" dirty="0"/>
          </a:p>
        </p:txBody>
      </p:sp>
      <p:sp>
        <p:nvSpPr>
          <p:cNvPr id="3" name="Content Placeholder 2"/>
          <p:cNvSpPr>
            <a:spLocks noGrp="1"/>
          </p:cNvSpPr>
          <p:nvPr>
            <p:ph sz="quarter" idx="1"/>
          </p:nvPr>
        </p:nvSpPr>
        <p:spPr/>
        <p:txBody>
          <a:bodyPr>
            <a:normAutofit lnSpcReduction="10000"/>
          </a:bodyPr>
          <a:lstStyle/>
          <a:p>
            <a:pPr>
              <a:buNone/>
            </a:pPr>
            <a:r>
              <a:rPr lang="en-US" dirty="0" smtClean="0"/>
              <a:t>Level:  Misdemeanor II</a:t>
            </a:r>
          </a:p>
          <a:p>
            <a:pPr>
              <a:buNone/>
            </a:pPr>
            <a:endParaRPr lang="en-US" dirty="0" smtClean="0"/>
          </a:p>
          <a:p>
            <a:pPr>
              <a:buNone/>
            </a:pPr>
            <a:r>
              <a:rPr lang="en-US" dirty="0" smtClean="0"/>
              <a:t>Consequence:  Specific conclusions about student learning and achievement of student learning outcomes cannot be determined making it difficult to “close the loop”</a:t>
            </a:r>
          </a:p>
          <a:p>
            <a:pPr>
              <a:buNone/>
            </a:pPr>
            <a:endParaRPr lang="en-US" dirty="0" smtClean="0"/>
          </a:p>
          <a:p>
            <a:pPr>
              <a:buNone/>
            </a:pPr>
            <a:r>
              <a:rPr lang="en-US" dirty="0" smtClean="0"/>
              <a:t>Rehabilitation:  Develop assessment methods and evaluation strategies  that are directly aligned with learning outcomes</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Salisbury">
      <a:dk1>
        <a:sysClr val="windowText" lastClr="000000"/>
      </a:dk1>
      <a:lt1>
        <a:sysClr val="window" lastClr="FFFFFF"/>
      </a:lt1>
      <a:dk2>
        <a:srgbClr val="712921"/>
      </a:dk2>
      <a:lt2>
        <a:srgbClr val="EBDDC3"/>
      </a:lt2>
      <a:accent1>
        <a:srgbClr val="FAD372"/>
      </a:accent1>
      <a:accent2>
        <a:srgbClr val="852515"/>
      </a:accent2>
      <a:accent3>
        <a:srgbClr val="DD8047"/>
      </a:accent3>
      <a:accent4>
        <a:srgbClr val="D8B25C"/>
      </a:accent4>
      <a:accent5>
        <a:srgbClr val="CCBDB7"/>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9386</TotalTime>
  <Words>3484</Words>
  <Application>Microsoft Office PowerPoint</Application>
  <PresentationFormat>On-screen Show (4:3)</PresentationFormat>
  <Paragraphs>616</Paragraphs>
  <Slides>58</Slides>
  <Notes>45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58</vt:i4>
      </vt:variant>
    </vt:vector>
  </HeadingPairs>
  <TitlesOfParts>
    <vt:vector size="60" baseType="lpstr">
      <vt:lpstr>Median</vt:lpstr>
      <vt:lpstr>Document</vt:lpstr>
      <vt:lpstr>                                                                                           Faculty development day General education assessment</vt:lpstr>
      <vt:lpstr>Purpose</vt:lpstr>
      <vt:lpstr>ITINERARY</vt:lpstr>
      <vt:lpstr>Crimes, Misdemeanors, and Felonies that Prevent a culture of assessment</vt:lpstr>
      <vt:lpstr>Crime, Consequence, and Rehabilitation</vt:lpstr>
      <vt:lpstr>Crime:  Focus only on Weaknesses      </vt:lpstr>
      <vt:lpstr>Crime:  Use of Unnecessary Jargon </vt:lpstr>
      <vt:lpstr>Crime: GE and the assessment of GE goals and outcomes are the responsibility of the faculty that teach GE only </vt:lpstr>
      <vt:lpstr>Crime: Using Course Grades as Evidence of Student Learning</vt:lpstr>
      <vt:lpstr>Crime :  Forgetting that All Research has Limitations  </vt:lpstr>
      <vt:lpstr>Crime:  Only Recommending Multiple-Choice Tests for Assessment</vt:lpstr>
      <vt:lpstr>Crime:  Surprise Stakeholders with Poor Results</vt:lpstr>
      <vt:lpstr>Crime:  Assessment Reports Collect Dust </vt:lpstr>
      <vt:lpstr>Crime:  Assessment Data Reported at the Individual Faculty Level  </vt:lpstr>
      <vt:lpstr> Things to Consider</vt:lpstr>
      <vt:lpstr>Final Questions</vt:lpstr>
      <vt:lpstr>Assessment Process</vt:lpstr>
      <vt:lpstr>Assoc. of American Colleges &amp; Universities</vt:lpstr>
      <vt:lpstr>Stages of the Assessment Process</vt:lpstr>
      <vt:lpstr>Stages of the Assessment Process</vt:lpstr>
      <vt:lpstr>Student Learning Goals</vt:lpstr>
      <vt:lpstr>What are Student Learning Outcomes?</vt:lpstr>
      <vt:lpstr>Curriculum Mapping Example</vt:lpstr>
      <vt:lpstr>Selecting/Designing Instruments</vt:lpstr>
      <vt:lpstr>Locating Instruments</vt:lpstr>
      <vt:lpstr>Selecting or Designing Instruments</vt:lpstr>
      <vt:lpstr>Slide 27</vt:lpstr>
      <vt:lpstr>Collecting Information</vt:lpstr>
      <vt:lpstr>Analyzing/Maintaining Information</vt:lpstr>
      <vt:lpstr>Creating and Using Information</vt:lpstr>
      <vt:lpstr>Fulton School Example: History</vt:lpstr>
      <vt:lpstr>Perdue School Example</vt:lpstr>
      <vt:lpstr>Henson School Example</vt:lpstr>
      <vt:lpstr>Seidel School Example</vt:lpstr>
      <vt:lpstr>Slide 35</vt:lpstr>
      <vt:lpstr>Salisbury university Assessment progress</vt:lpstr>
      <vt:lpstr>SU’s Assessment Progress</vt:lpstr>
      <vt:lpstr>Academic Profile/MAPP/Proficiency Profile 2005</vt:lpstr>
      <vt:lpstr>Self Study Assessment Results-2006</vt:lpstr>
      <vt:lpstr>APR Proposed Changes: 2009-10</vt:lpstr>
      <vt:lpstr>Academic Program Review</vt:lpstr>
      <vt:lpstr>Methods of data collection</vt:lpstr>
      <vt:lpstr>Not Just Any Data Will Do…</vt:lpstr>
      <vt:lpstr>Prerequisites for Quality Assessment</vt:lpstr>
      <vt:lpstr>Data Collection Methods</vt:lpstr>
      <vt:lpstr>Course-Embedded</vt:lpstr>
      <vt:lpstr>Portfolios</vt:lpstr>
      <vt:lpstr>Assessment Days</vt:lpstr>
      <vt:lpstr>Assessment Season</vt:lpstr>
      <vt:lpstr>Developing a culture of assessment</vt:lpstr>
      <vt:lpstr>The Assessment Culture at JMU</vt:lpstr>
      <vt:lpstr>The Assessment Culture at JMU</vt:lpstr>
      <vt:lpstr>The Assessment Culture at JMU</vt:lpstr>
      <vt:lpstr>How do we develop a culture at SU?</vt:lpstr>
      <vt:lpstr>Lunch</vt:lpstr>
      <vt:lpstr>Provost Dr. Diane Allen</vt:lpstr>
      <vt:lpstr>General Education Outcomes Work Groups:  1.  Critical thinking 2.   Command of language-writing 3.   Quantitative literacy 4.   Information literacy- access information efficiently, evaluate it critically, and use it appropriately 5.   Interpersonal Communication</vt:lpstr>
      <vt:lpstr>What’s Next?</vt:lpstr>
    </vt:vector>
  </TitlesOfParts>
  <Company>James Madison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Objectives</dc:title>
  <dc:creator>JMU</dc:creator>
  <cp:lastModifiedBy>kosiegert</cp:lastModifiedBy>
  <cp:revision>454</cp:revision>
  <cp:lastPrinted>1601-01-01T00:00:00Z</cp:lastPrinted>
  <dcterms:created xsi:type="dcterms:W3CDTF">2004-01-29T19:52:58Z</dcterms:created>
  <dcterms:modified xsi:type="dcterms:W3CDTF">2010-01-25T17:22:35Z</dcterms:modified>
</cp:coreProperties>
</file>