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4"/>
  </p:notesMasterIdLst>
  <p:handoutMasterIdLst>
    <p:handoutMasterId r:id="rId65"/>
  </p:handoutMasterIdLst>
  <p:sldIdLst>
    <p:sldId id="535" r:id="rId2"/>
    <p:sldId id="552" r:id="rId3"/>
    <p:sldId id="537" r:id="rId4"/>
    <p:sldId id="560" r:id="rId5"/>
    <p:sldId id="536" r:id="rId6"/>
    <p:sldId id="519" r:id="rId7"/>
    <p:sldId id="534" r:id="rId8"/>
    <p:sldId id="418" r:id="rId9"/>
    <p:sldId id="470" r:id="rId10"/>
    <p:sldId id="542" r:id="rId11"/>
    <p:sldId id="551" r:id="rId12"/>
    <p:sldId id="540" r:id="rId13"/>
    <p:sldId id="550" r:id="rId14"/>
    <p:sldId id="548" r:id="rId15"/>
    <p:sldId id="541" r:id="rId16"/>
    <p:sldId id="547" r:id="rId17"/>
    <p:sldId id="553" r:id="rId18"/>
    <p:sldId id="554" r:id="rId19"/>
    <p:sldId id="555" r:id="rId20"/>
    <p:sldId id="557" r:id="rId21"/>
    <p:sldId id="558" r:id="rId22"/>
    <p:sldId id="556" r:id="rId23"/>
    <p:sldId id="559" r:id="rId24"/>
    <p:sldId id="544" r:id="rId25"/>
    <p:sldId id="543" r:id="rId26"/>
    <p:sldId id="440" r:id="rId27"/>
    <p:sldId id="441" r:id="rId28"/>
    <p:sldId id="442" r:id="rId29"/>
    <p:sldId id="443" r:id="rId30"/>
    <p:sldId id="444" r:id="rId31"/>
    <p:sldId id="518" r:id="rId32"/>
    <p:sldId id="521" r:id="rId33"/>
    <p:sldId id="467" r:id="rId34"/>
    <p:sldId id="422" r:id="rId35"/>
    <p:sldId id="513" r:id="rId36"/>
    <p:sldId id="501" r:id="rId37"/>
    <p:sldId id="466" r:id="rId38"/>
    <p:sldId id="500" r:id="rId39"/>
    <p:sldId id="512" r:id="rId40"/>
    <p:sldId id="495" r:id="rId41"/>
    <p:sldId id="485" r:id="rId42"/>
    <p:sldId id="429" r:id="rId43"/>
    <p:sldId id="430" r:id="rId44"/>
    <p:sldId id="471" r:id="rId45"/>
    <p:sldId id="472" r:id="rId46"/>
    <p:sldId id="473" r:id="rId47"/>
    <p:sldId id="474" r:id="rId48"/>
    <p:sldId id="475" r:id="rId49"/>
    <p:sldId id="476" r:id="rId50"/>
    <p:sldId id="496" r:id="rId51"/>
    <p:sldId id="463" r:id="rId52"/>
    <p:sldId id="492" r:id="rId53"/>
    <p:sldId id="493" r:id="rId54"/>
    <p:sldId id="494" r:id="rId55"/>
    <p:sldId id="479" r:id="rId56"/>
    <p:sldId id="486" r:id="rId57"/>
    <p:sldId id="487" r:id="rId58"/>
    <p:sldId id="497" r:id="rId59"/>
    <p:sldId id="437" r:id="rId60"/>
    <p:sldId id="438" r:id="rId61"/>
    <p:sldId id="436" r:id="rId62"/>
    <p:sldId id="435" r:id="rId63"/>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8E23"/>
    <a:srgbClr val="F6BD43"/>
    <a:srgbClr val="EEA521"/>
    <a:srgbClr val="6699FF"/>
    <a:srgbClr val="601114"/>
    <a:srgbClr val="CC0922"/>
    <a:srgbClr val="FAD7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31" autoAdjust="0"/>
    <p:restoredTop sz="78445" autoAdjust="0"/>
  </p:normalViewPr>
  <p:slideViewPr>
    <p:cSldViewPr snapToObjects="1">
      <p:cViewPr varScale="1">
        <p:scale>
          <a:sx n="90" d="100"/>
          <a:sy n="90" d="100"/>
        </p:scale>
        <p:origin x="222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Student Credit Hours</a:t>
            </a:r>
            <a:endParaRPr lang="en-US" dirty="0"/>
          </a:p>
        </c:rich>
      </c:tx>
      <c:overlay val="0"/>
      <c:spPr>
        <a:solidFill>
          <a:schemeClr val="bg1"/>
        </a:solid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7462694709896829E-2"/>
          <c:y val="0.10745518147915037"/>
          <c:w val="0.89567554349308598"/>
          <c:h val="0.79168171678377075"/>
        </c:manualLayout>
      </c:layout>
      <c:areaChart>
        <c:grouping val="stacked"/>
        <c:varyColors val="0"/>
        <c:ser>
          <c:idx val="0"/>
          <c:order val="0"/>
          <c:tx>
            <c:strRef>
              <c:f>Sheet1!$B$1</c:f>
              <c:strCache>
                <c:ptCount val="1"/>
                <c:pt idx="0">
                  <c:v>Academic Year</c:v>
                </c:pt>
              </c:strCache>
            </c:strRef>
          </c:tx>
          <c:spPr>
            <a:solidFill>
              <a:schemeClr val="accent1"/>
            </a:solidFill>
            <a:ln>
              <a:noFill/>
            </a:ln>
            <a:effectLst/>
          </c:spPr>
          <c:cat>
            <c:strRef>
              <c:f>Sheet1!$A$2:$A$8</c:f>
              <c:strCache>
                <c:ptCount val="7"/>
                <c:pt idx="0">
                  <c:v>FY13</c:v>
                </c:pt>
                <c:pt idx="1">
                  <c:v>FY14</c:v>
                </c:pt>
                <c:pt idx="2">
                  <c:v>FY15</c:v>
                </c:pt>
                <c:pt idx="3">
                  <c:v>FY16</c:v>
                </c:pt>
                <c:pt idx="4">
                  <c:v>FY17</c:v>
                </c:pt>
                <c:pt idx="5">
                  <c:v>FY18</c:v>
                </c:pt>
                <c:pt idx="6">
                  <c:v>FY19</c:v>
                </c:pt>
              </c:strCache>
            </c:strRef>
          </c:cat>
          <c:val>
            <c:numRef>
              <c:f>Sheet1!$B$2:$B$8</c:f>
              <c:numCache>
                <c:formatCode>#,##0</c:formatCode>
                <c:ptCount val="7"/>
                <c:pt idx="0">
                  <c:v>233483</c:v>
                </c:pt>
                <c:pt idx="1">
                  <c:v>234206</c:v>
                </c:pt>
                <c:pt idx="2" formatCode="General">
                  <c:v>232927</c:v>
                </c:pt>
                <c:pt idx="3" formatCode="General">
                  <c:v>231153</c:v>
                </c:pt>
                <c:pt idx="4" formatCode="General">
                  <c:v>234116</c:v>
                </c:pt>
                <c:pt idx="5" formatCode="General">
                  <c:v>231415</c:v>
                </c:pt>
                <c:pt idx="6" formatCode="General">
                  <c:v>228519</c:v>
                </c:pt>
              </c:numCache>
            </c:numRef>
          </c:val>
          <c:extLst>
            <c:ext xmlns:c16="http://schemas.microsoft.com/office/drawing/2014/chart" uri="{C3380CC4-5D6E-409C-BE32-E72D297353CC}">
              <c16:uniqueId val="{00000000-9902-4567-93BE-2BF2124D409B}"/>
            </c:ext>
          </c:extLst>
        </c:ser>
        <c:ser>
          <c:idx val="1"/>
          <c:order val="1"/>
          <c:tx>
            <c:strRef>
              <c:f>Sheet1!$C$1</c:f>
              <c:strCache>
                <c:ptCount val="1"/>
                <c:pt idx="0">
                  <c:v>Column1</c:v>
                </c:pt>
              </c:strCache>
            </c:strRef>
          </c:tx>
          <c:spPr>
            <a:solidFill>
              <a:schemeClr val="accent2"/>
            </a:solidFill>
            <a:ln>
              <a:noFill/>
            </a:ln>
            <a:effectLst/>
          </c:spPr>
          <c:cat>
            <c:strRef>
              <c:f>Sheet1!$A$2:$A$8</c:f>
              <c:strCache>
                <c:ptCount val="7"/>
                <c:pt idx="0">
                  <c:v>FY13</c:v>
                </c:pt>
                <c:pt idx="1">
                  <c:v>FY14</c:v>
                </c:pt>
                <c:pt idx="2">
                  <c:v>FY15</c:v>
                </c:pt>
                <c:pt idx="3">
                  <c:v>FY16</c:v>
                </c:pt>
                <c:pt idx="4">
                  <c:v>FY17</c:v>
                </c:pt>
                <c:pt idx="5">
                  <c:v>FY18</c:v>
                </c:pt>
                <c:pt idx="6">
                  <c:v>FY19</c:v>
                </c:pt>
              </c:strCache>
            </c:strRef>
          </c:cat>
          <c:val>
            <c:numRef>
              <c:f>Sheet1!$C$2:$C$8</c:f>
              <c:numCache>
                <c:formatCode>General</c:formatCode>
                <c:ptCount val="7"/>
              </c:numCache>
            </c:numRef>
          </c:val>
          <c:extLst>
            <c:ext xmlns:c16="http://schemas.microsoft.com/office/drawing/2014/chart" uri="{C3380CC4-5D6E-409C-BE32-E72D297353CC}">
              <c16:uniqueId val="{00000001-9902-4567-93BE-2BF2124D409B}"/>
            </c:ext>
          </c:extLst>
        </c:ser>
        <c:dLbls>
          <c:showLegendKey val="0"/>
          <c:showVal val="0"/>
          <c:showCatName val="0"/>
          <c:showSerName val="0"/>
          <c:showPercent val="0"/>
          <c:showBubbleSize val="0"/>
        </c:dLbls>
        <c:axId val="295791136"/>
        <c:axId val="295791528"/>
      </c:areaChart>
      <c:barChart>
        <c:barDir val="col"/>
        <c:grouping val="clustered"/>
        <c:varyColors val="0"/>
        <c:ser>
          <c:idx val="2"/>
          <c:order val="2"/>
          <c:tx>
            <c:strRef>
              <c:f>Sheet1!$D$1</c:f>
              <c:strCache>
                <c:ptCount val="1"/>
                <c:pt idx="0">
                  <c:v>Column2</c:v>
                </c:pt>
              </c:strCache>
            </c:strRef>
          </c:tx>
          <c:spPr>
            <a:solidFill>
              <a:schemeClr val="accent3"/>
            </a:solidFill>
            <a:ln>
              <a:noFill/>
            </a:ln>
            <a:effectLst/>
          </c:spPr>
          <c:invertIfNegative val="0"/>
          <c:cat>
            <c:strRef>
              <c:f>Sheet1!$A$2:$A$8</c:f>
              <c:strCache>
                <c:ptCount val="7"/>
                <c:pt idx="0">
                  <c:v>FY13</c:v>
                </c:pt>
                <c:pt idx="1">
                  <c:v>FY14</c:v>
                </c:pt>
                <c:pt idx="2">
                  <c:v>FY15</c:v>
                </c:pt>
                <c:pt idx="3">
                  <c:v>FY16</c:v>
                </c:pt>
                <c:pt idx="4">
                  <c:v>FY17</c:v>
                </c:pt>
                <c:pt idx="5">
                  <c:v>FY18</c:v>
                </c:pt>
                <c:pt idx="6">
                  <c:v>FY19</c:v>
                </c:pt>
              </c:strCache>
            </c:strRef>
          </c:cat>
          <c:val>
            <c:numRef>
              <c:f>Sheet1!$D$2:$D$8</c:f>
              <c:numCache>
                <c:formatCode>General</c:formatCode>
                <c:ptCount val="7"/>
              </c:numCache>
            </c:numRef>
          </c:val>
          <c:extLst>
            <c:ext xmlns:c16="http://schemas.microsoft.com/office/drawing/2014/chart" uri="{C3380CC4-5D6E-409C-BE32-E72D297353CC}">
              <c16:uniqueId val="{00000002-9902-4567-93BE-2BF2124D409B}"/>
            </c:ext>
          </c:extLst>
        </c:ser>
        <c:dLbls>
          <c:showLegendKey val="0"/>
          <c:showVal val="0"/>
          <c:showCatName val="0"/>
          <c:showSerName val="0"/>
          <c:showPercent val="0"/>
          <c:showBubbleSize val="0"/>
        </c:dLbls>
        <c:gapWidth val="150"/>
        <c:axId val="295791136"/>
        <c:axId val="295791528"/>
      </c:barChart>
      <c:catAx>
        <c:axId val="295791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5791528"/>
        <c:crosses val="autoZero"/>
        <c:auto val="1"/>
        <c:lblAlgn val="ctr"/>
        <c:lblOffset val="100"/>
        <c:noMultiLvlLbl val="0"/>
      </c:catAx>
      <c:valAx>
        <c:axId val="295791528"/>
        <c:scaling>
          <c:orientation val="minMax"/>
          <c:max val="260000"/>
          <c:min val="2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5791136"/>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400" b="0" i="0" u="heavy" strike="noStrike" kern="1200" spc="0" baseline="0">
                <a:solidFill>
                  <a:sysClr val="windowText" lastClr="000000"/>
                </a:solidFill>
                <a:latin typeface="+mn-lt"/>
                <a:ea typeface="+mn-ea"/>
                <a:cs typeface="+mn-cs"/>
              </a:defRPr>
            </a:pPr>
            <a:r>
              <a:rPr lang="en-US" u="none" baseline="0">
                <a:solidFill>
                  <a:sysClr val="windowText" lastClr="000000"/>
                </a:solidFill>
              </a:rPr>
              <a:t>Salisbury University</a:t>
            </a:r>
          </a:p>
          <a:p>
            <a:pPr algn="ctr">
              <a:defRPr u="heavy">
                <a:solidFill>
                  <a:sysClr val="windowText" lastClr="000000"/>
                </a:solidFill>
              </a:defRPr>
            </a:pPr>
            <a:r>
              <a:rPr lang="en-US" u="none" baseline="0">
                <a:solidFill>
                  <a:sysClr val="windowText" lastClr="000000"/>
                </a:solidFill>
              </a:rPr>
              <a:t>Total Number of PINS</a:t>
            </a:r>
          </a:p>
        </c:rich>
      </c:tx>
      <c:overlay val="0"/>
      <c:spPr>
        <a:noFill/>
        <a:ln>
          <a:noFill/>
        </a:ln>
        <a:effectLst/>
      </c:spPr>
      <c:txPr>
        <a:bodyPr rot="0" spcFirstLastPara="1" vertOverflow="ellipsis" vert="horz" wrap="square" anchor="ctr" anchorCtr="1"/>
        <a:lstStyle/>
        <a:p>
          <a:pPr algn="ctr">
            <a:defRPr sz="1400" b="0" i="0" u="heavy" strike="noStrike" kern="1200" spc="0" baseline="0">
              <a:solidFill>
                <a:sysClr val="windowText" lastClr="000000"/>
              </a:solidFill>
              <a:latin typeface="+mn-lt"/>
              <a:ea typeface="+mn-ea"/>
              <a:cs typeface="+mn-cs"/>
            </a:defRPr>
          </a:pPr>
          <a:endParaRPr lang="en-US"/>
        </a:p>
      </c:txPr>
    </c:title>
    <c:autoTitleDeleted val="0"/>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pivotFmt>
      <c:pivotFmt>
        <c:idx val="17"/>
      </c:pivotFmt>
      <c:pivotFmt>
        <c:idx val="18"/>
      </c:pivotFmt>
      <c:pivotFmt>
        <c:idx val="19"/>
      </c:pivotFmt>
      <c:pivotFmt>
        <c:idx val="20"/>
      </c:pivotFmt>
      <c:pivotFmt>
        <c:idx val="21"/>
      </c:pivotFmt>
      <c:pivotFmt>
        <c:idx val="22"/>
      </c:pivotFmt>
      <c:pivotFmt>
        <c:idx val="23"/>
      </c:pivotFmt>
      <c:pivotFmt>
        <c:idx val="24"/>
        <c:dLbl>
          <c:idx val="0"/>
          <c:showLegendKey val="0"/>
          <c:showVal val="0"/>
          <c:showCatName val="0"/>
          <c:showSerName val="0"/>
          <c:showPercent val="0"/>
          <c:showBubbleSize val="0"/>
          <c:extLst>
            <c:ext xmlns:c15="http://schemas.microsoft.com/office/drawing/2012/chart" uri="{CE6537A1-D6FC-4f65-9D91-7224C49458BB}"/>
          </c:extLst>
        </c:dLbl>
      </c:pivotFmt>
      <c:pivotFmt>
        <c:idx val="25"/>
        <c:dLbl>
          <c:idx val="0"/>
          <c:showLegendKey val="0"/>
          <c:showVal val="0"/>
          <c:showCatName val="0"/>
          <c:showSerName val="0"/>
          <c:showPercent val="0"/>
          <c:showBubbleSize val="0"/>
          <c:extLst>
            <c:ext xmlns:c15="http://schemas.microsoft.com/office/drawing/2012/chart" uri="{CE6537A1-D6FC-4f65-9D91-7224C49458BB}"/>
          </c:extLst>
        </c:dLbl>
      </c:pivotFmt>
      <c:pivotFmt>
        <c:idx val="26"/>
        <c:dLbl>
          <c:idx val="0"/>
          <c:showLegendKey val="0"/>
          <c:showVal val="0"/>
          <c:showCatName val="0"/>
          <c:showSerName val="0"/>
          <c:showPercent val="0"/>
          <c:showBubbleSize val="0"/>
          <c:extLst>
            <c:ext xmlns:c15="http://schemas.microsoft.com/office/drawing/2012/chart" uri="{CE6537A1-D6FC-4f65-9D91-7224C49458BB}"/>
          </c:extLst>
        </c:dLbl>
      </c:pivotFmt>
      <c:pivotFmt>
        <c:idx val="27"/>
        <c:dLbl>
          <c:idx val="0"/>
          <c:showLegendKey val="0"/>
          <c:showVal val="0"/>
          <c:showCatName val="0"/>
          <c:showSerName val="0"/>
          <c:showPercent val="0"/>
          <c:showBubbleSize val="0"/>
          <c:extLst>
            <c:ext xmlns:c15="http://schemas.microsoft.com/office/drawing/2012/chart" uri="{CE6537A1-D6FC-4f65-9D91-7224C49458BB}"/>
          </c:extLst>
        </c:dLbl>
      </c:pivotFmt>
      <c:pivotFmt>
        <c:idx val="28"/>
        <c:dLbl>
          <c:idx val="0"/>
          <c:showLegendKey val="0"/>
          <c:showVal val="0"/>
          <c:showCatName val="0"/>
          <c:showSerName val="0"/>
          <c:showPercent val="0"/>
          <c:showBubbleSize val="0"/>
          <c:extLst>
            <c:ext xmlns:c15="http://schemas.microsoft.com/office/drawing/2012/chart" uri="{CE6537A1-D6FC-4f65-9D91-7224C49458BB}"/>
          </c:extLst>
        </c:dLbl>
      </c:pivotFmt>
      <c:pivotFmt>
        <c:idx val="29"/>
        <c:dLbl>
          <c:idx val="0"/>
          <c:showLegendKey val="0"/>
          <c:showVal val="0"/>
          <c:showCatName val="0"/>
          <c:showSerName val="0"/>
          <c:showPercent val="0"/>
          <c:showBubbleSize val="0"/>
          <c:extLst>
            <c:ext xmlns:c15="http://schemas.microsoft.com/office/drawing/2012/chart" uri="{CE6537A1-D6FC-4f65-9D91-7224C49458BB}"/>
          </c:extLst>
        </c:dLbl>
      </c:pivotFmt>
      <c:pivotFmt>
        <c:idx val="30"/>
        <c:dLbl>
          <c:idx val="0"/>
          <c:showLegendKey val="0"/>
          <c:showVal val="0"/>
          <c:showCatName val="0"/>
          <c:showSerName val="0"/>
          <c:showPercent val="0"/>
          <c:showBubbleSize val="0"/>
          <c:extLst>
            <c:ext xmlns:c15="http://schemas.microsoft.com/office/drawing/2012/chart" uri="{CE6537A1-D6FC-4f65-9D91-7224C49458BB}"/>
          </c:extLst>
        </c:dLbl>
      </c:pivotFmt>
      <c:pivotFmt>
        <c:idx val="31"/>
        <c:dLbl>
          <c:idx val="0"/>
          <c:showLegendKey val="0"/>
          <c:showVal val="0"/>
          <c:showCatName val="0"/>
          <c:showSerName val="0"/>
          <c:showPercent val="0"/>
          <c:showBubbleSize val="0"/>
          <c:extLst>
            <c:ext xmlns:c15="http://schemas.microsoft.com/office/drawing/2012/chart" uri="{CE6537A1-D6FC-4f65-9D91-7224C49458BB}"/>
          </c:extLst>
        </c:dLbl>
      </c:pivotFmt>
      <c:pivotFmt>
        <c:idx val="32"/>
      </c:pivotFmt>
      <c:pivotFmt>
        <c:idx val="33"/>
      </c:pivotFmt>
      <c:pivotFmt>
        <c:idx val="34"/>
      </c:pivotFmt>
      <c:pivotFmt>
        <c:idx val="35"/>
      </c:pivotFmt>
      <c:pivotFmt>
        <c:idx val="36"/>
      </c:pivotFmt>
      <c:pivotFmt>
        <c:idx val="37"/>
      </c:pivotFmt>
      <c:pivotFmt>
        <c:idx val="38"/>
      </c:pivotFmt>
      <c:pivotFmt>
        <c:idx val="39"/>
      </c:pivotFmt>
      <c:pivotFmt>
        <c:idx val="40"/>
      </c:pivotFmt>
      <c:pivotFmt>
        <c:idx val="41"/>
      </c:pivotFmt>
      <c:pivotFmt>
        <c:idx val="42"/>
      </c:pivotFmt>
      <c:pivotFmt>
        <c:idx val="43"/>
      </c:pivotFmt>
      <c:pivotFmt>
        <c:idx val="44"/>
      </c:pivotFmt>
      <c:pivotFmt>
        <c:idx val="45"/>
      </c:pivotFmt>
      <c:pivotFmt>
        <c:idx val="46"/>
      </c:pivotFmt>
      <c:pivotFmt>
        <c:idx val="47"/>
      </c:pivotFmt>
      <c:pivotFmt>
        <c:idx val="48"/>
      </c:pivotFmt>
      <c:pivotFmt>
        <c:idx val="49"/>
      </c:pivotFmt>
      <c:pivotFmt>
        <c:idx val="50"/>
      </c:pivotFmt>
      <c:pivotFmt>
        <c:idx val="51"/>
      </c:pivotFmt>
      <c:pivotFmt>
        <c:idx val="52"/>
        <c:dLbl>
          <c:idx val="0"/>
          <c:dLblPos val="t"/>
          <c:showLegendKey val="0"/>
          <c:showVal val="1"/>
          <c:showCatName val="0"/>
          <c:showSerName val="0"/>
          <c:showPercent val="0"/>
          <c:showBubbleSize val="0"/>
          <c:extLst>
            <c:ext xmlns:c15="http://schemas.microsoft.com/office/drawing/2012/chart" uri="{CE6537A1-D6FC-4f65-9D91-7224C49458BB}"/>
          </c:extLst>
        </c:dLbl>
      </c:pivotFmt>
      <c:pivotFmt>
        <c:idx val="53"/>
      </c:pivotFmt>
      <c:pivotFmt>
        <c:idx val="54"/>
      </c:pivotFmt>
      <c:pivotFmt>
        <c:idx val="55"/>
        <c:spPr>
          <a:solidFill>
            <a:schemeClr val="accent1"/>
          </a:solidFill>
          <a:ln>
            <a:noFill/>
          </a:ln>
          <a:effectLst/>
        </c:spPr>
        <c:marker>
          <c:symbol val="none"/>
        </c:marker>
      </c:pivotFmt>
      <c:pivotFmt>
        <c:idx val="56"/>
        <c:spPr>
          <a:solidFill>
            <a:schemeClr val="accent1"/>
          </a:solidFill>
          <a:ln>
            <a:noFill/>
          </a:ln>
          <a:effectLst/>
        </c:spPr>
        <c:marker>
          <c:symbol val="none"/>
        </c:marker>
      </c:pivotFmt>
      <c:pivotFmt>
        <c:idx val="57"/>
        <c:spPr>
          <a:solidFill>
            <a:schemeClr val="accent1"/>
          </a:solidFill>
          <a:ln>
            <a:noFill/>
          </a:ln>
          <a:effectLst/>
        </c:spPr>
        <c:marker>
          <c:symbol val="none"/>
        </c:marker>
      </c:pivotFmt>
      <c:pivotFmt>
        <c:idx val="58"/>
        <c:spPr>
          <a:solidFill>
            <a:schemeClr val="accent1"/>
          </a:solidFill>
          <a:ln>
            <a:noFill/>
          </a:ln>
          <a:effectLst/>
        </c:spPr>
        <c:marker>
          <c:symbol val="none"/>
        </c:marker>
      </c:pivotFmt>
      <c:pivotFmt>
        <c:idx val="59"/>
        <c:spPr>
          <a:solidFill>
            <a:schemeClr val="accent1"/>
          </a:solidFill>
          <a:ln>
            <a:noFill/>
          </a:ln>
          <a:effectLst/>
        </c:spPr>
        <c:marker>
          <c:symbol val="none"/>
        </c:marker>
      </c:pivotFmt>
      <c:pivotFmt>
        <c:idx val="60"/>
        <c:spPr>
          <a:solidFill>
            <a:schemeClr val="accent1"/>
          </a:solidFill>
          <a:ln>
            <a:noFill/>
          </a:ln>
          <a:effectLst/>
        </c:spPr>
        <c:marker>
          <c:symbol val="none"/>
        </c:marker>
      </c:pivotFmt>
      <c:pivotFmt>
        <c:idx val="61"/>
        <c:spPr>
          <a:solidFill>
            <a:schemeClr val="accent1"/>
          </a:solidFill>
          <a:ln>
            <a:noFill/>
          </a:ln>
          <a:effectLst/>
        </c:spPr>
        <c:marker>
          <c:symbol val="none"/>
        </c:marker>
      </c:pivotFmt>
      <c:pivotFmt>
        <c:idx val="62"/>
        <c:spPr>
          <a:solidFill>
            <a:schemeClr val="accent1"/>
          </a:solidFill>
          <a:ln>
            <a:noFill/>
          </a:ln>
          <a:effectLst/>
        </c:spPr>
        <c:marker>
          <c:symbol val="none"/>
        </c:marker>
      </c:pivotFmt>
      <c:pivotFmt>
        <c:idx val="63"/>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pivotFmt>
      <c:pivotFmt>
        <c:idx val="65"/>
        <c:spPr>
          <a:solidFill>
            <a:schemeClr val="accent1"/>
          </a:solidFill>
          <a:ln>
            <a:noFill/>
          </a:ln>
          <a:effectLst/>
        </c:spPr>
        <c:marker>
          <c:symbol val="none"/>
        </c:marker>
      </c:pivotFmt>
      <c:pivotFmt>
        <c:idx val="66"/>
        <c:spPr>
          <a:noFill/>
          <a:ln w="19050">
            <a:noFill/>
          </a:ln>
          <a:effectLst/>
        </c:spPr>
        <c:marker>
          <c:symbol val="none"/>
        </c:marker>
      </c:pivotFmt>
    </c:pivotFmts>
    <c:plotArea>
      <c:layout/>
      <c:barChart>
        <c:barDir val="col"/>
        <c:grouping val="stacked"/>
        <c:varyColors val="0"/>
        <c:ser>
          <c:idx val="0"/>
          <c:order val="0"/>
          <c:tx>
            <c:strRef>
              <c:f>'PIN Pivot Table'!$B$4</c:f>
              <c:strCache>
                <c:ptCount val="1"/>
                <c:pt idx="0">
                  <c:v>01-Instruction</c:v>
                </c:pt>
              </c:strCache>
            </c:strRef>
          </c:tx>
          <c:spPr>
            <a:solidFill>
              <a:schemeClr val="accent1"/>
            </a:solidFill>
            <a:ln>
              <a:noFill/>
            </a:ln>
            <a:effectLst/>
          </c:spPr>
          <c:invertIfNegative val="0"/>
          <c:cat>
            <c:numRef>
              <c:f>'PIN Pivot Table'!$A$5:$A$16</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'PIN Pivot Table'!$B$5:$B$16</c:f>
              <c:numCache>
                <c:formatCode>General</c:formatCode>
                <c:ptCount val="12"/>
                <c:pt idx="0">
                  <c:v>342</c:v>
                </c:pt>
                <c:pt idx="1">
                  <c:v>354</c:v>
                </c:pt>
                <c:pt idx="2">
                  <c:v>365</c:v>
                </c:pt>
                <c:pt idx="3">
                  <c:v>381</c:v>
                </c:pt>
                <c:pt idx="4">
                  <c:v>381</c:v>
                </c:pt>
                <c:pt idx="5">
                  <c:v>385</c:v>
                </c:pt>
                <c:pt idx="6">
                  <c:v>408</c:v>
                </c:pt>
                <c:pt idx="7">
                  <c:v>413</c:v>
                </c:pt>
                <c:pt idx="8">
                  <c:v>434</c:v>
                </c:pt>
                <c:pt idx="9">
                  <c:v>442</c:v>
                </c:pt>
                <c:pt idx="10">
                  <c:v>438</c:v>
                </c:pt>
                <c:pt idx="11">
                  <c:v>438</c:v>
                </c:pt>
              </c:numCache>
            </c:numRef>
          </c:val>
          <c:extLst>
            <c:ext xmlns:c16="http://schemas.microsoft.com/office/drawing/2014/chart" uri="{C3380CC4-5D6E-409C-BE32-E72D297353CC}">
              <c16:uniqueId val="{00000000-008F-4C20-83D4-F83E0C96B30F}"/>
            </c:ext>
          </c:extLst>
        </c:ser>
        <c:ser>
          <c:idx val="1"/>
          <c:order val="1"/>
          <c:tx>
            <c:strRef>
              <c:f>'PIN Pivot Table'!$C$4</c:f>
              <c:strCache>
                <c:ptCount val="1"/>
                <c:pt idx="0">
                  <c:v>02-Research</c:v>
                </c:pt>
              </c:strCache>
            </c:strRef>
          </c:tx>
          <c:spPr>
            <a:solidFill>
              <a:schemeClr val="accent2"/>
            </a:solidFill>
            <a:ln>
              <a:noFill/>
            </a:ln>
            <a:effectLst/>
          </c:spPr>
          <c:invertIfNegative val="0"/>
          <c:cat>
            <c:numRef>
              <c:f>'PIN Pivot Table'!$A$5:$A$16</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'PIN Pivot Table'!$C$5:$C$16</c:f>
              <c:numCache>
                <c:formatCode>General</c:formatCode>
                <c:ptCount val="12"/>
                <c:pt idx="0">
                  <c:v>6</c:v>
                </c:pt>
                <c:pt idx="1">
                  <c:v>6</c:v>
                </c:pt>
                <c:pt idx="2">
                  <c:v>6</c:v>
                </c:pt>
                <c:pt idx="3">
                  <c:v>6</c:v>
                </c:pt>
                <c:pt idx="4">
                  <c:v>6</c:v>
                </c:pt>
                <c:pt idx="5">
                  <c:v>6</c:v>
                </c:pt>
                <c:pt idx="6">
                  <c:v>6</c:v>
                </c:pt>
                <c:pt idx="7">
                  <c:v>6</c:v>
                </c:pt>
                <c:pt idx="8">
                  <c:v>6</c:v>
                </c:pt>
                <c:pt idx="9">
                  <c:v>5</c:v>
                </c:pt>
                <c:pt idx="10">
                  <c:v>5</c:v>
                </c:pt>
                <c:pt idx="11">
                  <c:v>5</c:v>
                </c:pt>
              </c:numCache>
            </c:numRef>
          </c:val>
          <c:extLst>
            <c:ext xmlns:c16="http://schemas.microsoft.com/office/drawing/2014/chart" uri="{C3380CC4-5D6E-409C-BE32-E72D297353CC}">
              <c16:uniqueId val="{00000001-008F-4C20-83D4-F83E0C96B30F}"/>
            </c:ext>
          </c:extLst>
        </c:ser>
        <c:ser>
          <c:idx val="2"/>
          <c:order val="2"/>
          <c:tx>
            <c:strRef>
              <c:f>'PIN Pivot Table'!$D$4</c:f>
              <c:strCache>
                <c:ptCount val="1"/>
                <c:pt idx="0">
                  <c:v>03-Public Service</c:v>
                </c:pt>
              </c:strCache>
            </c:strRef>
          </c:tx>
          <c:spPr>
            <a:solidFill>
              <a:schemeClr val="accent3"/>
            </a:solidFill>
            <a:ln>
              <a:noFill/>
            </a:ln>
            <a:effectLst/>
          </c:spPr>
          <c:invertIfNegative val="0"/>
          <c:cat>
            <c:numRef>
              <c:f>'PIN Pivot Table'!$A$5:$A$16</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'PIN Pivot Table'!$D$5:$D$16</c:f>
              <c:numCache>
                <c:formatCode>General</c:formatCode>
                <c:ptCount val="12"/>
                <c:pt idx="0">
                  <c:v>8</c:v>
                </c:pt>
                <c:pt idx="1">
                  <c:v>13.5</c:v>
                </c:pt>
                <c:pt idx="2">
                  <c:v>1</c:v>
                </c:pt>
                <c:pt idx="3">
                  <c:v>1</c:v>
                </c:pt>
                <c:pt idx="4">
                  <c:v>1</c:v>
                </c:pt>
                <c:pt idx="5">
                  <c:v>1</c:v>
                </c:pt>
                <c:pt idx="6">
                  <c:v>1</c:v>
                </c:pt>
                <c:pt idx="7">
                  <c:v>2</c:v>
                </c:pt>
                <c:pt idx="8">
                  <c:v>3</c:v>
                </c:pt>
                <c:pt idx="9">
                  <c:v>3</c:v>
                </c:pt>
                <c:pt idx="10">
                  <c:v>6</c:v>
                </c:pt>
                <c:pt idx="11">
                  <c:v>6</c:v>
                </c:pt>
              </c:numCache>
            </c:numRef>
          </c:val>
          <c:extLst>
            <c:ext xmlns:c16="http://schemas.microsoft.com/office/drawing/2014/chart" uri="{C3380CC4-5D6E-409C-BE32-E72D297353CC}">
              <c16:uniqueId val="{00000002-008F-4C20-83D4-F83E0C96B30F}"/>
            </c:ext>
          </c:extLst>
        </c:ser>
        <c:ser>
          <c:idx val="3"/>
          <c:order val="3"/>
          <c:tx>
            <c:strRef>
              <c:f>'PIN Pivot Table'!$E$4</c:f>
              <c:strCache>
                <c:ptCount val="1"/>
                <c:pt idx="0">
                  <c:v>04-Academic Support</c:v>
                </c:pt>
              </c:strCache>
            </c:strRef>
          </c:tx>
          <c:spPr>
            <a:solidFill>
              <a:schemeClr val="accent4"/>
            </a:solidFill>
            <a:ln>
              <a:noFill/>
            </a:ln>
            <a:effectLst/>
          </c:spPr>
          <c:invertIfNegative val="0"/>
          <c:cat>
            <c:numRef>
              <c:f>'PIN Pivot Table'!$A$5:$A$16</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'PIN Pivot Table'!$E$5:$E$16</c:f>
              <c:numCache>
                <c:formatCode>General</c:formatCode>
                <c:ptCount val="12"/>
                <c:pt idx="0">
                  <c:v>76</c:v>
                </c:pt>
                <c:pt idx="1">
                  <c:v>78</c:v>
                </c:pt>
                <c:pt idx="2">
                  <c:v>79</c:v>
                </c:pt>
                <c:pt idx="3">
                  <c:v>77</c:v>
                </c:pt>
                <c:pt idx="4">
                  <c:v>77</c:v>
                </c:pt>
                <c:pt idx="5">
                  <c:v>77</c:v>
                </c:pt>
                <c:pt idx="6">
                  <c:v>82</c:v>
                </c:pt>
                <c:pt idx="7">
                  <c:v>84</c:v>
                </c:pt>
                <c:pt idx="8">
                  <c:v>82</c:v>
                </c:pt>
                <c:pt idx="9">
                  <c:v>84</c:v>
                </c:pt>
                <c:pt idx="10">
                  <c:v>104</c:v>
                </c:pt>
                <c:pt idx="11">
                  <c:v>109</c:v>
                </c:pt>
              </c:numCache>
            </c:numRef>
          </c:val>
          <c:extLst>
            <c:ext xmlns:c16="http://schemas.microsoft.com/office/drawing/2014/chart" uri="{C3380CC4-5D6E-409C-BE32-E72D297353CC}">
              <c16:uniqueId val="{00000003-008F-4C20-83D4-F83E0C96B30F}"/>
            </c:ext>
          </c:extLst>
        </c:ser>
        <c:ser>
          <c:idx val="4"/>
          <c:order val="4"/>
          <c:tx>
            <c:strRef>
              <c:f>'PIN Pivot Table'!$F$4</c:f>
              <c:strCache>
                <c:ptCount val="1"/>
                <c:pt idx="0">
                  <c:v>05-Student Services</c:v>
                </c:pt>
              </c:strCache>
            </c:strRef>
          </c:tx>
          <c:spPr>
            <a:solidFill>
              <a:schemeClr val="accent5"/>
            </a:solidFill>
            <a:ln>
              <a:noFill/>
            </a:ln>
            <a:effectLst/>
          </c:spPr>
          <c:invertIfNegative val="0"/>
          <c:cat>
            <c:numRef>
              <c:f>'PIN Pivot Table'!$A$5:$A$16</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'PIN Pivot Table'!$F$5:$F$16</c:f>
              <c:numCache>
                <c:formatCode>General</c:formatCode>
                <c:ptCount val="12"/>
                <c:pt idx="0">
                  <c:v>59</c:v>
                </c:pt>
                <c:pt idx="1">
                  <c:v>57</c:v>
                </c:pt>
                <c:pt idx="2">
                  <c:v>59</c:v>
                </c:pt>
                <c:pt idx="3">
                  <c:v>59</c:v>
                </c:pt>
                <c:pt idx="4">
                  <c:v>59</c:v>
                </c:pt>
                <c:pt idx="5">
                  <c:v>59</c:v>
                </c:pt>
                <c:pt idx="6">
                  <c:v>61</c:v>
                </c:pt>
                <c:pt idx="7">
                  <c:v>68</c:v>
                </c:pt>
                <c:pt idx="8">
                  <c:v>67</c:v>
                </c:pt>
                <c:pt idx="9">
                  <c:v>65</c:v>
                </c:pt>
                <c:pt idx="10">
                  <c:v>69</c:v>
                </c:pt>
                <c:pt idx="11">
                  <c:v>72</c:v>
                </c:pt>
              </c:numCache>
            </c:numRef>
          </c:val>
          <c:extLst>
            <c:ext xmlns:c16="http://schemas.microsoft.com/office/drawing/2014/chart" uri="{C3380CC4-5D6E-409C-BE32-E72D297353CC}">
              <c16:uniqueId val="{00000004-008F-4C20-83D4-F83E0C96B30F}"/>
            </c:ext>
          </c:extLst>
        </c:ser>
        <c:ser>
          <c:idx val="5"/>
          <c:order val="5"/>
          <c:tx>
            <c:strRef>
              <c:f>'PIN Pivot Table'!$G$4</c:f>
              <c:strCache>
                <c:ptCount val="1"/>
                <c:pt idx="0">
                  <c:v>06-Institutional Support</c:v>
                </c:pt>
              </c:strCache>
            </c:strRef>
          </c:tx>
          <c:spPr>
            <a:solidFill>
              <a:schemeClr val="accent6"/>
            </a:solidFill>
            <a:ln>
              <a:noFill/>
            </a:ln>
            <a:effectLst/>
          </c:spPr>
          <c:invertIfNegative val="0"/>
          <c:cat>
            <c:numRef>
              <c:f>'PIN Pivot Table'!$A$5:$A$16</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'PIN Pivot Table'!$G$5:$G$16</c:f>
              <c:numCache>
                <c:formatCode>General</c:formatCode>
                <c:ptCount val="12"/>
                <c:pt idx="0">
                  <c:v>134</c:v>
                </c:pt>
                <c:pt idx="1">
                  <c:v>136</c:v>
                </c:pt>
                <c:pt idx="2">
                  <c:v>136</c:v>
                </c:pt>
                <c:pt idx="3">
                  <c:v>136</c:v>
                </c:pt>
                <c:pt idx="4">
                  <c:v>136</c:v>
                </c:pt>
                <c:pt idx="5">
                  <c:v>136</c:v>
                </c:pt>
                <c:pt idx="6">
                  <c:v>138</c:v>
                </c:pt>
                <c:pt idx="7">
                  <c:v>147</c:v>
                </c:pt>
                <c:pt idx="8">
                  <c:v>149</c:v>
                </c:pt>
                <c:pt idx="9">
                  <c:v>152</c:v>
                </c:pt>
                <c:pt idx="10">
                  <c:v>154</c:v>
                </c:pt>
                <c:pt idx="11">
                  <c:v>159</c:v>
                </c:pt>
              </c:numCache>
            </c:numRef>
          </c:val>
          <c:extLst>
            <c:ext xmlns:c16="http://schemas.microsoft.com/office/drawing/2014/chart" uri="{C3380CC4-5D6E-409C-BE32-E72D297353CC}">
              <c16:uniqueId val="{00000005-008F-4C20-83D4-F83E0C96B30F}"/>
            </c:ext>
          </c:extLst>
        </c:ser>
        <c:ser>
          <c:idx val="6"/>
          <c:order val="6"/>
          <c:tx>
            <c:strRef>
              <c:f>'PIN Pivot Table'!$H$4</c:f>
              <c:strCache>
                <c:ptCount val="1"/>
                <c:pt idx="0">
                  <c:v>07-Plant Operations</c:v>
                </c:pt>
              </c:strCache>
            </c:strRef>
          </c:tx>
          <c:spPr>
            <a:solidFill>
              <a:schemeClr val="accent1">
                <a:lumMod val="60000"/>
              </a:schemeClr>
            </a:solidFill>
            <a:ln>
              <a:noFill/>
            </a:ln>
            <a:effectLst/>
          </c:spPr>
          <c:invertIfNegative val="0"/>
          <c:cat>
            <c:numRef>
              <c:f>'PIN Pivot Table'!$A$5:$A$16</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'PIN Pivot Table'!$H$5:$H$16</c:f>
              <c:numCache>
                <c:formatCode>General</c:formatCode>
                <c:ptCount val="12"/>
                <c:pt idx="0">
                  <c:v>80</c:v>
                </c:pt>
                <c:pt idx="1">
                  <c:v>80</c:v>
                </c:pt>
                <c:pt idx="2">
                  <c:v>91</c:v>
                </c:pt>
                <c:pt idx="3">
                  <c:v>88</c:v>
                </c:pt>
                <c:pt idx="4">
                  <c:v>88</c:v>
                </c:pt>
                <c:pt idx="5">
                  <c:v>89</c:v>
                </c:pt>
                <c:pt idx="6">
                  <c:v>103</c:v>
                </c:pt>
                <c:pt idx="7">
                  <c:v>101</c:v>
                </c:pt>
                <c:pt idx="8">
                  <c:v>99</c:v>
                </c:pt>
                <c:pt idx="9">
                  <c:v>98</c:v>
                </c:pt>
                <c:pt idx="10">
                  <c:v>103</c:v>
                </c:pt>
                <c:pt idx="11">
                  <c:v>104</c:v>
                </c:pt>
              </c:numCache>
            </c:numRef>
          </c:val>
          <c:extLst>
            <c:ext xmlns:c16="http://schemas.microsoft.com/office/drawing/2014/chart" uri="{C3380CC4-5D6E-409C-BE32-E72D297353CC}">
              <c16:uniqueId val="{00000006-008F-4C20-83D4-F83E0C96B30F}"/>
            </c:ext>
          </c:extLst>
        </c:ser>
        <c:ser>
          <c:idx val="7"/>
          <c:order val="7"/>
          <c:tx>
            <c:strRef>
              <c:f>'PIN Pivot Table'!$I$4</c:f>
              <c:strCache>
                <c:ptCount val="1"/>
                <c:pt idx="0">
                  <c:v>08-Auxil Enterprises</c:v>
                </c:pt>
              </c:strCache>
            </c:strRef>
          </c:tx>
          <c:spPr>
            <a:solidFill>
              <a:schemeClr val="accent2">
                <a:lumMod val="60000"/>
              </a:schemeClr>
            </a:solidFill>
            <a:ln>
              <a:noFill/>
            </a:ln>
            <a:effectLst/>
          </c:spPr>
          <c:invertIfNegative val="0"/>
          <c:cat>
            <c:numRef>
              <c:f>'PIN Pivot Table'!$A$5:$A$16</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'PIN Pivot Table'!$I$5:$I$16</c:f>
              <c:numCache>
                <c:formatCode>0</c:formatCode>
                <c:ptCount val="12"/>
                <c:pt idx="0">
                  <c:v>172</c:v>
                </c:pt>
                <c:pt idx="1">
                  <c:v>177</c:v>
                </c:pt>
                <c:pt idx="2">
                  <c:v>181</c:v>
                </c:pt>
                <c:pt idx="3">
                  <c:v>183</c:v>
                </c:pt>
                <c:pt idx="4">
                  <c:v>180</c:v>
                </c:pt>
                <c:pt idx="5">
                  <c:v>185</c:v>
                </c:pt>
                <c:pt idx="6">
                  <c:v>189</c:v>
                </c:pt>
                <c:pt idx="7">
                  <c:v>188</c:v>
                </c:pt>
                <c:pt idx="8">
                  <c:v>190</c:v>
                </c:pt>
                <c:pt idx="9">
                  <c:v>191</c:v>
                </c:pt>
                <c:pt idx="10">
                  <c:v>183</c:v>
                </c:pt>
                <c:pt idx="11">
                  <c:v>178</c:v>
                </c:pt>
              </c:numCache>
            </c:numRef>
          </c:val>
          <c:extLst>
            <c:ext xmlns:c16="http://schemas.microsoft.com/office/drawing/2014/chart" uri="{C3380CC4-5D6E-409C-BE32-E72D297353CC}">
              <c16:uniqueId val="{00000007-008F-4C20-83D4-F83E0C96B30F}"/>
            </c:ext>
          </c:extLst>
        </c:ser>
        <c:dLbls>
          <c:showLegendKey val="0"/>
          <c:showVal val="0"/>
          <c:showCatName val="0"/>
          <c:showSerName val="0"/>
          <c:showPercent val="0"/>
          <c:showBubbleSize val="0"/>
        </c:dLbls>
        <c:gapWidth val="70"/>
        <c:overlap val="100"/>
        <c:axId val="295789176"/>
        <c:axId val="232598552"/>
      </c:barChart>
      <c:lineChart>
        <c:grouping val="standard"/>
        <c:varyColors val="0"/>
        <c:ser>
          <c:idx val="8"/>
          <c:order val="8"/>
          <c:tx>
            <c:strRef>
              <c:f>'PIN Pivot Table'!$J$4</c:f>
              <c:strCache>
                <c:ptCount val="1"/>
                <c:pt idx="0">
                  <c:v>Total</c:v>
                </c:pt>
              </c:strCache>
            </c:strRef>
          </c:tx>
          <c:spPr>
            <a:ln w="28575" cap="rnd">
              <a:noFill/>
              <a:round/>
            </a:ln>
            <a:effectLst/>
          </c:spPr>
          <c:marker>
            <c:symbol val="none"/>
          </c:marker>
          <c:dLbls>
            <c:dLbl>
              <c:idx val="0"/>
              <c:layout>
                <c:manualLayout>
                  <c:x val="-1.9056723358591092E-2"/>
                  <c:y val="-2.22222222222222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08F-4C20-83D4-F83E0C96B30F}"/>
                </c:ext>
              </c:extLst>
            </c:dLbl>
            <c:dLbl>
              <c:idx val="1"/>
              <c:layout>
                <c:manualLayout>
                  <c:x val="-2.4920330545849887E-2"/>
                  <c:y val="-2.22222222222222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08F-4C20-83D4-F83E0C96B30F}"/>
                </c:ext>
              </c:extLst>
            </c:dLbl>
            <c:dLbl>
              <c:idx val="2"/>
              <c:layout>
                <c:manualLayout>
                  <c:x val="-2.3454428749035243E-2"/>
                  <c:y val="-2.22222222222222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08F-4C20-83D4-F83E0C96B30F}"/>
                </c:ext>
              </c:extLst>
            </c:dLbl>
            <c:dLbl>
              <c:idx val="3"/>
              <c:layout>
                <c:manualLayout>
                  <c:x val="-2.1988526952220543E-2"/>
                  <c:y val="-2.22222222222222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08F-4C20-83D4-F83E0C96B30F}"/>
                </c:ext>
              </c:extLst>
            </c:dLbl>
            <c:dLbl>
              <c:idx val="4"/>
              <c:layout>
                <c:manualLayout>
                  <c:x val="-2.1988526952220543E-2"/>
                  <c:y val="-2.42424242424242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08F-4C20-83D4-F83E0C96B30F}"/>
                </c:ext>
              </c:extLst>
            </c:dLbl>
            <c:dLbl>
              <c:idx val="5"/>
              <c:layout>
                <c:manualLayout>
                  <c:x val="-2.3454428749035187E-2"/>
                  <c:y val="-2.82828282828283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08F-4C20-83D4-F83E0C96B30F}"/>
                </c:ext>
              </c:extLst>
            </c:dLbl>
            <c:dLbl>
              <c:idx val="6"/>
              <c:layout>
                <c:manualLayout>
                  <c:x val="-2.3454428749035187E-2"/>
                  <c:y val="-2.62626262626262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08F-4C20-83D4-F83E0C96B30F}"/>
                </c:ext>
              </c:extLst>
            </c:dLbl>
            <c:dLbl>
              <c:idx val="7"/>
              <c:layout>
                <c:manualLayout>
                  <c:x val="-2.4920330545849887E-2"/>
                  <c:y val="-2.4242424242424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08F-4C20-83D4-F83E0C96B30F}"/>
                </c:ext>
              </c:extLst>
            </c:dLbl>
            <c:dLbl>
              <c:idx val="8"/>
              <c:layout>
                <c:manualLayout>
                  <c:x val="-2.4920330545849887E-2"/>
                  <c:y val="-2.2222222222222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08F-4C20-83D4-F83E0C96B30F}"/>
                </c:ext>
              </c:extLst>
            </c:dLbl>
            <c:dLbl>
              <c:idx val="9"/>
              <c:layout>
                <c:manualLayout>
                  <c:x val="-2.6386232342664587E-2"/>
                  <c:y val="-2.62626262626262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08F-4C20-83D4-F83E0C96B30F}"/>
                </c:ext>
              </c:extLst>
            </c:dLbl>
            <c:dLbl>
              <c:idx val="10"/>
              <c:layout>
                <c:manualLayout>
                  <c:x val="-2.6386232342664694E-2"/>
                  <c:y val="-2.22222222222222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08F-4C20-83D4-F83E0C96B30F}"/>
                </c:ext>
              </c:extLst>
            </c:dLbl>
            <c:dLbl>
              <c:idx val="11"/>
              <c:layout>
                <c:manualLayout>
                  <c:x val="-2.6386232342664479E-2"/>
                  <c:y val="-2.22222222222222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08F-4C20-83D4-F83E0C96B30F}"/>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'PIN Pivot Table'!$A$5:$A$16</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'PIN Pivot Table'!$J$5:$J$16</c:f>
              <c:numCache>
                <c:formatCode>General</c:formatCode>
                <c:ptCount val="12"/>
                <c:pt idx="0">
                  <c:v>877</c:v>
                </c:pt>
                <c:pt idx="1">
                  <c:v>901.5</c:v>
                </c:pt>
                <c:pt idx="2">
                  <c:v>918</c:v>
                </c:pt>
                <c:pt idx="3">
                  <c:v>931</c:v>
                </c:pt>
                <c:pt idx="4">
                  <c:v>928</c:v>
                </c:pt>
                <c:pt idx="5">
                  <c:v>938</c:v>
                </c:pt>
                <c:pt idx="6">
                  <c:v>988</c:v>
                </c:pt>
                <c:pt idx="7">
                  <c:v>1009</c:v>
                </c:pt>
                <c:pt idx="8">
                  <c:v>1030</c:v>
                </c:pt>
                <c:pt idx="9">
                  <c:v>1040</c:v>
                </c:pt>
                <c:pt idx="10">
                  <c:v>1062</c:v>
                </c:pt>
                <c:pt idx="11">
                  <c:v>1071</c:v>
                </c:pt>
              </c:numCache>
            </c:numRef>
          </c:val>
          <c:smooth val="0"/>
          <c:extLst>
            <c:ext xmlns:c16="http://schemas.microsoft.com/office/drawing/2014/chart" uri="{C3380CC4-5D6E-409C-BE32-E72D297353CC}">
              <c16:uniqueId val="{00000014-008F-4C20-83D4-F83E0C96B30F}"/>
            </c:ext>
          </c:extLst>
        </c:ser>
        <c:dLbls>
          <c:showLegendKey val="0"/>
          <c:showVal val="0"/>
          <c:showCatName val="0"/>
          <c:showSerName val="0"/>
          <c:showPercent val="0"/>
          <c:showBubbleSize val="0"/>
        </c:dLbls>
        <c:marker val="1"/>
        <c:smooth val="0"/>
        <c:axId val="295789176"/>
        <c:axId val="232598552"/>
      </c:lineChart>
      <c:lineChart>
        <c:grouping val="standard"/>
        <c:varyColors val="0"/>
        <c:ser>
          <c:idx val="9"/>
          <c:order val="9"/>
          <c:tx>
            <c:strRef>
              <c:f>'PIN Pivot Table'!$K$4</c:f>
              <c:strCache>
                <c:ptCount val="1"/>
                <c:pt idx="0">
                  <c:v>Vacant PINs</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dLbl>
              <c:idx val="7"/>
              <c:layout>
                <c:manualLayout>
                  <c:x val="-1.6124919764961693E-2"/>
                  <c:y val="-2.22222222222222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08F-4C20-83D4-F83E0C96B30F}"/>
                </c:ext>
              </c:extLst>
            </c:dLbl>
            <c:dLbl>
              <c:idx val="8"/>
              <c:layout>
                <c:manualLayout>
                  <c:x val="-1.9056723358591092E-2"/>
                  <c:y val="-3.63636363636364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008F-4C20-83D4-F83E0C96B30F}"/>
                </c:ext>
              </c:extLst>
            </c:dLbl>
            <c:dLbl>
              <c:idx val="9"/>
              <c:layout>
                <c:manualLayout>
                  <c:x val="-1.6124919764961693E-2"/>
                  <c:y val="2.62626262626262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008F-4C20-83D4-F83E0C96B30F}"/>
                </c:ext>
              </c:extLst>
            </c:dLbl>
            <c:dLbl>
              <c:idx val="10"/>
              <c:layout>
                <c:manualLayout>
                  <c:x val="-1.4659017968146993E-2"/>
                  <c:y val="-2.22222222222222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008F-4C20-83D4-F83E0C96B30F}"/>
                </c:ext>
              </c:extLst>
            </c:dLbl>
            <c:dLbl>
              <c:idx val="11"/>
              <c:layout>
                <c:manualLayout>
                  <c:x val="-1.1727214374517701E-2"/>
                  <c:y val="-2.22222222222222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008F-4C20-83D4-F83E0C96B30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'PIN Pivot Table'!$A$5:$A$16</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'PIN Pivot Table'!$K$5:$K$16</c:f>
              <c:numCache>
                <c:formatCode>General</c:formatCode>
                <c:ptCount val="12"/>
                <c:pt idx="7">
                  <c:v>83</c:v>
                </c:pt>
                <c:pt idx="8">
                  <c:v>81</c:v>
                </c:pt>
                <c:pt idx="9">
                  <c:v>98</c:v>
                </c:pt>
                <c:pt idx="10">
                  <c:v>94</c:v>
                </c:pt>
                <c:pt idx="11">
                  <c:v>56</c:v>
                </c:pt>
              </c:numCache>
            </c:numRef>
          </c:val>
          <c:smooth val="0"/>
          <c:extLst>
            <c:ext xmlns:c16="http://schemas.microsoft.com/office/drawing/2014/chart" uri="{C3380CC4-5D6E-409C-BE32-E72D297353CC}">
              <c16:uniqueId val="{0000001A-008F-4C20-83D4-F83E0C96B30F}"/>
            </c:ext>
          </c:extLst>
        </c:ser>
        <c:dLbls>
          <c:showLegendKey val="0"/>
          <c:showVal val="0"/>
          <c:showCatName val="0"/>
          <c:showSerName val="0"/>
          <c:showPercent val="0"/>
          <c:showBubbleSize val="0"/>
        </c:dLbls>
        <c:marker val="1"/>
        <c:smooth val="0"/>
        <c:axId val="232597768"/>
        <c:axId val="232596592"/>
      </c:lineChart>
      <c:catAx>
        <c:axId val="295789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2598552"/>
        <c:crosses val="autoZero"/>
        <c:auto val="1"/>
        <c:lblAlgn val="ctr"/>
        <c:lblOffset val="100"/>
        <c:noMultiLvlLbl val="0"/>
      </c:catAx>
      <c:valAx>
        <c:axId val="2325985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5789176"/>
        <c:crosses val="autoZero"/>
        <c:crossBetween val="between"/>
      </c:valAx>
      <c:valAx>
        <c:axId val="232596592"/>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2597768"/>
        <c:crosses val="max"/>
        <c:crossBetween val="between"/>
      </c:valAx>
      <c:catAx>
        <c:axId val="232597768"/>
        <c:scaling>
          <c:orientation val="minMax"/>
        </c:scaling>
        <c:delete val="1"/>
        <c:axPos val="b"/>
        <c:numFmt formatCode="General" sourceLinked="1"/>
        <c:majorTickMark val="out"/>
        <c:minorTickMark val="none"/>
        <c:tickLblPos val="nextTo"/>
        <c:crossAx val="232596592"/>
        <c:crosses val="autoZero"/>
        <c:auto val="1"/>
        <c:lblAlgn val="ctr"/>
        <c:lblOffset val="100"/>
        <c:noMultiLvlLbl val="0"/>
      </c:catAx>
      <c:spPr>
        <a:noFill/>
        <a:ln>
          <a:noFill/>
        </a:ln>
        <a:effectLst/>
      </c:spPr>
    </c:plotArea>
    <c:legend>
      <c:legendPos val="b"/>
      <c:legendEntry>
        <c:idx val="8"/>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ysClr val="window" lastClr="FFFFFF"/>
    </a:solidFill>
    <a:ln>
      <a:noFill/>
    </a:ln>
    <a:effectLst/>
  </c:spPr>
  <c:txPr>
    <a:bodyPr/>
    <a:lstStyle/>
    <a:p>
      <a:pPr>
        <a:defRPr/>
      </a:pPr>
      <a:endParaRPr lang="en-US"/>
    </a:p>
  </c:txPr>
  <c:externalData r:id="rId4">
    <c:autoUpdate val="0"/>
  </c:externalData>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drawings/drawing1.xml><?xml version="1.0" encoding="utf-8"?>
<c:userShapes xmlns:c="http://schemas.openxmlformats.org/drawingml/2006/chart">
  <cdr:relSizeAnchor xmlns:cdr="http://schemas.openxmlformats.org/drawingml/2006/chartDrawing">
    <cdr:from>
      <cdr:x>0.78232</cdr:x>
      <cdr:y>0.46815</cdr:y>
    </cdr:from>
    <cdr:to>
      <cdr:x>0.80992</cdr:x>
      <cdr:y>0.5073</cdr:y>
    </cdr:to>
    <cdr:sp macro="" textlink="">
      <cdr:nvSpPr>
        <cdr:cNvPr id="2" name="Oval 1"/>
        <cdr:cNvSpPr/>
      </cdr:nvSpPr>
      <cdr:spPr>
        <a:xfrm xmlns:a="http://schemas.openxmlformats.org/drawingml/2006/main">
          <a:off x="6481561" y="2733451"/>
          <a:ext cx="228666" cy="228590"/>
        </a:xfrm>
        <a:prstGeom xmlns:a="http://schemas.openxmlformats.org/drawingml/2006/main" prst="ellipse">
          <a:avLst/>
        </a:prstGeom>
        <a:noFill xmlns:a="http://schemas.openxmlformats.org/drawingml/2006/main"/>
        <a:ln xmlns:a="http://schemas.openxmlformats.org/drawingml/2006/main" w="44450">
          <a:solidFill>
            <a:srgbClr val="FF0000"/>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5138"/>
          </a:xfrm>
          <a:prstGeom prst="rect">
            <a:avLst/>
          </a:prstGeom>
        </p:spPr>
        <p:txBody>
          <a:bodyPr vert="horz" lIns="91428" tIns="45714" rIns="91428" bIns="45714" rtlCol="0"/>
          <a:lstStyle>
            <a:lvl1pPr algn="l" fontAlgn="auto">
              <a:spcBef>
                <a:spcPts val="0"/>
              </a:spcBef>
              <a:spcAft>
                <a:spcPts val="0"/>
              </a:spcAft>
              <a:defRPr sz="1200" dirty="0">
                <a:latin typeface="+mn-lt"/>
              </a:defRPr>
            </a:lvl1pPr>
          </a:lstStyle>
          <a:p>
            <a:pPr>
              <a:defRPr/>
            </a:pPr>
            <a:endParaRPr lang="en-US" dirty="0"/>
          </a:p>
        </p:txBody>
      </p:sp>
      <p:sp>
        <p:nvSpPr>
          <p:cNvPr id="3" name="Date Placeholder 2"/>
          <p:cNvSpPr>
            <a:spLocks noGrp="1"/>
          </p:cNvSpPr>
          <p:nvPr>
            <p:ph type="dt" sz="quarter" idx="1"/>
          </p:nvPr>
        </p:nvSpPr>
        <p:spPr>
          <a:xfrm>
            <a:off x="3970938" y="1"/>
            <a:ext cx="3037840" cy="465138"/>
          </a:xfrm>
          <a:prstGeom prst="rect">
            <a:avLst/>
          </a:prstGeom>
        </p:spPr>
        <p:txBody>
          <a:bodyPr vert="horz" lIns="91428" tIns="45714" rIns="91428" bIns="45714" rtlCol="0"/>
          <a:lstStyle>
            <a:lvl1pPr algn="r" fontAlgn="auto">
              <a:spcBef>
                <a:spcPts val="0"/>
              </a:spcBef>
              <a:spcAft>
                <a:spcPts val="0"/>
              </a:spcAft>
              <a:defRPr sz="1200" smtClean="0">
                <a:latin typeface="+mn-lt"/>
              </a:defRPr>
            </a:lvl1pPr>
          </a:lstStyle>
          <a:p>
            <a:pPr>
              <a:defRPr/>
            </a:pPr>
            <a:fld id="{6E55EAB6-E71D-4B85-9041-C11BBDF74094}" type="datetimeFigureOut">
              <a:rPr lang="en-US"/>
              <a:pPr>
                <a:defRPr/>
              </a:pPr>
              <a:t>4/23/2019</a:t>
            </a:fld>
            <a:endParaRPr lang="en-US" dirty="0"/>
          </a:p>
        </p:txBody>
      </p:sp>
      <p:sp>
        <p:nvSpPr>
          <p:cNvPr id="4" name="Footer Placeholder 3"/>
          <p:cNvSpPr>
            <a:spLocks noGrp="1"/>
          </p:cNvSpPr>
          <p:nvPr>
            <p:ph type="ftr" sz="quarter" idx="2"/>
          </p:nvPr>
        </p:nvSpPr>
        <p:spPr>
          <a:xfrm>
            <a:off x="0" y="8829675"/>
            <a:ext cx="3037840" cy="465138"/>
          </a:xfrm>
          <a:prstGeom prst="rect">
            <a:avLst/>
          </a:prstGeom>
        </p:spPr>
        <p:txBody>
          <a:bodyPr vert="horz" lIns="91428" tIns="45714" rIns="91428" bIns="45714" rtlCol="0" anchor="b"/>
          <a:lstStyle>
            <a:lvl1pPr algn="l" fontAlgn="auto">
              <a:spcBef>
                <a:spcPts val="0"/>
              </a:spcBef>
              <a:spcAft>
                <a:spcPts val="0"/>
              </a:spcAft>
              <a:defRPr sz="1200" dirty="0">
                <a:latin typeface="+mn-lt"/>
              </a:defRPr>
            </a:lvl1pPr>
          </a:lstStyle>
          <a:p>
            <a:pPr>
              <a:defRPr/>
            </a:pPr>
            <a:endParaRPr lang="en-US" dirty="0"/>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28" tIns="45714" rIns="91428" bIns="45714" rtlCol="0" anchor="b"/>
          <a:lstStyle>
            <a:lvl1pPr algn="r" fontAlgn="auto">
              <a:spcBef>
                <a:spcPts val="0"/>
              </a:spcBef>
              <a:spcAft>
                <a:spcPts val="0"/>
              </a:spcAft>
              <a:defRPr sz="1200" smtClean="0">
                <a:latin typeface="+mn-lt"/>
              </a:defRPr>
            </a:lvl1pPr>
          </a:lstStyle>
          <a:p>
            <a:pPr>
              <a:defRPr/>
            </a:pPr>
            <a:fld id="{574C56B2-C248-4619-B231-AAD74FD97EC1}" type="slidenum">
              <a:rPr lang="en-US"/>
              <a:pPr>
                <a:defRPr/>
              </a:pPr>
              <a:t>‹#›</a:t>
            </a:fld>
            <a:endParaRPr lang="en-US" dirty="0"/>
          </a:p>
        </p:txBody>
      </p:sp>
    </p:spTree>
    <p:extLst>
      <p:ext uri="{BB962C8B-B14F-4D97-AF65-F5344CB8AC3E}">
        <p14:creationId xmlns:p14="http://schemas.microsoft.com/office/powerpoint/2010/main" val="785100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5138"/>
          </a:xfrm>
          <a:prstGeom prst="rect">
            <a:avLst/>
          </a:prstGeom>
        </p:spPr>
        <p:txBody>
          <a:bodyPr vert="horz" lIns="91428" tIns="45714" rIns="91428" bIns="45714"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8" y="1"/>
            <a:ext cx="3037840" cy="465138"/>
          </a:xfrm>
          <a:prstGeom prst="rect">
            <a:avLst/>
          </a:prstGeom>
        </p:spPr>
        <p:txBody>
          <a:bodyPr vert="horz" lIns="91428" tIns="45714" rIns="91428" bIns="45714" rtlCol="0"/>
          <a:lstStyle>
            <a:lvl1pPr algn="r" fontAlgn="auto">
              <a:spcBef>
                <a:spcPts val="0"/>
              </a:spcBef>
              <a:spcAft>
                <a:spcPts val="0"/>
              </a:spcAft>
              <a:defRPr sz="1200" smtClean="0">
                <a:latin typeface="+mn-lt"/>
              </a:defRPr>
            </a:lvl1pPr>
          </a:lstStyle>
          <a:p>
            <a:pPr>
              <a:defRPr/>
            </a:pPr>
            <a:fld id="{00032027-F62A-4BA0-87FB-4817F2EA7E31}" type="datetimeFigureOut">
              <a:rPr lang="en-US"/>
              <a:pPr>
                <a:defRPr/>
              </a:pPr>
              <a:t>4/23/2019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28" tIns="45714" rIns="91428" bIns="45714" rtlCol="0" anchor="ctr"/>
          <a:lstStyle/>
          <a:p>
            <a:pPr lvl="0"/>
            <a:endParaRPr lang="en-US" noProof="0" dirty="0" smtClean="0"/>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28" tIns="45714" rIns="91428" bIns="4571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1428" tIns="45714" rIns="91428" bIns="45714"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28" tIns="45714" rIns="91428" bIns="45714" rtlCol="0" anchor="b"/>
          <a:lstStyle>
            <a:lvl1pPr algn="r" fontAlgn="auto">
              <a:spcBef>
                <a:spcPts val="0"/>
              </a:spcBef>
              <a:spcAft>
                <a:spcPts val="0"/>
              </a:spcAft>
              <a:defRPr sz="1200" smtClean="0">
                <a:latin typeface="+mn-lt"/>
              </a:defRPr>
            </a:lvl1pPr>
          </a:lstStyle>
          <a:p>
            <a:pPr>
              <a:defRPr/>
            </a:pPr>
            <a:fld id="{7F05978A-A55E-40EB-A0A6-760424426D5A}" type="slidenum">
              <a:rPr lang="en-US"/>
              <a:pPr>
                <a:defRPr/>
              </a:pPr>
              <a:t>‹#›</a:t>
            </a:fld>
            <a:endParaRPr lang="en-US" dirty="0"/>
          </a:p>
        </p:txBody>
      </p:sp>
    </p:spTree>
    <p:extLst>
      <p:ext uri="{BB962C8B-B14F-4D97-AF65-F5344CB8AC3E}">
        <p14:creationId xmlns:p14="http://schemas.microsoft.com/office/powerpoint/2010/main" val="23860352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F05978A-A55E-40EB-A0A6-760424426D5A}" type="slidenum">
              <a:rPr lang="en-US" smtClean="0"/>
              <a:pPr>
                <a:defRPr/>
              </a:pPr>
              <a:t>1</a:t>
            </a:fld>
            <a:endParaRPr lang="en-US" dirty="0"/>
          </a:p>
        </p:txBody>
      </p:sp>
    </p:spTree>
    <p:extLst>
      <p:ext uri="{BB962C8B-B14F-4D97-AF65-F5344CB8AC3E}">
        <p14:creationId xmlns:p14="http://schemas.microsoft.com/office/powerpoint/2010/main" val="2520708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through Nov</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05978A-A55E-40EB-A0A6-760424426D5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1905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F05978A-A55E-40EB-A0A6-760424426D5A}" type="slidenum">
              <a:rPr lang="en-US" smtClean="0"/>
              <a:pPr>
                <a:defRPr/>
              </a:pPr>
              <a:t>11</a:t>
            </a:fld>
            <a:endParaRPr lang="en-US" dirty="0"/>
          </a:p>
        </p:txBody>
      </p:sp>
    </p:spTree>
    <p:extLst>
      <p:ext uri="{BB962C8B-B14F-4D97-AF65-F5344CB8AC3E}">
        <p14:creationId xmlns:p14="http://schemas.microsoft.com/office/powerpoint/2010/main" val="2043522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title</a:t>
            </a:r>
            <a:endParaRPr lang="en-US" dirty="0"/>
          </a:p>
        </p:txBody>
      </p:sp>
      <p:sp>
        <p:nvSpPr>
          <p:cNvPr id="4" name="Slide Number Placeholder 3"/>
          <p:cNvSpPr>
            <a:spLocks noGrp="1"/>
          </p:cNvSpPr>
          <p:nvPr>
            <p:ph type="sldNum" sz="quarter" idx="10"/>
          </p:nvPr>
        </p:nvSpPr>
        <p:spPr/>
        <p:txBody>
          <a:bodyPr/>
          <a:lstStyle/>
          <a:p>
            <a:pPr>
              <a:defRPr/>
            </a:pPr>
            <a:fld id="{7F05978A-A55E-40EB-A0A6-760424426D5A}" type="slidenum">
              <a:rPr lang="en-US" smtClean="0"/>
              <a:pPr>
                <a:defRPr/>
              </a:pPr>
              <a:t>12</a:t>
            </a:fld>
            <a:endParaRPr lang="en-US" dirty="0"/>
          </a:p>
        </p:txBody>
      </p:sp>
    </p:spTree>
    <p:extLst>
      <p:ext uri="{BB962C8B-B14F-4D97-AF65-F5344CB8AC3E}">
        <p14:creationId xmlns:p14="http://schemas.microsoft.com/office/powerpoint/2010/main" val="2984118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title</a:t>
            </a:r>
            <a:endParaRPr lang="en-US" dirty="0"/>
          </a:p>
        </p:txBody>
      </p:sp>
      <p:sp>
        <p:nvSpPr>
          <p:cNvPr id="4" name="Slide Number Placeholder 3"/>
          <p:cNvSpPr>
            <a:spLocks noGrp="1"/>
          </p:cNvSpPr>
          <p:nvPr>
            <p:ph type="sldNum" sz="quarter" idx="10"/>
          </p:nvPr>
        </p:nvSpPr>
        <p:spPr/>
        <p:txBody>
          <a:bodyPr/>
          <a:lstStyle/>
          <a:p>
            <a:pPr>
              <a:defRPr/>
            </a:pPr>
            <a:fld id="{7F05978A-A55E-40EB-A0A6-760424426D5A}" type="slidenum">
              <a:rPr lang="en-US" smtClean="0"/>
              <a:pPr>
                <a:defRPr/>
              </a:pPr>
              <a:t>13</a:t>
            </a:fld>
            <a:endParaRPr lang="en-US" dirty="0"/>
          </a:p>
        </p:txBody>
      </p:sp>
    </p:spTree>
    <p:extLst>
      <p:ext uri="{BB962C8B-B14F-4D97-AF65-F5344CB8AC3E}">
        <p14:creationId xmlns:p14="http://schemas.microsoft.com/office/powerpoint/2010/main" val="2514783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title</a:t>
            </a:r>
            <a:endParaRPr lang="en-US" dirty="0"/>
          </a:p>
        </p:txBody>
      </p:sp>
      <p:sp>
        <p:nvSpPr>
          <p:cNvPr id="4" name="Slide Number Placeholder 3"/>
          <p:cNvSpPr>
            <a:spLocks noGrp="1"/>
          </p:cNvSpPr>
          <p:nvPr>
            <p:ph type="sldNum" sz="quarter" idx="10"/>
          </p:nvPr>
        </p:nvSpPr>
        <p:spPr/>
        <p:txBody>
          <a:bodyPr/>
          <a:lstStyle/>
          <a:p>
            <a:pPr>
              <a:defRPr/>
            </a:pPr>
            <a:fld id="{7F05978A-A55E-40EB-A0A6-760424426D5A}" type="slidenum">
              <a:rPr lang="en-US" smtClean="0"/>
              <a:pPr>
                <a:defRPr/>
              </a:pPr>
              <a:t>14</a:t>
            </a:fld>
            <a:endParaRPr lang="en-US" dirty="0"/>
          </a:p>
        </p:txBody>
      </p:sp>
    </p:spTree>
    <p:extLst>
      <p:ext uri="{BB962C8B-B14F-4D97-AF65-F5344CB8AC3E}">
        <p14:creationId xmlns:p14="http://schemas.microsoft.com/office/powerpoint/2010/main" val="2522092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title</a:t>
            </a:r>
            <a:endParaRPr lang="en-US" dirty="0"/>
          </a:p>
        </p:txBody>
      </p:sp>
      <p:sp>
        <p:nvSpPr>
          <p:cNvPr id="4" name="Slide Number Placeholder 3"/>
          <p:cNvSpPr>
            <a:spLocks noGrp="1"/>
          </p:cNvSpPr>
          <p:nvPr>
            <p:ph type="sldNum" sz="quarter" idx="10"/>
          </p:nvPr>
        </p:nvSpPr>
        <p:spPr/>
        <p:txBody>
          <a:bodyPr/>
          <a:lstStyle/>
          <a:p>
            <a:pPr>
              <a:defRPr/>
            </a:pPr>
            <a:fld id="{7F05978A-A55E-40EB-A0A6-760424426D5A}" type="slidenum">
              <a:rPr lang="en-US" smtClean="0"/>
              <a:pPr>
                <a:defRPr/>
              </a:pPr>
              <a:t>15</a:t>
            </a:fld>
            <a:endParaRPr lang="en-US" dirty="0"/>
          </a:p>
        </p:txBody>
      </p:sp>
    </p:spTree>
    <p:extLst>
      <p:ext uri="{BB962C8B-B14F-4D97-AF65-F5344CB8AC3E}">
        <p14:creationId xmlns:p14="http://schemas.microsoft.com/office/powerpoint/2010/main" val="1216997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title</a:t>
            </a:r>
            <a:endParaRPr lang="en-US" dirty="0"/>
          </a:p>
        </p:txBody>
      </p:sp>
      <p:sp>
        <p:nvSpPr>
          <p:cNvPr id="4" name="Slide Number Placeholder 3"/>
          <p:cNvSpPr>
            <a:spLocks noGrp="1"/>
          </p:cNvSpPr>
          <p:nvPr>
            <p:ph type="sldNum" sz="quarter" idx="10"/>
          </p:nvPr>
        </p:nvSpPr>
        <p:spPr/>
        <p:txBody>
          <a:bodyPr/>
          <a:lstStyle/>
          <a:p>
            <a:pPr>
              <a:defRPr/>
            </a:pPr>
            <a:fld id="{7F05978A-A55E-40EB-A0A6-760424426D5A}" type="slidenum">
              <a:rPr lang="en-US" smtClean="0"/>
              <a:pPr>
                <a:defRPr/>
              </a:pPr>
              <a:t>16</a:t>
            </a:fld>
            <a:endParaRPr lang="en-US" dirty="0"/>
          </a:p>
        </p:txBody>
      </p:sp>
    </p:spTree>
    <p:extLst>
      <p:ext uri="{BB962C8B-B14F-4D97-AF65-F5344CB8AC3E}">
        <p14:creationId xmlns:p14="http://schemas.microsoft.com/office/powerpoint/2010/main" val="3831897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title</a:t>
            </a:r>
            <a:endParaRPr lang="en-US" dirty="0"/>
          </a:p>
        </p:txBody>
      </p:sp>
      <p:sp>
        <p:nvSpPr>
          <p:cNvPr id="4" name="Slide Number Placeholder 3"/>
          <p:cNvSpPr>
            <a:spLocks noGrp="1"/>
          </p:cNvSpPr>
          <p:nvPr>
            <p:ph type="sldNum" sz="quarter" idx="10"/>
          </p:nvPr>
        </p:nvSpPr>
        <p:spPr/>
        <p:txBody>
          <a:bodyPr/>
          <a:lstStyle/>
          <a:p>
            <a:pPr>
              <a:defRPr/>
            </a:pPr>
            <a:fld id="{7F05978A-A55E-40EB-A0A6-760424426D5A}" type="slidenum">
              <a:rPr lang="en-US" smtClean="0"/>
              <a:pPr>
                <a:defRPr/>
              </a:pPr>
              <a:t>17</a:t>
            </a:fld>
            <a:endParaRPr lang="en-US" dirty="0"/>
          </a:p>
        </p:txBody>
      </p:sp>
    </p:spTree>
    <p:extLst>
      <p:ext uri="{BB962C8B-B14F-4D97-AF65-F5344CB8AC3E}">
        <p14:creationId xmlns:p14="http://schemas.microsoft.com/office/powerpoint/2010/main" val="1077653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05978A-A55E-40EB-A0A6-760424426D5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686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05978A-A55E-40EB-A0A6-760424426D5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4270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title</a:t>
            </a:r>
            <a:endParaRPr lang="en-US" dirty="0"/>
          </a:p>
        </p:txBody>
      </p:sp>
      <p:sp>
        <p:nvSpPr>
          <p:cNvPr id="4" name="Slide Number Placeholder 3"/>
          <p:cNvSpPr>
            <a:spLocks noGrp="1"/>
          </p:cNvSpPr>
          <p:nvPr>
            <p:ph type="sldNum" sz="quarter" idx="10"/>
          </p:nvPr>
        </p:nvSpPr>
        <p:spPr/>
        <p:txBody>
          <a:bodyPr/>
          <a:lstStyle/>
          <a:p>
            <a:pPr>
              <a:defRPr/>
            </a:pPr>
            <a:fld id="{7F05978A-A55E-40EB-A0A6-760424426D5A}" type="slidenum">
              <a:rPr lang="en-US" smtClean="0"/>
              <a:pPr>
                <a:defRPr/>
              </a:pPr>
              <a:t>2</a:t>
            </a:fld>
            <a:endParaRPr lang="en-US" dirty="0"/>
          </a:p>
        </p:txBody>
      </p:sp>
    </p:spTree>
    <p:extLst>
      <p:ext uri="{BB962C8B-B14F-4D97-AF65-F5344CB8AC3E}">
        <p14:creationId xmlns:p14="http://schemas.microsoft.com/office/powerpoint/2010/main" val="1080058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05978A-A55E-40EB-A0A6-760424426D5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9530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05978A-A55E-40EB-A0A6-760424426D5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7227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05978A-A55E-40EB-A0A6-760424426D5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6865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05978A-A55E-40EB-A0A6-760424426D5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0134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F05978A-A55E-40EB-A0A6-760424426D5A}" type="slidenum">
              <a:rPr lang="en-US" smtClean="0"/>
              <a:pPr>
                <a:defRPr/>
              </a:pPr>
              <a:t>24</a:t>
            </a:fld>
            <a:endParaRPr lang="en-US" dirty="0"/>
          </a:p>
        </p:txBody>
      </p:sp>
    </p:spTree>
    <p:extLst>
      <p:ext uri="{BB962C8B-B14F-4D97-AF65-F5344CB8AC3E}">
        <p14:creationId xmlns:p14="http://schemas.microsoft.com/office/powerpoint/2010/main" val="21931692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F05978A-A55E-40EB-A0A6-760424426D5A}" type="slidenum">
              <a:rPr lang="en-US" smtClean="0"/>
              <a:pPr>
                <a:defRPr/>
              </a:pPr>
              <a:t>25</a:t>
            </a:fld>
            <a:endParaRPr lang="en-US" dirty="0"/>
          </a:p>
        </p:txBody>
      </p:sp>
    </p:spTree>
    <p:extLst>
      <p:ext uri="{BB962C8B-B14F-4D97-AF65-F5344CB8AC3E}">
        <p14:creationId xmlns:p14="http://schemas.microsoft.com/office/powerpoint/2010/main" val="33418159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F05978A-A55E-40EB-A0A6-760424426D5A}" type="slidenum">
              <a:rPr lang="en-US">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38174023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F05978A-A55E-40EB-A0A6-760424426D5A}" type="slidenum">
              <a:rPr lang="en-US">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22177845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F05978A-A55E-40EB-A0A6-760424426D5A}" type="slidenum">
              <a:rPr lang="en-US">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36515995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F05978A-A55E-40EB-A0A6-760424426D5A}" type="slidenum">
              <a:rPr lang="en-US">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val="2892653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title</a:t>
            </a:r>
            <a:endParaRPr lang="en-US" dirty="0"/>
          </a:p>
        </p:txBody>
      </p:sp>
      <p:sp>
        <p:nvSpPr>
          <p:cNvPr id="4" name="Slide Number Placeholder 3"/>
          <p:cNvSpPr>
            <a:spLocks noGrp="1"/>
          </p:cNvSpPr>
          <p:nvPr>
            <p:ph type="sldNum" sz="quarter" idx="10"/>
          </p:nvPr>
        </p:nvSpPr>
        <p:spPr/>
        <p:txBody>
          <a:bodyPr/>
          <a:lstStyle/>
          <a:p>
            <a:pPr>
              <a:defRPr/>
            </a:pPr>
            <a:fld id="{7F05978A-A55E-40EB-A0A6-760424426D5A}" type="slidenum">
              <a:rPr lang="en-US" smtClean="0"/>
              <a:pPr>
                <a:defRPr/>
              </a:pPr>
              <a:t>3</a:t>
            </a:fld>
            <a:endParaRPr lang="en-US" dirty="0"/>
          </a:p>
        </p:txBody>
      </p:sp>
    </p:spTree>
    <p:extLst>
      <p:ext uri="{BB962C8B-B14F-4D97-AF65-F5344CB8AC3E}">
        <p14:creationId xmlns:p14="http://schemas.microsoft.com/office/powerpoint/2010/main" val="35271378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F05978A-A55E-40EB-A0A6-760424426D5A}" type="slidenum">
              <a:rPr lang="en-US">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val="16786412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F05978A-A55E-40EB-A0A6-760424426D5A}" type="slidenum">
              <a:rPr lang="en-US">
                <a:solidFill>
                  <a:prstClr val="black"/>
                </a:solidFill>
              </a:rPr>
              <a:pPr>
                <a:defRPr/>
              </a:pPr>
              <a:t>31</a:t>
            </a:fld>
            <a:endParaRPr lang="en-US" dirty="0">
              <a:solidFill>
                <a:prstClr val="black"/>
              </a:solidFill>
            </a:endParaRPr>
          </a:p>
        </p:txBody>
      </p:sp>
    </p:spTree>
    <p:extLst>
      <p:ext uri="{BB962C8B-B14F-4D97-AF65-F5344CB8AC3E}">
        <p14:creationId xmlns:p14="http://schemas.microsoft.com/office/powerpoint/2010/main" val="473500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F05978A-A55E-40EB-A0A6-760424426D5A}" type="slidenum">
              <a:rPr lang="en-US">
                <a:solidFill>
                  <a:prstClr val="black"/>
                </a:solidFill>
              </a:rPr>
              <a:pPr>
                <a:defRPr/>
              </a:pPr>
              <a:t>32</a:t>
            </a:fld>
            <a:endParaRPr lang="en-US" dirty="0">
              <a:solidFill>
                <a:prstClr val="black"/>
              </a:solidFill>
            </a:endParaRPr>
          </a:p>
        </p:txBody>
      </p:sp>
    </p:spTree>
    <p:extLst>
      <p:ext uri="{BB962C8B-B14F-4D97-AF65-F5344CB8AC3E}">
        <p14:creationId xmlns:p14="http://schemas.microsoft.com/office/powerpoint/2010/main" val="29509263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added in the actual SCH for each year</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05978A-A55E-40EB-A0A6-760424426D5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74862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FY19, 01 shows a decrease.  There are several factors impacting the 01 budget for FY19:</a:t>
            </a:r>
          </a:p>
          <a:p>
            <a:pPr lvl="0"/>
            <a:r>
              <a:rPr lang="en-US" sz="1200" kern="1200" dirty="0" smtClean="0">
                <a:solidFill>
                  <a:schemeClr val="tx1"/>
                </a:solidFill>
                <a:effectLst/>
                <a:latin typeface="+mn-lt"/>
                <a:ea typeface="+mn-ea"/>
                <a:cs typeface="+mn-cs"/>
              </a:rPr>
              <a:t>The FY18 “Day1” budget for 01 had actually already been increased by $350K</a:t>
            </a:r>
          </a:p>
          <a:p>
            <a:pPr lvl="0"/>
            <a:r>
              <a:rPr lang="en-US" sz="1200" kern="1200" dirty="0" smtClean="0">
                <a:solidFill>
                  <a:schemeClr val="tx1"/>
                </a:solidFill>
                <a:effectLst/>
                <a:latin typeface="+mn-lt"/>
                <a:ea typeface="+mn-ea"/>
                <a:cs typeface="+mn-cs"/>
              </a:rPr>
              <a:t>The FY19 “Day 1” budget was affected by us moving 8 PINs (either fully or partially) out of control-budgeted departments.  This was an 01 reduction of approximately $650K.</a:t>
            </a:r>
          </a:p>
          <a:p>
            <a:pPr lvl="0"/>
            <a:r>
              <a:rPr lang="en-US" sz="1200" kern="1200" dirty="0" smtClean="0">
                <a:solidFill>
                  <a:schemeClr val="tx1"/>
                </a:solidFill>
                <a:effectLst/>
                <a:latin typeface="+mn-lt"/>
                <a:ea typeface="+mn-ea"/>
                <a:cs typeface="+mn-cs"/>
              </a:rPr>
              <a:t>When Joanna and I budgeted for 01 for FY19, we took a lot of time to create a query/model based on actual benefit selections.  In comparing our 01 budget to the FY18 budget and actuals, there were definite instances where the 01 budget had been overstated in FY18 (mostly in benefits).  I don’t have a calculated figure to represent this overall difference, but it is impacting the comparison of 01 budgets between the two years.</a:t>
            </a:r>
          </a:p>
          <a:p>
            <a:pPr lvl="0"/>
            <a:r>
              <a:rPr lang="en-US" sz="1200" kern="1200" dirty="0" smtClean="0">
                <a:solidFill>
                  <a:schemeClr val="tx1"/>
                </a:solidFill>
                <a:effectLst/>
                <a:latin typeface="+mn-lt"/>
                <a:ea typeface="+mn-ea"/>
                <a:cs typeface="+mn-cs"/>
              </a:rPr>
              <a:t>Based on the first two bullets, if you factor in this $1M difference in 01 between FY18 and FY19, there would have been an 01 percentage increase of .9% and a total FY19 increase of 1.05%.  The three year total difference would have been 10.85% in 01 and 10.64% overall.</a:t>
            </a:r>
          </a:p>
          <a:p>
            <a:endParaRPr lang="en-US" dirty="0"/>
          </a:p>
        </p:txBody>
      </p:sp>
      <p:sp>
        <p:nvSpPr>
          <p:cNvPr id="4" name="Slide Number Placeholder 3"/>
          <p:cNvSpPr>
            <a:spLocks noGrp="1"/>
          </p:cNvSpPr>
          <p:nvPr>
            <p:ph type="sldNum" sz="quarter" idx="10"/>
          </p:nvPr>
        </p:nvSpPr>
        <p:spPr/>
        <p:txBody>
          <a:bodyPr/>
          <a:lstStyle/>
          <a:p>
            <a:pPr>
              <a:defRPr/>
            </a:pPr>
            <a:fld id="{7F05978A-A55E-40EB-A0A6-760424426D5A}" type="slidenum">
              <a:rPr lang="en-US">
                <a:solidFill>
                  <a:prstClr val="black"/>
                </a:solidFill>
              </a:rPr>
              <a:pPr>
                <a:defRPr/>
              </a:pPr>
              <a:t>34</a:t>
            </a:fld>
            <a:endParaRPr lang="en-US" dirty="0">
              <a:solidFill>
                <a:prstClr val="black"/>
              </a:solidFill>
            </a:endParaRPr>
          </a:p>
        </p:txBody>
      </p:sp>
    </p:spTree>
    <p:extLst>
      <p:ext uri="{BB962C8B-B14F-4D97-AF65-F5344CB8AC3E}">
        <p14:creationId xmlns:p14="http://schemas.microsoft.com/office/powerpoint/2010/main" val="36813955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F05978A-A55E-40EB-A0A6-760424426D5A}" type="slidenum">
              <a:rPr lang="en-US" smtClean="0"/>
              <a:pPr>
                <a:defRPr/>
              </a:pPr>
              <a:t>37</a:t>
            </a:fld>
            <a:endParaRPr lang="en-US" dirty="0"/>
          </a:p>
        </p:txBody>
      </p:sp>
    </p:spTree>
    <p:extLst>
      <p:ext uri="{BB962C8B-B14F-4D97-AF65-F5344CB8AC3E}">
        <p14:creationId xmlns:p14="http://schemas.microsoft.com/office/powerpoint/2010/main" val="35587630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change in headcount is correct</a:t>
            </a:r>
            <a:endParaRPr lang="en-US" dirty="0"/>
          </a:p>
        </p:txBody>
      </p:sp>
      <p:sp>
        <p:nvSpPr>
          <p:cNvPr id="4" name="Slide Number Placeholder 3"/>
          <p:cNvSpPr>
            <a:spLocks noGrp="1"/>
          </p:cNvSpPr>
          <p:nvPr>
            <p:ph type="sldNum" sz="quarter" idx="10"/>
          </p:nvPr>
        </p:nvSpPr>
        <p:spPr/>
        <p:txBody>
          <a:bodyPr/>
          <a:lstStyle/>
          <a:p>
            <a:pPr>
              <a:defRPr/>
            </a:pPr>
            <a:fld id="{7F05978A-A55E-40EB-A0A6-760424426D5A}" type="slidenum">
              <a:rPr lang="en-US" smtClean="0"/>
              <a:pPr>
                <a:defRPr/>
              </a:pPr>
              <a:t>42</a:t>
            </a:fld>
            <a:endParaRPr lang="en-US" dirty="0"/>
          </a:p>
        </p:txBody>
      </p:sp>
    </p:spTree>
    <p:extLst>
      <p:ext uri="{BB962C8B-B14F-4D97-AF65-F5344CB8AC3E}">
        <p14:creationId xmlns:p14="http://schemas.microsoft.com/office/powerpoint/2010/main" val="33820945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Eliminate this slide</a:t>
            </a:r>
            <a:r>
              <a:rPr lang="en-US" dirty="0" smtClean="0"/>
              <a:t>—data not matching the rest of the PIN slides in</a:t>
            </a:r>
            <a:r>
              <a:rPr lang="en-US" baseline="0" dirty="0" smtClean="0"/>
              <a:t> the year to year counts—remaining PIN slides are all drawn from the same query—this slide was one of our earlier attempts to pull PIN data together.</a:t>
            </a:r>
            <a:endParaRPr lang="en-US" dirty="0"/>
          </a:p>
        </p:txBody>
      </p:sp>
      <p:sp>
        <p:nvSpPr>
          <p:cNvPr id="4" name="Slide Number Placeholder 3"/>
          <p:cNvSpPr>
            <a:spLocks noGrp="1"/>
          </p:cNvSpPr>
          <p:nvPr>
            <p:ph type="sldNum" sz="quarter" idx="10"/>
          </p:nvPr>
        </p:nvSpPr>
        <p:spPr/>
        <p:txBody>
          <a:bodyPr/>
          <a:lstStyle/>
          <a:p>
            <a:pPr>
              <a:defRPr/>
            </a:pPr>
            <a:fld id="{7F05978A-A55E-40EB-A0A6-760424426D5A}" type="slidenum">
              <a:rPr lang="en-US" smtClean="0"/>
              <a:pPr>
                <a:defRPr/>
              </a:pPr>
              <a:t>43</a:t>
            </a:fld>
            <a:endParaRPr lang="en-US" dirty="0"/>
          </a:p>
        </p:txBody>
      </p:sp>
    </p:spTree>
    <p:extLst>
      <p:ext uri="{BB962C8B-B14F-4D97-AF65-F5344CB8AC3E}">
        <p14:creationId xmlns:p14="http://schemas.microsoft.com/office/powerpoint/2010/main" val="34454914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528-412</a:t>
            </a:r>
            <a:r>
              <a:rPr lang="en-US" baseline="0" dirty="0" smtClean="0"/>
              <a:t> = 116 additional PINs – 51 that were converted = 65/412 = 15.5%</a:t>
            </a:r>
            <a:endParaRPr lang="en-US" dirty="0" smtClean="0"/>
          </a:p>
          <a:p>
            <a:r>
              <a:rPr lang="en-US" dirty="0" smtClean="0"/>
              <a:t>Did</a:t>
            </a:r>
            <a:r>
              <a:rPr lang="en-US" baseline="0" dirty="0" smtClean="0"/>
              <a:t> not include 2008 converted PIN of 1 in calculation—already part of the 412 beginning balance</a:t>
            </a:r>
            <a:endParaRPr lang="en-US" dirty="0"/>
          </a:p>
        </p:txBody>
      </p:sp>
      <p:sp>
        <p:nvSpPr>
          <p:cNvPr id="4" name="Slide Number Placeholder 3"/>
          <p:cNvSpPr>
            <a:spLocks noGrp="1"/>
          </p:cNvSpPr>
          <p:nvPr>
            <p:ph type="sldNum" sz="quarter" idx="10"/>
          </p:nvPr>
        </p:nvSpPr>
        <p:spPr/>
        <p:txBody>
          <a:bodyPr/>
          <a:lstStyle/>
          <a:p>
            <a:pPr>
              <a:defRPr/>
            </a:pPr>
            <a:fld id="{7F05978A-A55E-40EB-A0A6-760424426D5A}" type="slidenum">
              <a:rPr lang="en-US" smtClean="0"/>
              <a:pPr>
                <a:defRPr/>
              </a:pPr>
              <a:t>45</a:t>
            </a:fld>
            <a:endParaRPr lang="en-US" dirty="0"/>
          </a:p>
        </p:txBody>
      </p:sp>
    </p:spTree>
    <p:extLst>
      <p:ext uri="{BB962C8B-B14F-4D97-AF65-F5344CB8AC3E}">
        <p14:creationId xmlns:p14="http://schemas.microsoft.com/office/powerpoint/2010/main" val="2551206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14%</a:t>
            </a:r>
            <a:r>
              <a:rPr lang="en-US" baseline="0" dirty="0" smtClean="0"/>
              <a:t> = new PIN count of 39 (from 2009 forward) divided by 288</a:t>
            </a:r>
          </a:p>
          <a:p>
            <a:endParaRPr lang="en-US" baseline="0" dirty="0" smtClean="0"/>
          </a:p>
          <a:p>
            <a:r>
              <a:rPr lang="en-US" baseline="0" dirty="0" smtClean="0"/>
              <a:t>Is this right?  Do we need to factor in the transfer of PINs from Student Affairs?  Probably not…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7F05978A-A55E-40EB-A0A6-760424426D5A}" type="slidenum">
              <a:rPr lang="en-US" smtClean="0"/>
              <a:pPr>
                <a:defRPr/>
              </a:pPr>
              <a:t>46</a:t>
            </a:fld>
            <a:endParaRPr lang="en-US" dirty="0"/>
          </a:p>
        </p:txBody>
      </p:sp>
    </p:spTree>
    <p:extLst>
      <p:ext uri="{BB962C8B-B14F-4D97-AF65-F5344CB8AC3E}">
        <p14:creationId xmlns:p14="http://schemas.microsoft.com/office/powerpoint/2010/main" val="359494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title</a:t>
            </a:r>
            <a:endParaRPr lang="en-US" dirty="0"/>
          </a:p>
        </p:txBody>
      </p:sp>
      <p:sp>
        <p:nvSpPr>
          <p:cNvPr id="4" name="Slide Number Placeholder 3"/>
          <p:cNvSpPr>
            <a:spLocks noGrp="1"/>
          </p:cNvSpPr>
          <p:nvPr>
            <p:ph type="sldNum" sz="quarter" idx="10"/>
          </p:nvPr>
        </p:nvSpPr>
        <p:spPr/>
        <p:txBody>
          <a:bodyPr/>
          <a:lstStyle/>
          <a:p>
            <a:pPr>
              <a:defRPr/>
            </a:pPr>
            <a:fld id="{7F05978A-A55E-40EB-A0A6-760424426D5A}" type="slidenum">
              <a:rPr lang="en-US" smtClean="0"/>
              <a:pPr>
                <a:defRPr/>
              </a:pPr>
              <a:t>4</a:t>
            </a:fld>
            <a:endParaRPr lang="en-US" dirty="0"/>
          </a:p>
        </p:txBody>
      </p:sp>
    </p:spTree>
    <p:extLst>
      <p:ext uri="{BB962C8B-B14F-4D97-AF65-F5344CB8AC3E}">
        <p14:creationId xmlns:p14="http://schemas.microsoft.com/office/powerpoint/2010/main" val="18937803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41-33 = 8 PIN increase -2 that were converted = 6/33 = 18%</a:t>
            </a:r>
            <a:endParaRPr lang="en-US" dirty="0"/>
          </a:p>
        </p:txBody>
      </p:sp>
      <p:sp>
        <p:nvSpPr>
          <p:cNvPr id="4" name="Slide Number Placeholder 3"/>
          <p:cNvSpPr>
            <a:spLocks noGrp="1"/>
          </p:cNvSpPr>
          <p:nvPr>
            <p:ph type="sldNum" sz="quarter" idx="10"/>
          </p:nvPr>
        </p:nvSpPr>
        <p:spPr/>
        <p:txBody>
          <a:bodyPr/>
          <a:lstStyle/>
          <a:p>
            <a:pPr>
              <a:defRPr/>
            </a:pPr>
            <a:fld id="{7F05978A-A55E-40EB-A0A6-760424426D5A}" type="slidenum">
              <a:rPr lang="en-US" smtClean="0"/>
              <a:pPr>
                <a:defRPr/>
              </a:pPr>
              <a:t>47</a:t>
            </a:fld>
            <a:endParaRPr lang="en-US" dirty="0"/>
          </a:p>
        </p:txBody>
      </p:sp>
    </p:spTree>
    <p:extLst>
      <p:ext uri="{BB962C8B-B14F-4D97-AF65-F5344CB8AC3E}">
        <p14:creationId xmlns:p14="http://schemas.microsoft.com/office/powerpoint/2010/main" val="20941934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14 New PINs (2009-forward)/42 = 33%</a:t>
            </a:r>
            <a:endParaRPr lang="en-US" dirty="0"/>
          </a:p>
        </p:txBody>
      </p:sp>
      <p:sp>
        <p:nvSpPr>
          <p:cNvPr id="4" name="Slide Number Placeholder 3"/>
          <p:cNvSpPr>
            <a:spLocks noGrp="1"/>
          </p:cNvSpPr>
          <p:nvPr>
            <p:ph type="sldNum" sz="quarter" idx="10"/>
          </p:nvPr>
        </p:nvSpPr>
        <p:spPr/>
        <p:txBody>
          <a:bodyPr/>
          <a:lstStyle/>
          <a:p>
            <a:pPr>
              <a:defRPr/>
            </a:pPr>
            <a:fld id="{7F05978A-A55E-40EB-A0A6-760424426D5A}" type="slidenum">
              <a:rPr lang="en-US" smtClean="0"/>
              <a:pPr>
                <a:defRPr/>
              </a:pPr>
              <a:t>48</a:t>
            </a:fld>
            <a:endParaRPr lang="en-US" dirty="0"/>
          </a:p>
        </p:txBody>
      </p:sp>
    </p:spTree>
    <p:extLst>
      <p:ext uri="{BB962C8B-B14F-4D97-AF65-F5344CB8AC3E}">
        <p14:creationId xmlns:p14="http://schemas.microsoft.com/office/powerpoint/2010/main" val="5999808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sure on this %--how to factor in large PIN</a:t>
            </a:r>
            <a:r>
              <a:rPr lang="en-US" baseline="0" dirty="0" smtClean="0"/>
              <a:t> transfer to Admin and Finance?</a:t>
            </a:r>
            <a:endParaRPr lang="en-US" dirty="0"/>
          </a:p>
        </p:txBody>
      </p:sp>
      <p:sp>
        <p:nvSpPr>
          <p:cNvPr id="4" name="Slide Number Placeholder 3"/>
          <p:cNvSpPr>
            <a:spLocks noGrp="1"/>
          </p:cNvSpPr>
          <p:nvPr>
            <p:ph type="sldNum" sz="quarter" idx="10"/>
          </p:nvPr>
        </p:nvSpPr>
        <p:spPr/>
        <p:txBody>
          <a:bodyPr/>
          <a:lstStyle/>
          <a:p>
            <a:pPr>
              <a:defRPr/>
            </a:pPr>
            <a:fld id="{7F05978A-A55E-40EB-A0A6-760424426D5A}" type="slidenum">
              <a:rPr lang="en-US" smtClean="0"/>
              <a:pPr>
                <a:defRPr/>
              </a:pPr>
              <a:t>49</a:t>
            </a:fld>
            <a:endParaRPr lang="en-US" dirty="0"/>
          </a:p>
        </p:txBody>
      </p:sp>
    </p:spTree>
    <p:extLst>
      <p:ext uri="{BB962C8B-B14F-4D97-AF65-F5344CB8AC3E}">
        <p14:creationId xmlns:p14="http://schemas.microsoft.com/office/powerpoint/2010/main" val="42334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F05978A-A55E-40EB-A0A6-760424426D5A}" type="slidenum">
              <a:rPr lang="en-US">
                <a:solidFill>
                  <a:prstClr val="black"/>
                </a:solidFill>
              </a:rPr>
              <a:pPr>
                <a:defRPr/>
              </a:pPr>
              <a:t>52</a:t>
            </a:fld>
            <a:endParaRPr lang="en-US" dirty="0">
              <a:solidFill>
                <a:prstClr val="black"/>
              </a:solidFill>
            </a:endParaRPr>
          </a:p>
        </p:txBody>
      </p:sp>
    </p:spTree>
    <p:extLst>
      <p:ext uri="{BB962C8B-B14F-4D97-AF65-F5344CB8AC3E}">
        <p14:creationId xmlns:p14="http://schemas.microsoft.com/office/powerpoint/2010/main" val="2411317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F05978A-A55E-40EB-A0A6-760424426D5A}" type="slidenum">
              <a:rPr lang="en-US">
                <a:solidFill>
                  <a:prstClr val="black"/>
                </a:solidFill>
              </a:rPr>
              <a:pPr>
                <a:defRPr/>
              </a:pPr>
              <a:t>53</a:t>
            </a:fld>
            <a:endParaRPr lang="en-US" dirty="0">
              <a:solidFill>
                <a:prstClr val="black"/>
              </a:solidFill>
            </a:endParaRPr>
          </a:p>
        </p:txBody>
      </p:sp>
    </p:spTree>
    <p:extLst>
      <p:ext uri="{BB962C8B-B14F-4D97-AF65-F5344CB8AC3E}">
        <p14:creationId xmlns:p14="http://schemas.microsoft.com/office/powerpoint/2010/main" val="9830979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F05978A-A55E-40EB-A0A6-760424426D5A}" type="slidenum">
              <a:rPr lang="en-US">
                <a:solidFill>
                  <a:prstClr val="black"/>
                </a:solidFill>
              </a:rPr>
              <a:pPr>
                <a:defRPr/>
              </a:pPr>
              <a:t>54</a:t>
            </a:fld>
            <a:endParaRPr lang="en-US" dirty="0">
              <a:solidFill>
                <a:prstClr val="black"/>
              </a:solidFill>
            </a:endParaRPr>
          </a:p>
        </p:txBody>
      </p:sp>
    </p:spTree>
    <p:extLst>
      <p:ext uri="{BB962C8B-B14F-4D97-AF65-F5344CB8AC3E}">
        <p14:creationId xmlns:p14="http://schemas.microsoft.com/office/powerpoint/2010/main" val="16492024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DELETE</a:t>
            </a:r>
            <a:endParaRPr lang="en-US" b="1" dirty="0"/>
          </a:p>
        </p:txBody>
      </p:sp>
      <p:sp>
        <p:nvSpPr>
          <p:cNvPr id="4" name="Slide Number Placeholder 3"/>
          <p:cNvSpPr>
            <a:spLocks noGrp="1"/>
          </p:cNvSpPr>
          <p:nvPr>
            <p:ph type="sldNum" sz="quarter" idx="10"/>
          </p:nvPr>
        </p:nvSpPr>
        <p:spPr/>
        <p:txBody>
          <a:bodyPr/>
          <a:lstStyle/>
          <a:p>
            <a:pPr>
              <a:defRPr/>
            </a:pPr>
            <a:fld id="{7F05978A-A55E-40EB-A0A6-760424426D5A}" type="slidenum">
              <a:rPr lang="en-US">
                <a:solidFill>
                  <a:prstClr val="black"/>
                </a:solidFill>
              </a:rPr>
              <a:pPr>
                <a:defRPr/>
              </a:pPr>
              <a:t>55</a:t>
            </a:fld>
            <a:endParaRPr lang="en-US" dirty="0">
              <a:solidFill>
                <a:prstClr val="black"/>
              </a:solidFill>
            </a:endParaRPr>
          </a:p>
        </p:txBody>
      </p:sp>
    </p:spTree>
    <p:extLst>
      <p:ext uri="{BB962C8B-B14F-4D97-AF65-F5344CB8AC3E}">
        <p14:creationId xmlns:p14="http://schemas.microsoft.com/office/powerpoint/2010/main" val="35064201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smtClean="0"/>
              <a:t>DELETE</a:t>
            </a:r>
          </a:p>
          <a:p>
            <a:endParaRPr lang="en-US" dirty="0"/>
          </a:p>
        </p:txBody>
      </p:sp>
      <p:sp>
        <p:nvSpPr>
          <p:cNvPr id="4" name="Slide Number Placeholder 3"/>
          <p:cNvSpPr>
            <a:spLocks noGrp="1"/>
          </p:cNvSpPr>
          <p:nvPr>
            <p:ph type="sldNum" sz="quarter" idx="10"/>
          </p:nvPr>
        </p:nvSpPr>
        <p:spPr/>
        <p:txBody>
          <a:bodyPr/>
          <a:lstStyle/>
          <a:p>
            <a:pPr>
              <a:defRPr/>
            </a:pPr>
            <a:fld id="{7F05978A-A55E-40EB-A0A6-760424426D5A}" type="slidenum">
              <a:rPr lang="en-US">
                <a:solidFill>
                  <a:prstClr val="black"/>
                </a:solidFill>
              </a:rPr>
              <a:pPr>
                <a:defRPr/>
              </a:pPr>
              <a:t>56</a:t>
            </a:fld>
            <a:endParaRPr lang="en-US" dirty="0">
              <a:solidFill>
                <a:prstClr val="black"/>
              </a:solidFill>
            </a:endParaRPr>
          </a:p>
        </p:txBody>
      </p:sp>
    </p:spTree>
    <p:extLst>
      <p:ext uri="{BB962C8B-B14F-4D97-AF65-F5344CB8AC3E}">
        <p14:creationId xmlns:p14="http://schemas.microsoft.com/office/powerpoint/2010/main" val="19941705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smtClean="0"/>
              <a:t>DELETE</a:t>
            </a:r>
          </a:p>
          <a:p>
            <a:endParaRPr lang="en-US" dirty="0"/>
          </a:p>
        </p:txBody>
      </p:sp>
      <p:sp>
        <p:nvSpPr>
          <p:cNvPr id="4" name="Slide Number Placeholder 3"/>
          <p:cNvSpPr>
            <a:spLocks noGrp="1"/>
          </p:cNvSpPr>
          <p:nvPr>
            <p:ph type="sldNum" sz="quarter" idx="10"/>
          </p:nvPr>
        </p:nvSpPr>
        <p:spPr/>
        <p:txBody>
          <a:bodyPr/>
          <a:lstStyle/>
          <a:p>
            <a:pPr>
              <a:defRPr/>
            </a:pPr>
            <a:fld id="{7F05978A-A55E-40EB-A0A6-760424426D5A}" type="slidenum">
              <a:rPr lang="en-US">
                <a:solidFill>
                  <a:prstClr val="black"/>
                </a:solidFill>
              </a:rPr>
              <a:pPr>
                <a:defRPr/>
              </a:pPr>
              <a:t>57</a:t>
            </a:fld>
            <a:endParaRPr lang="en-US" dirty="0">
              <a:solidFill>
                <a:prstClr val="black"/>
              </a:solidFill>
            </a:endParaRPr>
          </a:p>
        </p:txBody>
      </p:sp>
    </p:spTree>
    <p:extLst>
      <p:ext uri="{BB962C8B-B14F-4D97-AF65-F5344CB8AC3E}">
        <p14:creationId xmlns:p14="http://schemas.microsoft.com/office/powerpoint/2010/main" val="1828154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title</a:t>
            </a:r>
            <a:endParaRPr lang="en-US" dirty="0"/>
          </a:p>
        </p:txBody>
      </p:sp>
      <p:sp>
        <p:nvSpPr>
          <p:cNvPr id="4" name="Slide Number Placeholder 3"/>
          <p:cNvSpPr>
            <a:spLocks noGrp="1"/>
          </p:cNvSpPr>
          <p:nvPr>
            <p:ph type="sldNum" sz="quarter" idx="10"/>
          </p:nvPr>
        </p:nvSpPr>
        <p:spPr/>
        <p:txBody>
          <a:bodyPr/>
          <a:lstStyle/>
          <a:p>
            <a:pPr>
              <a:defRPr/>
            </a:pPr>
            <a:fld id="{7F05978A-A55E-40EB-A0A6-760424426D5A}" type="slidenum">
              <a:rPr lang="en-US" smtClean="0"/>
              <a:pPr>
                <a:defRPr/>
              </a:pPr>
              <a:t>5</a:t>
            </a:fld>
            <a:endParaRPr lang="en-US" dirty="0"/>
          </a:p>
        </p:txBody>
      </p:sp>
    </p:spTree>
    <p:extLst>
      <p:ext uri="{BB962C8B-B14F-4D97-AF65-F5344CB8AC3E}">
        <p14:creationId xmlns:p14="http://schemas.microsoft.com/office/powerpoint/2010/main" val="3019387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F05978A-A55E-40EB-A0A6-760424426D5A}" type="slidenum">
              <a:rPr lang="en-US" smtClean="0"/>
              <a:pPr>
                <a:defRPr/>
              </a:pPr>
              <a:t>6</a:t>
            </a:fld>
            <a:endParaRPr lang="en-US" dirty="0"/>
          </a:p>
        </p:txBody>
      </p:sp>
    </p:spTree>
    <p:extLst>
      <p:ext uri="{BB962C8B-B14F-4D97-AF65-F5344CB8AC3E}">
        <p14:creationId xmlns:p14="http://schemas.microsoft.com/office/powerpoint/2010/main" val="3872538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F05978A-A55E-40EB-A0A6-760424426D5A}" type="slidenum">
              <a:rPr lang="en-US" smtClean="0"/>
              <a:pPr>
                <a:defRPr/>
              </a:pPr>
              <a:t>7</a:t>
            </a:fld>
            <a:endParaRPr lang="en-US" dirty="0"/>
          </a:p>
        </p:txBody>
      </p:sp>
    </p:spTree>
    <p:extLst>
      <p:ext uri="{BB962C8B-B14F-4D97-AF65-F5344CB8AC3E}">
        <p14:creationId xmlns:p14="http://schemas.microsoft.com/office/powerpoint/2010/main" val="1880088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Revenues up .91% = $907,116</a:t>
            </a:r>
          </a:p>
          <a:p>
            <a:r>
              <a:rPr lang="en-US" dirty="0" smtClean="0"/>
              <a:t>Expenses up 3.30% = $2,261,903</a:t>
            </a:r>
          </a:p>
          <a:p>
            <a:endParaRPr lang="en-US" dirty="0" smtClean="0"/>
          </a:p>
          <a:p>
            <a:r>
              <a:rPr lang="en-US" dirty="0" smtClean="0"/>
              <a:t>Unbudgeted spending = $337K (this figure represents net budget adjustments</a:t>
            </a:r>
            <a:r>
              <a:rPr lang="en-US" baseline="0" dirty="0" smtClean="0"/>
              <a:t> made after the Day 1 budget for FY19—does not include the encumbrance rollover)</a:t>
            </a:r>
          </a:p>
          <a:p>
            <a:endParaRPr lang="en-US" baseline="0" dirty="0" smtClean="0"/>
          </a:p>
          <a:p>
            <a:r>
              <a:rPr lang="en-US" u="sng" dirty="0" smtClean="0"/>
              <a:t>BZ 021719</a:t>
            </a:r>
          </a:p>
          <a:p>
            <a:r>
              <a:rPr lang="en-US" dirty="0" smtClean="0"/>
              <a:t>Revenues up 1.33% = $2,280,856</a:t>
            </a:r>
          </a:p>
          <a:p>
            <a:r>
              <a:rPr lang="en-US" dirty="0" smtClean="0"/>
              <a:t>Expenses up 4.00% = $</a:t>
            </a:r>
          </a:p>
          <a:p>
            <a:endParaRPr lang="en-US" dirty="0" smtClean="0"/>
          </a:p>
          <a:p>
            <a:r>
              <a:rPr lang="en-US" dirty="0" smtClean="0"/>
              <a:t>Unbudgeted spending = $337K (this figure represents net budget adjustments</a:t>
            </a:r>
            <a:r>
              <a:rPr lang="en-US" baseline="0" dirty="0" smtClean="0"/>
              <a:t> made after the Day 1 budget for FY19—does not include the encumbrance rollover)</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F05978A-A55E-40EB-A0A6-760424426D5A}" type="slidenum">
              <a:rPr lang="en-US">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3419389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through Nov</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05978A-A55E-40EB-A0A6-760424426D5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3912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9D65175-F5FE-4138-B947-1F38E0AE80F0}" type="datetimeFigureOut">
              <a:rPr lang="en-US"/>
              <a:pPr>
                <a:defRPr/>
              </a:pPr>
              <a:t>4/23/2019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0F94B09-7CDE-4CE7-ADF9-AD9375F0C96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71E005A-D221-4143-8732-06C31C33AC08}" type="datetimeFigureOut">
              <a:rPr lang="en-US"/>
              <a:pPr>
                <a:defRPr/>
              </a:pPr>
              <a:t>4/23/2019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4FFEF3D-F2CA-464D-BAB0-C2B5887C3CD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8BBD4C4-CCFC-4270-A225-68F3833FDE6F}" type="datetimeFigureOut">
              <a:rPr lang="en-US"/>
              <a:pPr>
                <a:defRPr/>
              </a:pPr>
              <a:t>4/23/2019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3DC43D5-71C7-4992-A912-E22BDD54A92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B33BCE4-315E-4182-86D2-1C0F707249EE}" type="datetimeFigureOut">
              <a:rPr lang="en-US"/>
              <a:pPr>
                <a:defRPr/>
              </a:pPr>
              <a:t>4/23/2019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D5FD6F6-8DDE-4D1A-834C-CF9FFEE6BC59}" type="slidenum">
              <a:rPr lang="en-US"/>
              <a:pPr>
                <a:defRPr/>
              </a:pPr>
              <a:t>‹#›</a:t>
            </a:fld>
            <a:endParaRPr lang="en-US" dirty="0"/>
          </a:p>
        </p:txBody>
      </p:sp>
      <p:pic>
        <p:nvPicPr>
          <p:cNvPr id="7" name="Picture 6" descr="SU seal Line.eps"/>
          <p:cNvPicPr>
            <a:picLocks noChangeAspect="1"/>
          </p:cNvPicPr>
          <p:nvPr userDrawn="1"/>
        </p:nvPicPr>
        <p:blipFill>
          <a:blip r:embed="rId2">
            <a:alphaModFix amt="3000"/>
            <a:extLst>
              <a:ext uri="{28A0092B-C50C-407E-A947-70E740481C1C}">
                <a14:useLocalDpi xmlns:a14="http://schemas.microsoft.com/office/drawing/2010/main" val="0"/>
              </a:ext>
            </a:extLst>
          </a:blip>
          <a:stretch>
            <a:fillRect/>
          </a:stretch>
        </p:blipFill>
        <p:spPr>
          <a:xfrm>
            <a:off x="2286000" y="1524000"/>
            <a:ext cx="4586589" cy="4521200"/>
          </a:xfrm>
          <a:prstGeom prst="rect">
            <a:avLst/>
          </a:prstGeom>
          <a:blipFill rotWithShape="1">
            <a:blip r:embed="rId2">
              <a:alphaModFix amt="3000"/>
            </a:blip>
            <a:stretch>
              <a:fillRect/>
            </a:stretch>
          </a:blip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0F8FC5B-850C-4AD3-AB34-1CE25F253A83}" type="datetimeFigureOut">
              <a:rPr lang="en-US"/>
              <a:pPr>
                <a:defRPr/>
              </a:pPr>
              <a:t>4/23/2019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D7853B1-EAAC-4896-A191-56C14BC25D8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A0FB9EF-7B32-4319-B1FA-D7DB6801E42F}" type="datetimeFigureOut">
              <a:rPr lang="en-US"/>
              <a:pPr>
                <a:defRPr/>
              </a:pPr>
              <a:t>4/23/2019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FA41C1D-7D03-4E95-9242-5FE1D4E0376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92C3B57-5F26-49FD-9C97-426439D6AD82}" type="datetimeFigureOut">
              <a:rPr lang="en-US"/>
              <a:pPr>
                <a:defRPr/>
              </a:pPr>
              <a:t>4/23/2019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10EC6B2-BBAA-400F-954C-23866AAD92B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AC689BA-FE4C-4FF4-AF9D-6596E7F72746}" type="datetimeFigureOut">
              <a:rPr lang="en-US"/>
              <a:pPr>
                <a:defRPr/>
              </a:pPr>
              <a:t>4/23/2019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8DB9BC1D-7EF8-480D-842E-97994E30D5E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B25C29B-D93F-4E76-9824-26A601DC6CA5}" type="datetimeFigureOut">
              <a:rPr lang="en-US"/>
              <a:pPr>
                <a:defRPr/>
              </a:pPr>
              <a:t>4/23/2019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9DB409D8-6545-47F7-912A-3C0B2A05B8D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E10128C-576B-413B-A48B-79D90092324F}" type="datetimeFigureOut">
              <a:rPr lang="en-US"/>
              <a:pPr>
                <a:defRPr/>
              </a:pPr>
              <a:t>4/23/2019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1D17106-7687-4814-AB41-DF006D43E77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EAC9E18-1252-4CF4-AF20-EB46DED3906C}" type="datetimeFigureOut">
              <a:rPr lang="en-US"/>
              <a:pPr>
                <a:defRPr/>
              </a:pPr>
              <a:t>4/23/2019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DC526BB-C865-4BD8-8617-596FBBD9795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68E416F5-3A48-4FB7-A9C3-6D0AB45CADBE}" type="datetimeFigureOut">
              <a:rPr lang="en-US"/>
              <a:pPr>
                <a:defRPr/>
              </a:pPr>
              <a:t>4/23/2019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2F792A6-FFE1-4C20-B30A-30C99FD4EFDC}" type="slidenum">
              <a:rPr lang="en-US"/>
              <a:pPr>
                <a:defRPr/>
              </a:pPr>
              <a:t>‹#›</a:t>
            </a:fld>
            <a:endParaRPr lang="en-US" dirty="0"/>
          </a:p>
        </p:txBody>
      </p:sp>
      <p:pic>
        <p:nvPicPr>
          <p:cNvPr id="7" name="Picture 6" descr="SU seal Line.eps"/>
          <p:cNvPicPr>
            <a:picLocks noChangeAspect="1"/>
          </p:cNvPicPr>
          <p:nvPr userDrawn="1"/>
        </p:nvPicPr>
        <p:blipFill>
          <a:blip r:embed="rId13">
            <a:alphaModFix amt="3000"/>
            <a:extLst>
              <a:ext uri="{28A0092B-C50C-407E-A947-70E740481C1C}">
                <a14:useLocalDpi xmlns:a14="http://schemas.microsoft.com/office/drawing/2010/main" val="0"/>
              </a:ext>
            </a:extLst>
          </a:blip>
          <a:stretch>
            <a:fillRect/>
          </a:stretch>
        </p:blipFill>
        <p:spPr>
          <a:xfrm>
            <a:off x="2286000" y="1524000"/>
            <a:ext cx="4586589" cy="4521200"/>
          </a:xfrm>
          <a:prstGeom prst="rect">
            <a:avLst/>
          </a:prstGeom>
          <a:blipFill rotWithShape="1">
            <a:blip r:embed="rId13">
              <a:alphaModFix amt="3000"/>
            </a:blip>
            <a:stretch>
              <a:fillRect/>
            </a:stretch>
          </a:blip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sto MT" pitchFamily="18" charset="0"/>
        </a:defRPr>
      </a:lvl2pPr>
      <a:lvl3pPr algn="ctr" defTabSz="457200" rtl="0" fontAlgn="base">
        <a:spcBef>
          <a:spcPct val="0"/>
        </a:spcBef>
        <a:spcAft>
          <a:spcPct val="0"/>
        </a:spcAft>
        <a:defRPr sz="4400">
          <a:solidFill>
            <a:schemeClr val="tx1"/>
          </a:solidFill>
          <a:latin typeface="Calisto MT" pitchFamily="18" charset="0"/>
        </a:defRPr>
      </a:lvl3pPr>
      <a:lvl4pPr algn="ctr" defTabSz="457200" rtl="0" fontAlgn="base">
        <a:spcBef>
          <a:spcPct val="0"/>
        </a:spcBef>
        <a:spcAft>
          <a:spcPct val="0"/>
        </a:spcAft>
        <a:defRPr sz="4400">
          <a:solidFill>
            <a:schemeClr val="tx1"/>
          </a:solidFill>
          <a:latin typeface="Calisto MT" pitchFamily="18" charset="0"/>
        </a:defRPr>
      </a:lvl4pPr>
      <a:lvl5pPr algn="ctr" defTabSz="457200" rtl="0" fontAlgn="base">
        <a:spcBef>
          <a:spcPct val="0"/>
        </a:spcBef>
        <a:spcAft>
          <a:spcPct val="0"/>
        </a:spcAft>
        <a:defRPr sz="4400">
          <a:solidFill>
            <a:schemeClr val="tx1"/>
          </a:solidFill>
          <a:latin typeface="Calisto MT" pitchFamily="18" charset="0"/>
        </a:defRPr>
      </a:lvl5pPr>
      <a:lvl6pPr marL="457200" algn="ctr" defTabSz="457200" rtl="0" fontAlgn="base">
        <a:spcBef>
          <a:spcPct val="0"/>
        </a:spcBef>
        <a:spcAft>
          <a:spcPct val="0"/>
        </a:spcAft>
        <a:defRPr sz="4400">
          <a:solidFill>
            <a:schemeClr val="tx1"/>
          </a:solidFill>
          <a:latin typeface="Calisto MT" pitchFamily="18" charset="0"/>
        </a:defRPr>
      </a:lvl6pPr>
      <a:lvl7pPr marL="914400" algn="ctr" defTabSz="457200" rtl="0" fontAlgn="base">
        <a:spcBef>
          <a:spcPct val="0"/>
        </a:spcBef>
        <a:spcAft>
          <a:spcPct val="0"/>
        </a:spcAft>
        <a:defRPr sz="4400">
          <a:solidFill>
            <a:schemeClr val="tx1"/>
          </a:solidFill>
          <a:latin typeface="Calisto MT" pitchFamily="18" charset="0"/>
        </a:defRPr>
      </a:lvl7pPr>
      <a:lvl8pPr marL="1371600" algn="ctr" defTabSz="457200" rtl="0" fontAlgn="base">
        <a:spcBef>
          <a:spcPct val="0"/>
        </a:spcBef>
        <a:spcAft>
          <a:spcPct val="0"/>
        </a:spcAft>
        <a:defRPr sz="4400">
          <a:solidFill>
            <a:schemeClr val="tx1"/>
          </a:solidFill>
          <a:latin typeface="Calisto MT" pitchFamily="18" charset="0"/>
        </a:defRPr>
      </a:lvl8pPr>
      <a:lvl9pPr marL="1828800" algn="ctr" defTabSz="457200" rtl="0" fontAlgn="base">
        <a:spcBef>
          <a:spcPct val="0"/>
        </a:spcBef>
        <a:spcAft>
          <a:spcPct val="0"/>
        </a:spcAft>
        <a:defRPr sz="4400">
          <a:solidFill>
            <a:schemeClr val="tx1"/>
          </a:solidFill>
          <a:latin typeface="Calisto MT" pitchFamily="18" charset="0"/>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emf"/></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5.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5.e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60111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622424"/>
            <a:ext cx="8001000" cy="3768725"/>
          </a:xfrm>
        </p:spPr>
        <p:txBody>
          <a:bodyPr rtlCol="0">
            <a:normAutofit/>
          </a:bodyPr>
          <a:lstStyle/>
          <a:p>
            <a:pPr fontAlgn="auto">
              <a:spcAft>
                <a:spcPts val="0"/>
              </a:spcAft>
              <a:defRPr/>
            </a:pPr>
            <a:r>
              <a:rPr lang="en-US" sz="4800" u="sng" dirty="0" smtClean="0">
                <a:solidFill>
                  <a:schemeClr val="bg1"/>
                </a:solidFill>
              </a:rPr>
              <a:t>2019 </a:t>
            </a:r>
          </a:p>
          <a:p>
            <a:pPr fontAlgn="auto">
              <a:spcAft>
                <a:spcPts val="0"/>
              </a:spcAft>
              <a:defRPr/>
            </a:pPr>
            <a:r>
              <a:rPr lang="en-US" sz="4800" u="sng" dirty="0" smtClean="0">
                <a:solidFill>
                  <a:schemeClr val="bg1"/>
                </a:solidFill>
              </a:rPr>
              <a:t>Legislative Session</a:t>
            </a:r>
          </a:p>
        </p:txBody>
      </p:sp>
      <p:pic>
        <p:nvPicPr>
          <p:cNvPr id="2052" name="Picture 8" descr="SU logo 2001-All White .png"/>
          <p:cNvPicPr>
            <a:picLocks noChangeAspect="1"/>
          </p:cNvPicPr>
          <p:nvPr/>
        </p:nvPicPr>
        <p:blipFill>
          <a:blip r:embed="rId3"/>
          <a:srcRect/>
          <a:stretch>
            <a:fillRect/>
          </a:stretch>
        </p:blipFill>
        <p:spPr bwMode="auto">
          <a:xfrm>
            <a:off x="457200" y="5667375"/>
            <a:ext cx="1752600" cy="552450"/>
          </a:xfrm>
          <a:prstGeom prst="rect">
            <a:avLst/>
          </a:prstGeom>
          <a:noFill/>
          <a:ln w="9525">
            <a:noFill/>
            <a:miter lim="800000"/>
            <a:headEnd/>
            <a:tailEnd/>
          </a:ln>
        </p:spPr>
      </p:pic>
      <p:cxnSp>
        <p:nvCxnSpPr>
          <p:cNvPr id="8" name="Straight Connector 7"/>
          <p:cNvCxnSpPr/>
          <p:nvPr/>
        </p:nvCxnSpPr>
        <p:spPr>
          <a:xfrm>
            <a:off x="457200" y="1371600"/>
            <a:ext cx="8229600" cy="1588"/>
          </a:xfrm>
          <a:prstGeom prst="line">
            <a:avLst/>
          </a:prstGeom>
          <a:ln>
            <a:solidFill>
              <a:srgbClr val="EEA5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7625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60111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8091" y="269082"/>
            <a:ext cx="7772400" cy="638968"/>
          </a:xfrm>
        </p:spPr>
        <p:txBody>
          <a:bodyPr/>
          <a:lstStyle/>
          <a:p>
            <a:r>
              <a:rPr lang="en-US" sz="3600" dirty="0" smtClean="0">
                <a:solidFill>
                  <a:schemeClr val="bg1"/>
                </a:solidFill>
              </a:rPr>
              <a:t>SU Budget Trend</a:t>
            </a:r>
            <a:endParaRPr lang="en-US" sz="3600" dirty="0">
              <a:solidFill>
                <a:schemeClr val="bg1"/>
              </a:solidFill>
            </a:endParaRPr>
          </a:p>
        </p:txBody>
      </p:sp>
      <p:sp>
        <p:nvSpPr>
          <p:cNvPr id="3" name="Subtitle 2"/>
          <p:cNvSpPr>
            <a:spLocks noGrp="1"/>
          </p:cNvSpPr>
          <p:nvPr>
            <p:ph type="subTitle" idx="1"/>
          </p:nvPr>
        </p:nvSpPr>
        <p:spPr>
          <a:xfrm>
            <a:off x="228600" y="1373188"/>
            <a:ext cx="8610600" cy="4953000"/>
          </a:xfrm>
        </p:spPr>
        <p:txBody>
          <a:bodyPr rtlCol="0">
            <a:noAutofit/>
          </a:bodyPr>
          <a:lstStyle/>
          <a:p>
            <a:pPr marL="742950" lvl="1" indent="-285750" algn="l">
              <a:spcBef>
                <a:spcPts val="0"/>
              </a:spcBef>
              <a:buFont typeface="Arial" panose="020B0604020202020204" pitchFamily="34" charset="0"/>
              <a:buChar char="•"/>
            </a:pPr>
            <a:endParaRPr lang="en-US" sz="1400" b="1" dirty="0" smtClean="0">
              <a:solidFill>
                <a:schemeClr val="bg1"/>
              </a:solidFill>
            </a:endParaRPr>
          </a:p>
          <a:p>
            <a:pPr marL="742950" lvl="1" indent="-285750" algn="l">
              <a:spcBef>
                <a:spcPts val="0"/>
              </a:spcBef>
              <a:buFont typeface="Arial" panose="020B0604020202020204" pitchFamily="34" charset="0"/>
              <a:buChar char="•"/>
            </a:pPr>
            <a:endParaRPr lang="en-US" sz="1400" b="1" dirty="0" smtClean="0">
              <a:solidFill>
                <a:schemeClr val="bg1"/>
              </a:solidFill>
            </a:endParaRPr>
          </a:p>
          <a:p>
            <a:pPr marL="742950" lvl="1" indent="-285750" algn="l">
              <a:spcBef>
                <a:spcPts val="0"/>
              </a:spcBef>
              <a:buFont typeface="Arial" panose="020B0604020202020204" pitchFamily="34" charset="0"/>
              <a:buChar char="•"/>
            </a:pPr>
            <a:endParaRPr lang="en-US" sz="1400" dirty="0">
              <a:solidFill>
                <a:schemeClr val="bg1"/>
              </a:solidFill>
            </a:endParaRPr>
          </a:p>
          <a:p>
            <a:pPr marL="285750" indent="-285750" algn="l">
              <a:spcBef>
                <a:spcPts val="0"/>
              </a:spcBef>
              <a:buFont typeface="Arial" panose="020B0604020202020204" pitchFamily="34" charset="0"/>
              <a:buChar char="•"/>
            </a:pPr>
            <a:endParaRPr lang="en-US" sz="1400" dirty="0">
              <a:solidFill>
                <a:schemeClr val="bg1"/>
              </a:solidFill>
            </a:endParaRPr>
          </a:p>
          <a:p>
            <a:pPr algn="l">
              <a:spcBef>
                <a:spcPts val="0"/>
              </a:spcBef>
            </a:pPr>
            <a:endParaRPr lang="en-US" sz="1400" dirty="0">
              <a:solidFill>
                <a:schemeClr val="bg1"/>
              </a:solidFill>
            </a:endParaRPr>
          </a:p>
        </p:txBody>
      </p:sp>
      <p:pic>
        <p:nvPicPr>
          <p:cNvPr id="2052" name="Picture 8" descr="SU logo 2001-All White .png"/>
          <p:cNvPicPr>
            <a:picLocks noChangeAspect="1"/>
          </p:cNvPicPr>
          <p:nvPr/>
        </p:nvPicPr>
        <p:blipFill>
          <a:blip r:embed="rId3"/>
          <a:srcRect/>
          <a:stretch>
            <a:fillRect/>
          </a:stretch>
        </p:blipFill>
        <p:spPr bwMode="auto">
          <a:xfrm>
            <a:off x="304800" y="6096000"/>
            <a:ext cx="1752600" cy="552450"/>
          </a:xfrm>
          <a:prstGeom prst="rect">
            <a:avLst/>
          </a:prstGeom>
          <a:noFill/>
          <a:ln w="9525">
            <a:noFill/>
            <a:miter lim="800000"/>
            <a:headEnd/>
            <a:tailEnd/>
          </a:ln>
        </p:spPr>
      </p:pic>
      <p:pic>
        <p:nvPicPr>
          <p:cNvPr id="4" name="Picture 3"/>
          <p:cNvPicPr>
            <a:picLocks noChangeAspect="1"/>
          </p:cNvPicPr>
          <p:nvPr/>
        </p:nvPicPr>
        <p:blipFill>
          <a:blip r:embed="rId4"/>
          <a:stretch>
            <a:fillRect/>
          </a:stretch>
        </p:blipFill>
        <p:spPr>
          <a:xfrm>
            <a:off x="381001" y="908049"/>
            <a:ext cx="8458200" cy="5403065"/>
          </a:xfrm>
          <a:prstGeom prst="rect">
            <a:avLst/>
          </a:prstGeom>
        </p:spPr>
      </p:pic>
      <p:sp>
        <p:nvSpPr>
          <p:cNvPr id="6" name="TextBox 5"/>
          <p:cNvSpPr txBox="1"/>
          <p:nvPr/>
        </p:nvSpPr>
        <p:spPr>
          <a:xfrm>
            <a:off x="7781730" y="4688150"/>
            <a:ext cx="828870" cy="400110"/>
          </a:xfrm>
          <a:prstGeom prst="rect">
            <a:avLst/>
          </a:prstGeom>
          <a:solidFill>
            <a:srgbClr val="E78E23"/>
          </a:solidFill>
        </p:spPr>
        <p:txBody>
          <a:bodyPr wrap="square" rtlCol="0">
            <a:spAutoFit/>
          </a:bodyPr>
          <a:lstStyle/>
          <a:p>
            <a:r>
              <a:rPr lang="en-US" sz="2000" b="1" dirty="0" smtClean="0"/>
              <a:t>.98%</a:t>
            </a:r>
            <a:endParaRPr lang="en-US" sz="2000" b="1" dirty="0"/>
          </a:p>
        </p:txBody>
      </p:sp>
      <p:sp>
        <p:nvSpPr>
          <p:cNvPr id="8" name="TextBox 7"/>
          <p:cNvSpPr txBox="1"/>
          <p:nvPr/>
        </p:nvSpPr>
        <p:spPr>
          <a:xfrm>
            <a:off x="7781730" y="3065187"/>
            <a:ext cx="905071" cy="400110"/>
          </a:xfrm>
          <a:prstGeom prst="rect">
            <a:avLst/>
          </a:prstGeom>
          <a:solidFill>
            <a:srgbClr val="FFFF00"/>
          </a:solidFill>
        </p:spPr>
        <p:txBody>
          <a:bodyPr wrap="square" rtlCol="0">
            <a:spAutoFit/>
          </a:bodyPr>
          <a:lstStyle/>
          <a:p>
            <a:r>
              <a:rPr lang="en-US" sz="2000" b="1" dirty="0" smtClean="0"/>
              <a:t>4.14%</a:t>
            </a:r>
            <a:endParaRPr lang="en-US" sz="2000" b="1" dirty="0"/>
          </a:p>
        </p:txBody>
      </p:sp>
      <p:sp>
        <p:nvSpPr>
          <p:cNvPr id="7" name="TextBox 6"/>
          <p:cNvSpPr txBox="1"/>
          <p:nvPr/>
        </p:nvSpPr>
        <p:spPr>
          <a:xfrm rot="21104416">
            <a:off x="5866178" y="940564"/>
            <a:ext cx="1789162" cy="400110"/>
          </a:xfrm>
          <a:prstGeom prst="rect">
            <a:avLst/>
          </a:prstGeom>
          <a:solidFill>
            <a:schemeClr val="accent1">
              <a:lumMod val="20000"/>
              <a:lumOff val="80000"/>
            </a:schemeClr>
          </a:solidFill>
        </p:spPr>
        <p:txBody>
          <a:bodyPr wrap="square" rtlCol="0">
            <a:spAutoFit/>
          </a:bodyPr>
          <a:lstStyle/>
          <a:p>
            <a:r>
              <a:rPr lang="en-US" sz="2000" b="1" dirty="0" smtClean="0"/>
              <a:t>(as of 4/1/19)</a:t>
            </a:r>
            <a:endParaRPr lang="en-US" sz="2000" b="1" dirty="0"/>
          </a:p>
        </p:txBody>
      </p:sp>
    </p:spTree>
    <p:extLst>
      <p:ext uri="{BB962C8B-B14F-4D97-AF65-F5344CB8AC3E}">
        <p14:creationId xmlns:p14="http://schemas.microsoft.com/office/powerpoint/2010/main" val="567037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60111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622424"/>
            <a:ext cx="8001000" cy="3768725"/>
          </a:xfrm>
        </p:spPr>
        <p:txBody>
          <a:bodyPr rtlCol="0">
            <a:normAutofit/>
          </a:bodyPr>
          <a:lstStyle/>
          <a:p>
            <a:pPr fontAlgn="auto">
              <a:spcAft>
                <a:spcPts val="0"/>
              </a:spcAft>
              <a:defRPr/>
            </a:pPr>
            <a:r>
              <a:rPr lang="en-US" sz="4800" u="sng" dirty="0" smtClean="0">
                <a:solidFill>
                  <a:schemeClr val="bg1"/>
                </a:solidFill>
              </a:rPr>
              <a:t>2020 Budget:</a:t>
            </a:r>
          </a:p>
          <a:p>
            <a:pPr fontAlgn="auto">
              <a:spcAft>
                <a:spcPts val="0"/>
              </a:spcAft>
              <a:defRPr/>
            </a:pPr>
            <a:r>
              <a:rPr lang="en-US" sz="4800" u="sng" dirty="0" smtClean="0">
                <a:solidFill>
                  <a:schemeClr val="bg1"/>
                </a:solidFill>
              </a:rPr>
              <a:t>New Budget Model - Decentralization</a:t>
            </a:r>
          </a:p>
        </p:txBody>
      </p:sp>
      <p:pic>
        <p:nvPicPr>
          <p:cNvPr id="2052" name="Picture 8" descr="SU logo 2001-All White .png"/>
          <p:cNvPicPr>
            <a:picLocks noChangeAspect="1"/>
          </p:cNvPicPr>
          <p:nvPr/>
        </p:nvPicPr>
        <p:blipFill>
          <a:blip r:embed="rId3"/>
          <a:srcRect/>
          <a:stretch>
            <a:fillRect/>
          </a:stretch>
        </p:blipFill>
        <p:spPr bwMode="auto">
          <a:xfrm>
            <a:off x="457200" y="5667375"/>
            <a:ext cx="1752600" cy="552450"/>
          </a:xfrm>
          <a:prstGeom prst="rect">
            <a:avLst/>
          </a:prstGeom>
          <a:noFill/>
          <a:ln w="9525">
            <a:noFill/>
            <a:miter lim="800000"/>
            <a:headEnd/>
            <a:tailEnd/>
          </a:ln>
        </p:spPr>
      </p:pic>
      <p:cxnSp>
        <p:nvCxnSpPr>
          <p:cNvPr id="8" name="Straight Connector 7"/>
          <p:cNvCxnSpPr/>
          <p:nvPr/>
        </p:nvCxnSpPr>
        <p:spPr>
          <a:xfrm>
            <a:off x="457200" y="1371600"/>
            <a:ext cx="8229600" cy="1588"/>
          </a:xfrm>
          <a:prstGeom prst="line">
            <a:avLst/>
          </a:prstGeom>
          <a:ln>
            <a:solidFill>
              <a:srgbClr val="EEA5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2198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E78E23"/>
            </a:gs>
            <a:gs pos="0">
              <a:srgbClr val="FAD77D"/>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516731"/>
            <a:ext cx="7239000" cy="641350"/>
          </a:xfrm>
        </p:spPr>
        <p:txBody>
          <a:bodyPr/>
          <a:lstStyle/>
          <a:p>
            <a:r>
              <a:rPr lang="en-US" sz="3600" dirty="0" smtClean="0"/>
              <a:t>FY20 Budgets: Revenue Projection</a:t>
            </a:r>
            <a:br>
              <a:rPr lang="en-US" sz="3600" dirty="0" smtClean="0"/>
            </a:br>
            <a:endParaRPr lang="en-US" sz="3600" dirty="0"/>
          </a:p>
        </p:txBody>
      </p:sp>
      <p:sp>
        <p:nvSpPr>
          <p:cNvPr id="10244" name="Content Placeholder 2"/>
          <p:cNvSpPr>
            <a:spLocks noGrp="1"/>
          </p:cNvSpPr>
          <p:nvPr>
            <p:ph idx="1"/>
          </p:nvPr>
        </p:nvSpPr>
        <p:spPr>
          <a:xfrm>
            <a:off x="381000" y="1555750"/>
            <a:ext cx="8229600" cy="4525963"/>
          </a:xfrm>
        </p:spPr>
        <p:txBody>
          <a:bodyPr/>
          <a:lstStyle/>
          <a:p>
            <a:pPr>
              <a:buNone/>
            </a:pPr>
            <a:endParaRPr lang="en-US" sz="1200" dirty="0" smtClean="0"/>
          </a:p>
          <a:p>
            <a:pPr marL="457200" lvl="1" indent="0">
              <a:buNone/>
            </a:pPr>
            <a:endParaRPr lang="en-US" sz="3200" dirty="0" smtClean="0"/>
          </a:p>
          <a:p>
            <a:pPr>
              <a:buNone/>
            </a:pPr>
            <a:endParaRPr lang="en-US" sz="2800" dirty="0" smtClean="0"/>
          </a:p>
          <a:p>
            <a:pPr eaLnBrk="1" hangingPunct="1">
              <a:lnSpc>
                <a:spcPct val="90000"/>
              </a:lnSpc>
              <a:defRPr/>
            </a:pPr>
            <a:endParaRPr lang="en-US" sz="2800" dirty="0" smtClean="0">
              <a:ea typeface="Baskerville MT"/>
              <a:cs typeface="Baskerville MT"/>
            </a:endParaRPr>
          </a:p>
        </p:txBody>
      </p:sp>
      <p:cxnSp>
        <p:nvCxnSpPr>
          <p:cNvPr id="5" name="Straight Connector 4"/>
          <p:cNvCxnSpPr/>
          <p:nvPr/>
        </p:nvCxnSpPr>
        <p:spPr>
          <a:xfrm>
            <a:off x="457200" y="914400"/>
            <a:ext cx="8229600" cy="1588"/>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pic>
        <p:nvPicPr>
          <p:cNvPr id="10246" name="Picture 5" descr="SU logo 2001-All White .png"/>
          <p:cNvPicPr>
            <a:picLocks noChangeAspect="1"/>
          </p:cNvPicPr>
          <p:nvPr/>
        </p:nvPicPr>
        <p:blipFill>
          <a:blip r:embed="rId3"/>
          <a:srcRect/>
          <a:stretch>
            <a:fillRect/>
          </a:stretch>
        </p:blipFill>
        <p:spPr bwMode="auto">
          <a:xfrm>
            <a:off x="457200" y="285750"/>
            <a:ext cx="1752600" cy="552450"/>
          </a:xfrm>
          <a:prstGeom prst="rect">
            <a:avLst/>
          </a:prstGeom>
          <a:noFill/>
          <a:ln w="9525">
            <a:noFill/>
            <a:miter lim="800000"/>
            <a:headEnd/>
            <a:tailEnd/>
          </a:ln>
        </p:spPr>
      </p:pic>
      <p:pic>
        <p:nvPicPr>
          <p:cNvPr id="3" name="Picture 2"/>
          <p:cNvPicPr>
            <a:picLocks noChangeAspect="1"/>
          </p:cNvPicPr>
          <p:nvPr/>
        </p:nvPicPr>
        <p:blipFill>
          <a:blip r:embed="rId4"/>
          <a:stretch>
            <a:fillRect/>
          </a:stretch>
        </p:blipFill>
        <p:spPr>
          <a:xfrm>
            <a:off x="685470" y="983933"/>
            <a:ext cx="7620660" cy="5870957"/>
          </a:xfrm>
          <a:prstGeom prst="rect">
            <a:avLst/>
          </a:prstGeom>
        </p:spPr>
      </p:pic>
    </p:spTree>
    <p:extLst>
      <p:ext uri="{BB962C8B-B14F-4D97-AF65-F5344CB8AC3E}">
        <p14:creationId xmlns:p14="http://schemas.microsoft.com/office/powerpoint/2010/main" val="36684344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E78E23"/>
            </a:gs>
            <a:gs pos="0">
              <a:srgbClr val="FAD77D"/>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8200" y="274638"/>
            <a:ext cx="4038600" cy="641350"/>
          </a:xfrm>
        </p:spPr>
        <p:txBody>
          <a:bodyPr/>
          <a:lstStyle/>
          <a:p>
            <a:r>
              <a:rPr lang="en-US" dirty="0" smtClean="0"/>
              <a:t>FY20 Budgets</a:t>
            </a:r>
            <a:endParaRPr lang="en-US" dirty="0"/>
          </a:p>
        </p:txBody>
      </p:sp>
      <p:sp>
        <p:nvSpPr>
          <p:cNvPr id="10244" name="Content Placeholder 2"/>
          <p:cNvSpPr>
            <a:spLocks noGrp="1"/>
          </p:cNvSpPr>
          <p:nvPr>
            <p:ph idx="1"/>
          </p:nvPr>
        </p:nvSpPr>
        <p:spPr>
          <a:xfrm>
            <a:off x="381000" y="1555750"/>
            <a:ext cx="8229600" cy="4525963"/>
          </a:xfrm>
        </p:spPr>
        <p:txBody>
          <a:bodyPr/>
          <a:lstStyle/>
          <a:p>
            <a:pPr>
              <a:buNone/>
            </a:pPr>
            <a:endParaRPr lang="en-US" sz="1200" dirty="0" smtClean="0"/>
          </a:p>
          <a:p>
            <a:pPr marL="457200" lvl="1" indent="0">
              <a:buNone/>
            </a:pPr>
            <a:endParaRPr lang="en-US" sz="3200" dirty="0" smtClean="0"/>
          </a:p>
          <a:p>
            <a:pPr>
              <a:buNone/>
            </a:pPr>
            <a:endParaRPr lang="en-US" sz="2800" dirty="0" smtClean="0"/>
          </a:p>
          <a:p>
            <a:pPr eaLnBrk="1" hangingPunct="1">
              <a:lnSpc>
                <a:spcPct val="90000"/>
              </a:lnSpc>
              <a:defRPr/>
            </a:pPr>
            <a:endParaRPr lang="en-US" sz="2800" dirty="0" smtClean="0">
              <a:ea typeface="Baskerville MT"/>
              <a:cs typeface="Baskerville MT"/>
            </a:endParaRPr>
          </a:p>
        </p:txBody>
      </p:sp>
      <p:cxnSp>
        <p:nvCxnSpPr>
          <p:cNvPr id="5" name="Straight Connector 4"/>
          <p:cNvCxnSpPr/>
          <p:nvPr/>
        </p:nvCxnSpPr>
        <p:spPr>
          <a:xfrm>
            <a:off x="457200" y="914400"/>
            <a:ext cx="8229600" cy="1588"/>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pic>
        <p:nvPicPr>
          <p:cNvPr id="10246" name="Picture 5" descr="SU logo 2001-All White .png"/>
          <p:cNvPicPr>
            <a:picLocks noChangeAspect="1"/>
          </p:cNvPicPr>
          <p:nvPr/>
        </p:nvPicPr>
        <p:blipFill>
          <a:blip r:embed="rId3"/>
          <a:srcRect/>
          <a:stretch>
            <a:fillRect/>
          </a:stretch>
        </p:blipFill>
        <p:spPr bwMode="auto">
          <a:xfrm>
            <a:off x="457200" y="285750"/>
            <a:ext cx="1752600" cy="552450"/>
          </a:xfrm>
          <a:prstGeom prst="rect">
            <a:avLst/>
          </a:prstGeom>
          <a:noFill/>
          <a:ln w="9525">
            <a:noFill/>
            <a:miter lim="800000"/>
            <a:headEnd/>
            <a:tailEnd/>
          </a:ln>
        </p:spPr>
      </p:pic>
      <p:pic>
        <p:nvPicPr>
          <p:cNvPr id="3" name="Picture 2"/>
          <p:cNvPicPr>
            <a:picLocks noChangeAspect="1"/>
          </p:cNvPicPr>
          <p:nvPr/>
        </p:nvPicPr>
        <p:blipFill>
          <a:blip r:embed="rId4"/>
          <a:stretch>
            <a:fillRect/>
          </a:stretch>
        </p:blipFill>
        <p:spPr>
          <a:xfrm>
            <a:off x="0" y="1143000"/>
            <a:ext cx="9144000" cy="4900104"/>
          </a:xfrm>
          <a:prstGeom prst="rect">
            <a:avLst/>
          </a:prstGeom>
        </p:spPr>
      </p:pic>
    </p:spTree>
    <p:extLst>
      <p:ext uri="{BB962C8B-B14F-4D97-AF65-F5344CB8AC3E}">
        <p14:creationId xmlns:p14="http://schemas.microsoft.com/office/powerpoint/2010/main" val="28349767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E78E23"/>
            </a:gs>
            <a:gs pos="0">
              <a:srgbClr val="FAD77D"/>
            </a:gs>
          </a:gsLst>
          <a:path path="circle">
            <a:fillToRect l="50000" t="50000" r="50000" b="50000"/>
          </a:path>
        </a:gradFill>
        <a:effectLst/>
      </p:bgPr>
    </p:bg>
    <p:spTree>
      <p:nvGrpSpPr>
        <p:cNvPr id="1" name=""/>
        <p:cNvGrpSpPr/>
        <p:nvPr/>
      </p:nvGrpSpPr>
      <p:grpSpPr>
        <a:xfrm>
          <a:off x="0" y="0"/>
          <a:ext cx="0" cy="0"/>
          <a:chOff x="0" y="0"/>
          <a:chExt cx="0" cy="0"/>
        </a:xfrm>
      </p:grpSpPr>
      <p:cxnSp>
        <p:nvCxnSpPr>
          <p:cNvPr id="5" name="Straight Connector 4"/>
          <p:cNvCxnSpPr/>
          <p:nvPr/>
        </p:nvCxnSpPr>
        <p:spPr>
          <a:xfrm>
            <a:off x="457200" y="914400"/>
            <a:ext cx="8229600" cy="1588"/>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pic>
        <p:nvPicPr>
          <p:cNvPr id="10246" name="Picture 5" descr="SU logo 2001-All White .png"/>
          <p:cNvPicPr>
            <a:picLocks noChangeAspect="1"/>
          </p:cNvPicPr>
          <p:nvPr/>
        </p:nvPicPr>
        <p:blipFill>
          <a:blip r:embed="rId3"/>
          <a:srcRect/>
          <a:stretch>
            <a:fillRect/>
          </a:stretch>
        </p:blipFill>
        <p:spPr bwMode="auto">
          <a:xfrm>
            <a:off x="457200" y="285750"/>
            <a:ext cx="1752600" cy="552450"/>
          </a:xfrm>
          <a:prstGeom prst="rect">
            <a:avLst/>
          </a:prstGeom>
          <a:noFill/>
          <a:ln w="9525">
            <a:noFill/>
            <a:miter lim="800000"/>
            <a:headEnd/>
            <a:tailEnd/>
          </a:ln>
        </p:spPr>
      </p:pic>
      <p:pic>
        <p:nvPicPr>
          <p:cNvPr id="4" name="Picture 3"/>
          <p:cNvPicPr>
            <a:picLocks noChangeAspect="1"/>
          </p:cNvPicPr>
          <p:nvPr/>
        </p:nvPicPr>
        <p:blipFill>
          <a:blip r:embed="rId4"/>
          <a:stretch>
            <a:fillRect/>
          </a:stretch>
        </p:blipFill>
        <p:spPr>
          <a:xfrm>
            <a:off x="2759582" y="186939"/>
            <a:ext cx="3624836" cy="6658620"/>
          </a:xfrm>
          <a:prstGeom prst="rect">
            <a:avLst/>
          </a:prstGeom>
        </p:spPr>
      </p:pic>
    </p:spTree>
    <p:extLst>
      <p:ext uri="{BB962C8B-B14F-4D97-AF65-F5344CB8AC3E}">
        <p14:creationId xmlns:p14="http://schemas.microsoft.com/office/powerpoint/2010/main" val="9539663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E78E23"/>
            </a:gs>
            <a:gs pos="0">
              <a:srgbClr val="FAD77D"/>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638"/>
            <a:ext cx="6096000" cy="641350"/>
          </a:xfrm>
        </p:spPr>
        <p:txBody>
          <a:bodyPr/>
          <a:lstStyle/>
          <a:p>
            <a:r>
              <a:rPr lang="en-US" dirty="0" smtClean="0"/>
              <a:t>FY20 Budgets:</a:t>
            </a:r>
            <a:endParaRPr lang="en-US" dirty="0"/>
          </a:p>
        </p:txBody>
      </p:sp>
      <p:cxnSp>
        <p:nvCxnSpPr>
          <p:cNvPr id="5" name="Straight Connector 4"/>
          <p:cNvCxnSpPr/>
          <p:nvPr/>
        </p:nvCxnSpPr>
        <p:spPr>
          <a:xfrm>
            <a:off x="457200" y="914400"/>
            <a:ext cx="8229600" cy="1588"/>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pic>
        <p:nvPicPr>
          <p:cNvPr id="10246" name="Picture 5" descr="SU logo 2001-All White .png"/>
          <p:cNvPicPr>
            <a:picLocks noChangeAspect="1"/>
          </p:cNvPicPr>
          <p:nvPr/>
        </p:nvPicPr>
        <p:blipFill>
          <a:blip r:embed="rId3"/>
          <a:srcRect/>
          <a:stretch>
            <a:fillRect/>
          </a:stretch>
        </p:blipFill>
        <p:spPr bwMode="auto">
          <a:xfrm>
            <a:off x="457200" y="285750"/>
            <a:ext cx="1752600" cy="552450"/>
          </a:xfrm>
          <a:prstGeom prst="rect">
            <a:avLst/>
          </a:prstGeom>
          <a:noFill/>
          <a:ln w="9525">
            <a:noFill/>
            <a:miter lim="800000"/>
            <a:headEnd/>
            <a:tailEnd/>
          </a:ln>
        </p:spPr>
      </p:pic>
      <p:sp>
        <p:nvSpPr>
          <p:cNvPr id="3" name="Content Placeholder 2"/>
          <p:cNvSpPr>
            <a:spLocks noGrp="1"/>
          </p:cNvSpPr>
          <p:nvPr>
            <p:ph idx="1"/>
          </p:nvPr>
        </p:nvSpPr>
        <p:spPr>
          <a:xfrm>
            <a:off x="304800" y="1143000"/>
            <a:ext cx="8229600" cy="4525963"/>
          </a:xfrm>
        </p:spPr>
        <p:txBody>
          <a:bodyPr/>
          <a:lstStyle/>
          <a:p>
            <a:pPr marL="457200" indent="-457200"/>
            <a:r>
              <a:rPr lang="en-US" sz="3600" dirty="0" smtClean="0"/>
              <a:t>May 1 deadline</a:t>
            </a:r>
          </a:p>
          <a:p>
            <a:pPr marL="857250" lvl="1" indent="-457200"/>
            <a:r>
              <a:rPr lang="en-US" sz="3200" dirty="0" smtClean="0"/>
              <a:t>VP deadlines</a:t>
            </a:r>
          </a:p>
          <a:p>
            <a:pPr marL="457200" indent="-457200"/>
            <a:endParaRPr lang="en-US" sz="3600" dirty="0"/>
          </a:p>
          <a:p>
            <a:pPr marL="457200" indent="-457200"/>
            <a:r>
              <a:rPr lang="en-US" sz="3600" dirty="0" smtClean="0"/>
              <a:t>01 </a:t>
            </a:r>
            <a:r>
              <a:rPr lang="en-US" sz="3600" dirty="0"/>
              <a:t>and 02 </a:t>
            </a:r>
            <a:r>
              <a:rPr lang="en-US" sz="3600" dirty="0" smtClean="0"/>
              <a:t>increases</a:t>
            </a:r>
          </a:p>
          <a:p>
            <a:pPr marL="1257300" lvl="2" indent="-457200"/>
            <a:r>
              <a:rPr lang="en-US" sz="2800" dirty="0" smtClean="0"/>
              <a:t>COLA, minimum wage</a:t>
            </a:r>
          </a:p>
          <a:p>
            <a:pPr marL="800100" lvl="2" indent="0">
              <a:buNone/>
            </a:pPr>
            <a:endParaRPr lang="en-US" sz="2800" dirty="0" smtClean="0"/>
          </a:p>
          <a:p>
            <a:pPr marL="457200" indent="-457200"/>
            <a:r>
              <a:rPr lang="en-US" sz="3600" dirty="0" smtClean="0"/>
              <a:t>USM Non-exempt Pay Program changes</a:t>
            </a:r>
          </a:p>
          <a:p>
            <a:pPr marL="1257300" lvl="2" indent="-457200"/>
            <a:r>
              <a:rPr lang="en-US" i="1" dirty="0" smtClean="0"/>
              <a:t>More compression.…..!!</a:t>
            </a:r>
          </a:p>
          <a:p>
            <a:pPr marL="0" indent="0">
              <a:buNone/>
            </a:pPr>
            <a:endParaRPr lang="en-US" sz="3600" b="1" dirty="0" smtClean="0">
              <a:solidFill>
                <a:srgbClr val="FF0000"/>
              </a:solidFill>
            </a:endParaRPr>
          </a:p>
          <a:p>
            <a:pPr marL="0" indent="0">
              <a:buNone/>
            </a:pPr>
            <a:endParaRPr lang="en-US" sz="3600" b="1" dirty="0">
              <a:solidFill>
                <a:srgbClr val="FF0000"/>
              </a:solidFill>
            </a:endParaRPr>
          </a:p>
          <a:p>
            <a:endParaRPr lang="en-US" dirty="0"/>
          </a:p>
        </p:txBody>
      </p:sp>
    </p:spTree>
    <p:extLst>
      <p:ext uri="{BB962C8B-B14F-4D97-AF65-F5344CB8AC3E}">
        <p14:creationId xmlns:p14="http://schemas.microsoft.com/office/powerpoint/2010/main" val="41140421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E78E23"/>
            </a:gs>
            <a:gs pos="0">
              <a:srgbClr val="FAD77D"/>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638"/>
            <a:ext cx="6096000" cy="641350"/>
          </a:xfrm>
        </p:spPr>
        <p:txBody>
          <a:bodyPr/>
          <a:lstStyle/>
          <a:p>
            <a:r>
              <a:rPr lang="en-US" dirty="0" smtClean="0"/>
              <a:t>“Issues/Concerns”</a:t>
            </a:r>
            <a:endParaRPr lang="en-US" dirty="0"/>
          </a:p>
        </p:txBody>
      </p:sp>
      <p:cxnSp>
        <p:nvCxnSpPr>
          <p:cNvPr id="5" name="Straight Connector 4"/>
          <p:cNvCxnSpPr/>
          <p:nvPr/>
        </p:nvCxnSpPr>
        <p:spPr>
          <a:xfrm>
            <a:off x="457200" y="914400"/>
            <a:ext cx="8229600" cy="1588"/>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pic>
        <p:nvPicPr>
          <p:cNvPr id="10246" name="Picture 5" descr="SU logo 2001-All White .png"/>
          <p:cNvPicPr>
            <a:picLocks noChangeAspect="1"/>
          </p:cNvPicPr>
          <p:nvPr/>
        </p:nvPicPr>
        <p:blipFill>
          <a:blip r:embed="rId3"/>
          <a:srcRect/>
          <a:stretch>
            <a:fillRect/>
          </a:stretch>
        </p:blipFill>
        <p:spPr bwMode="auto">
          <a:xfrm>
            <a:off x="457200" y="285750"/>
            <a:ext cx="1752600" cy="552450"/>
          </a:xfrm>
          <a:prstGeom prst="rect">
            <a:avLst/>
          </a:prstGeom>
          <a:noFill/>
          <a:ln w="9525">
            <a:noFill/>
            <a:miter lim="800000"/>
            <a:headEnd/>
            <a:tailEnd/>
          </a:ln>
        </p:spPr>
      </p:pic>
      <p:sp>
        <p:nvSpPr>
          <p:cNvPr id="3" name="Content Placeholder 2"/>
          <p:cNvSpPr>
            <a:spLocks noGrp="1"/>
          </p:cNvSpPr>
          <p:nvPr>
            <p:ph idx="1"/>
          </p:nvPr>
        </p:nvSpPr>
        <p:spPr>
          <a:xfrm>
            <a:off x="304800" y="1477962"/>
            <a:ext cx="8229600" cy="4191001"/>
          </a:xfrm>
        </p:spPr>
        <p:txBody>
          <a:bodyPr/>
          <a:lstStyle/>
          <a:p>
            <a:pPr marL="457200" indent="-457200"/>
            <a:r>
              <a:rPr lang="en-US" dirty="0" smtClean="0"/>
              <a:t>“Tight budgets”</a:t>
            </a:r>
          </a:p>
          <a:p>
            <a:pPr marL="857250" lvl="1" indent="-457200"/>
            <a:r>
              <a:rPr lang="en-US" dirty="0" smtClean="0"/>
              <a:t>Fully funding 01 leaves less for 02/03</a:t>
            </a:r>
          </a:p>
          <a:p>
            <a:pPr marL="0" indent="0">
              <a:buNone/>
            </a:pPr>
            <a:endParaRPr lang="en-US" dirty="0" smtClean="0"/>
          </a:p>
          <a:p>
            <a:pPr marL="457200" indent="-457200"/>
            <a:r>
              <a:rPr lang="en-US" dirty="0" smtClean="0"/>
              <a:t>Decisions that have campus-wide impact</a:t>
            </a:r>
          </a:p>
          <a:p>
            <a:pPr marL="1714500" lvl="3" indent="-457200"/>
            <a:r>
              <a:rPr lang="en-US" sz="3200" dirty="0" smtClean="0"/>
              <a:t>Human Resources</a:t>
            </a:r>
          </a:p>
          <a:p>
            <a:pPr marL="1714500" lvl="3" indent="-457200"/>
            <a:r>
              <a:rPr lang="en-US" sz="3200" dirty="0" smtClean="0"/>
              <a:t>Procurement</a:t>
            </a:r>
          </a:p>
          <a:p>
            <a:pPr marL="1257300" lvl="3" indent="0">
              <a:buNone/>
            </a:pPr>
            <a:endParaRPr lang="en-US" sz="3200" dirty="0" smtClean="0"/>
          </a:p>
          <a:p>
            <a:pPr marL="457200" indent="-457200"/>
            <a:r>
              <a:rPr lang="en-US" dirty="0" smtClean="0"/>
              <a:t>Other Questions??</a:t>
            </a:r>
          </a:p>
          <a:p>
            <a:endParaRPr lang="en-US" dirty="0"/>
          </a:p>
        </p:txBody>
      </p:sp>
    </p:spTree>
    <p:extLst>
      <p:ext uri="{BB962C8B-B14F-4D97-AF65-F5344CB8AC3E}">
        <p14:creationId xmlns:p14="http://schemas.microsoft.com/office/powerpoint/2010/main" val="13923426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E78E23"/>
            </a:gs>
            <a:gs pos="0">
              <a:srgbClr val="FAD77D"/>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638"/>
            <a:ext cx="6096000" cy="641350"/>
          </a:xfrm>
        </p:spPr>
        <p:txBody>
          <a:bodyPr/>
          <a:lstStyle/>
          <a:p>
            <a:r>
              <a:rPr lang="en-US" dirty="0" smtClean="0"/>
              <a:t>FY20 and Beyond:</a:t>
            </a:r>
            <a:endParaRPr lang="en-US" dirty="0"/>
          </a:p>
        </p:txBody>
      </p:sp>
      <p:cxnSp>
        <p:nvCxnSpPr>
          <p:cNvPr id="5" name="Straight Connector 4"/>
          <p:cNvCxnSpPr/>
          <p:nvPr/>
        </p:nvCxnSpPr>
        <p:spPr>
          <a:xfrm>
            <a:off x="457200" y="914400"/>
            <a:ext cx="8229600" cy="1588"/>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pic>
        <p:nvPicPr>
          <p:cNvPr id="10246" name="Picture 5" descr="SU logo 2001-All White .png"/>
          <p:cNvPicPr>
            <a:picLocks noChangeAspect="1"/>
          </p:cNvPicPr>
          <p:nvPr/>
        </p:nvPicPr>
        <p:blipFill>
          <a:blip r:embed="rId3"/>
          <a:srcRect/>
          <a:stretch>
            <a:fillRect/>
          </a:stretch>
        </p:blipFill>
        <p:spPr bwMode="auto">
          <a:xfrm>
            <a:off x="457200" y="285750"/>
            <a:ext cx="1752600" cy="552450"/>
          </a:xfrm>
          <a:prstGeom prst="rect">
            <a:avLst/>
          </a:prstGeom>
          <a:noFill/>
          <a:ln w="9525">
            <a:noFill/>
            <a:miter lim="800000"/>
            <a:headEnd/>
            <a:tailEnd/>
          </a:ln>
        </p:spPr>
      </p:pic>
      <p:sp>
        <p:nvSpPr>
          <p:cNvPr id="3" name="Content Placeholder 2"/>
          <p:cNvSpPr>
            <a:spLocks noGrp="1"/>
          </p:cNvSpPr>
          <p:nvPr>
            <p:ph idx="1"/>
          </p:nvPr>
        </p:nvSpPr>
        <p:spPr>
          <a:xfrm>
            <a:off x="304800" y="1143000"/>
            <a:ext cx="8229600" cy="4525963"/>
          </a:xfrm>
        </p:spPr>
        <p:txBody>
          <a:bodyPr/>
          <a:lstStyle/>
          <a:p>
            <a:pPr marL="0" indent="0">
              <a:buNone/>
            </a:pPr>
            <a:endParaRPr lang="en-US" sz="3600" b="1" dirty="0" smtClean="0">
              <a:solidFill>
                <a:srgbClr val="FF0000"/>
              </a:solidFill>
            </a:endParaRPr>
          </a:p>
          <a:p>
            <a:pPr marL="0" indent="0">
              <a:buNone/>
            </a:pPr>
            <a:endParaRPr lang="en-US" sz="3600" b="1" dirty="0">
              <a:solidFill>
                <a:srgbClr val="FF0000"/>
              </a:solidFill>
            </a:endParaRPr>
          </a:p>
          <a:p>
            <a:endParaRPr lang="en-US" dirty="0"/>
          </a:p>
        </p:txBody>
      </p:sp>
      <p:pic>
        <p:nvPicPr>
          <p:cNvPr id="4" name="Picture 3"/>
          <p:cNvPicPr>
            <a:picLocks noChangeAspect="1"/>
          </p:cNvPicPr>
          <p:nvPr/>
        </p:nvPicPr>
        <p:blipFill>
          <a:blip r:embed="rId4"/>
          <a:stretch>
            <a:fillRect/>
          </a:stretch>
        </p:blipFill>
        <p:spPr>
          <a:xfrm>
            <a:off x="304800" y="1065212"/>
            <a:ext cx="5163260" cy="3886200"/>
          </a:xfrm>
          <a:prstGeom prst="rect">
            <a:avLst/>
          </a:prstGeom>
        </p:spPr>
      </p:pic>
      <p:pic>
        <p:nvPicPr>
          <p:cNvPr id="6" name="Picture 5"/>
          <p:cNvPicPr>
            <a:picLocks noChangeAspect="1"/>
          </p:cNvPicPr>
          <p:nvPr/>
        </p:nvPicPr>
        <p:blipFill>
          <a:blip r:embed="rId5"/>
          <a:stretch>
            <a:fillRect/>
          </a:stretch>
        </p:blipFill>
        <p:spPr>
          <a:xfrm>
            <a:off x="4029083" y="3124200"/>
            <a:ext cx="4810117" cy="3602868"/>
          </a:xfrm>
          <a:prstGeom prst="rect">
            <a:avLst/>
          </a:prstGeom>
        </p:spPr>
      </p:pic>
    </p:spTree>
    <p:extLst>
      <p:ext uri="{BB962C8B-B14F-4D97-AF65-F5344CB8AC3E}">
        <p14:creationId xmlns:p14="http://schemas.microsoft.com/office/powerpoint/2010/main" val="17103862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E78E23"/>
            </a:gs>
            <a:gs pos="0">
              <a:srgbClr val="FAD77D"/>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667000" y="115094"/>
            <a:ext cx="6324600" cy="723106"/>
          </a:xfrm>
        </p:spPr>
        <p:txBody>
          <a:bodyPr/>
          <a:lstStyle/>
          <a:p>
            <a:r>
              <a:rPr lang="en-US" sz="3200" dirty="0" smtClean="0"/>
              <a:t>USM Nonexempt Salary Structure</a:t>
            </a:r>
            <a:endParaRPr lang="en-US" sz="3200" dirty="0"/>
          </a:p>
        </p:txBody>
      </p:sp>
      <p:sp>
        <p:nvSpPr>
          <p:cNvPr id="10244" name="Content Placeholder 2"/>
          <p:cNvSpPr>
            <a:spLocks noGrp="1"/>
          </p:cNvSpPr>
          <p:nvPr>
            <p:ph idx="1"/>
          </p:nvPr>
        </p:nvSpPr>
        <p:spPr/>
        <p:txBody>
          <a:bodyPr/>
          <a:lstStyle/>
          <a:p>
            <a:pPr>
              <a:buNone/>
            </a:pPr>
            <a:endParaRPr lang="en-US" sz="1200" dirty="0" smtClean="0"/>
          </a:p>
          <a:p>
            <a:pPr marL="457200" lvl="1" indent="0">
              <a:buNone/>
            </a:pPr>
            <a:endParaRPr lang="en-US" sz="3200" dirty="0" smtClean="0"/>
          </a:p>
          <a:p>
            <a:pPr>
              <a:buNone/>
            </a:pPr>
            <a:endParaRPr lang="en-US" sz="2800" dirty="0" smtClean="0"/>
          </a:p>
          <a:p>
            <a:pPr eaLnBrk="1" hangingPunct="1">
              <a:lnSpc>
                <a:spcPct val="90000"/>
              </a:lnSpc>
              <a:defRPr/>
            </a:pPr>
            <a:endParaRPr lang="en-US" sz="2800" dirty="0" smtClean="0">
              <a:ea typeface="Baskerville MT"/>
              <a:cs typeface="Baskerville MT"/>
            </a:endParaRPr>
          </a:p>
        </p:txBody>
      </p:sp>
      <p:cxnSp>
        <p:nvCxnSpPr>
          <p:cNvPr id="5" name="Straight Connector 4"/>
          <p:cNvCxnSpPr/>
          <p:nvPr/>
        </p:nvCxnSpPr>
        <p:spPr>
          <a:xfrm>
            <a:off x="457200" y="914400"/>
            <a:ext cx="8229600" cy="1588"/>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pic>
        <p:nvPicPr>
          <p:cNvPr id="10246" name="Picture 5" descr="SU logo 2001-All White .png"/>
          <p:cNvPicPr>
            <a:picLocks noChangeAspect="1"/>
          </p:cNvPicPr>
          <p:nvPr/>
        </p:nvPicPr>
        <p:blipFill>
          <a:blip r:embed="rId3"/>
          <a:srcRect/>
          <a:stretch>
            <a:fillRect/>
          </a:stretch>
        </p:blipFill>
        <p:spPr bwMode="auto">
          <a:xfrm>
            <a:off x="457200" y="285750"/>
            <a:ext cx="1752600" cy="552450"/>
          </a:xfrm>
          <a:prstGeom prst="rect">
            <a:avLst/>
          </a:prstGeom>
          <a:noFill/>
          <a:ln w="9525">
            <a:noFill/>
            <a:miter lim="800000"/>
            <a:headEnd/>
            <a:tailEnd/>
          </a:ln>
        </p:spPr>
      </p:pic>
      <p:sp>
        <p:nvSpPr>
          <p:cNvPr id="2" name="Rectangle 1"/>
          <p:cNvSpPr/>
          <p:nvPr/>
        </p:nvSpPr>
        <p:spPr>
          <a:xfrm>
            <a:off x="457200" y="992188"/>
            <a:ext cx="8534400" cy="369332"/>
          </a:xfrm>
          <a:prstGeom prst="rect">
            <a:avLst/>
          </a:prstGeom>
        </p:spPr>
        <p:txBody>
          <a:bodyPr wrap="square">
            <a:spAutoFit/>
          </a:bodyPr>
          <a:lstStyle/>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4"/>
          <a:stretch>
            <a:fillRect/>
          </a:stretch>
        </p:blipFill>
        <p:spPr>
          <a:xfrm>
            <a:off x="452535" y="1108500"/>
            <a:ext cx="6557865" cy="4404399"/>
          </a:xfrm>
          <a:prstGeom prst="rect">
            <a:avLst/>
          </a:prstGeom>
          <a:ln>
            <a:solidFill>
              <a:schemeClr val="tx1"/>
            </a:solidFill>
          </a:ln>
        </p:spPr>
      </p:pic>
      <p:pic>
        <p:nvPicPr>
          <p:cNvPr id="7" name="Picture 6"/>
          <p:cNvPicPr>
            <a:picLocks noChangeAspect="1"/>
          </p:cNvPicPr>
          <p:nvPr/>
        </p:nvPicPr>
        <p:blipFill>
          <a:blip r:embed="rId5"/>
          <a:stretch>
            <a:fillRect/>
          </a:stretch>
        </p:blipFill>
        <p:spPr>
          <a:xfrm>
            <a:off x="1143000" y="1815995"/>
            <a:ext cx="6744489" cy="4548848"/>
          </a:xfrm>
          <a:prstGeom prst="rect">
            <a:avLst/>
          </a:prstGeom>
          <a:ln>
            <a:solidFill>
              <a:schemeClr val="tx1"/>
            </a:solidFill>
          </a:ln>
        </p:spPr>
      </p:pic>
      <p:pic>
        <p:nvPicPr>
          <p:cNvPr id="8" name="Picture 7"/>
          <p:cNvPicPr>
            <a:picLocks noChangeAspect="1"/>
          </p:cNvPicPr>
          <p:nvPr/>
        </p:nvPicPr>
        <p:blipFill>
          <a:blip r:embed="rId6"/>
          <a:stretch>
            <a:fillRect/>
          </a:stretch>
        </p:blipFill>
        <p:spPr>
          <a:xfrm>
            <a:off x="1905000" y="2351343"/>
            <a:ext cx="6544047" cy="4430457"/>
          </a:xfrm>
          <a:prstGeom prst="rect">
            <a:avLst/>
          </a:prstGeom>
          <a:ln>
            <a:solidFill>
              <a:schemeClr val="tx1"/>
            </a:solidFill>
          </a:ln>
        </p:spPr>
      </p:pic>
      <p:sp>
        <p:nvSpPr>
          <p:cNvPr id="4" name="Oval 3"/>
          <p:cNvSpPr/>
          <p:nvPr/>
        </p:nvSpPr>
        <p:spPr>
          <a:xfrm>
            <a:off x="7010400" y="3962400"/>
            <a:ext cx="762000" cy="2286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sto MT"/>
              <a:ea typeface="+mn-ea"/>
              <a:cs typeface="+mn-cs"/>
            </a:endParaRPr>
          </a:p>
        </p:txBody>
      </p:sp>
    </p:spTree>
    <p:extLst>
      <p:ext uri="{BB962C8B-B14F-4D97-AF65-F5344CB8AC3E}">
        <p14:creationId xmlns:p14="http://schemas.microsoft.com/office/powerpoint/2010/main" val="42438007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E78E23"/>
            </a:gs>
            <a:gs pos="0">
              <a:srgbClr val="FAD77D"/>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971800" y="274638"/>
            <a:ext cx="5715000" cy="717550"/>
          </a:xfrm>
        </p:spPr>
        <p:txBody>
          <a:bodyPr/>
          <a:lstStyle/>
          <a:p>
            <a:r>
              <a:rPr lang="en-US" sz="3200" dirty="0" smtClean="0"/>
              <a:t>USM: Unfunded Mandates</a:t>
            </a:r>
            <a:endParaRPr lang="en-US" sz="3200" dirty="0"/>
          </a:p>
        </p:txBody>
      </p:sp>
      <p:sp>
        <p:nvSpPr>
          <p:cNvPr id="10244" name="Content Placeholder 2"/>
          <p:cNvSpPr>
            <a:spLocks noGrp="1"/>
          </p:cNvSpPr>
          <p:nvPr>
            <p:ph idx="1"/>
          </p:nvPr>
        </p:nvSpPr>
        <p:spPr>
          <a:xfrm>
            <a:off x="457200" y="1219200"/>
            <a:ext cx="8534400" cy="4906963"/>
          </a:xfrm>
        </p:spPr>
        <p:txBody>
          <a:bodyPr/>
          <a:lstStyle/>
          <a:p>
            <a:pPr>
              <a:buNone/>
            </a:pPr>
            <a:r>
              <a:rPr lang="en-US" sz="2800" dirty="0" smtClean="0"/>
              <a:t>Nonexempt and Exempt Salary Structure adjustments</a:t>
            </a:r>
          </a:p>
          <a:p>
            <a:pPr>
              <a:buNone/>
            </a:pPr>
            <a:endParaRPr lang="en-US" sz="2800" dirty="0" smtClean="0"/>
          </a:p>
          <a:p>
            <a:pPr eaLnBrk="1" hangingPunct="1">
              <a:lnSpc>
                <a:spcPct val="90000"/>
              </a:lnSpc>
              <a:defRPr/>
            </a:pPr>
            <a:endParaRPr lang="en-US" sz="2800" dirty="0" smtClean="0">
              <a:ea typeface="Baskerville MT"/>
              <a:cs typeface="Baskerville MT"/>
            </a:endParaRPr>
          </a:p>
        </p:txBody>
      </p:sp>
      <p:cxnSp>
        <p:nvCxnSpPr>
          <p:cNvPr id="5" name="Straight Connector 4"/>
          <p:cNvCxnSpPr/>
          <p:nvPr/>
        </p:nvCxnSpPr>
        <p:spPr>
          <a:xfrm>
            <a:off x="457200" y="914400"/>
            <a:ext cx="8229600" cy="1588"/>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pic>
        <p:nvPicPr>
          <p:cNvPr id="10246" name="Picture 5" descr="SU logo 2001-All White .png"/>
          <p:cNvPicPr>
            <a:picLocks noChangeAspect="1"/>
          </p:cNvPicPr>
          <p:nvPr/>
        </p:nvPicPr>
        <p:blipFill>
          <a:blip r:embed="rId3"/>
          <a:srcRect/>
          <a:stretch>
            <a:fillRect/>
          </a:stretch>
        </p:blipFill>
        <p:spPr bwMode="auto">
          <a:xfrm>
            <a:off x="457200" y="285750"/>
            <a:ext cx="1752600" cy="552450"/>
          </a:xfrm>
          <a:prstGeom prst="rect">
            <a:avLst/>
          </a:prstGeom>
          <a:noFill/>
          <a:ln w="9525">
            <a:noFill/>
            <a:miter lim="800000"/>
            <a:headEnd/>
            <a:tailEnd/>
          </a:ln>
        </p:spPr>
      </p:pic>
      <p:sp>
        <p:nvSpPr>
          <p:cNvPr id="2" name="Rectangle 1"/>
          <p:cNvSpPr/>
          <p:nvPr/>
        </p:nvSpPr>
        <p:spPr>
          <a:xfrm>
            <a:off x="457200" y="992188"/>
            <a:ext cx="8534400" cy="369332"/>
          </a:xfrm>
          <a:prstGeom prst="rect">
            <a:avLst/>
          </a:prstGeom>
        </p:spPr>
        <p:txBody>
          <a:bodyPr wrap="square">
            <a:spAutoFit/>
          </a:bodyPr>
          <a:lstStyle/>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6" name="Table 5"/>
          <p:cNvGraphicFramePr>
            <a:graphicFrameLocks noGrp="1"/>
          </p:cNvGraphicFramePr>
          <p:nvPr>
            <p:extLst/>
          </p:nvPr>
        </p:nvGraphicFramePr>
        <p:xfrm>
          <a:off x="1115007" y="1752600"/>
          <a:ext cx="6705602" cy="4911746"/>
        </p:xfrm>
        <a:graphic>
          <a:graphicData uri="http://schemas.openxmlformats.org/drawingml/2006/table">
            <a:tbl>
              <a:tblPr/>
              <a:tblGrid>
                <a:gridCol w="1927861">
                  <a:extLst>
                    <a:ext uri="{9D8B030D-6E8A-4147-A177-3AD203B41FA5}">
                      <a16:colId xmlns:a16="http://schemas.microsoft.com/office/drawing/2014/main" val="2742558118"/>
                    </a:ext>
                  </a:extLst>
                </a:gridCol>
                <a:gridCol w="2179320">
                  <a:extLst>
                    <a:ext uri="{9D8B030D-6E8A-4147-A177-3AD203B41FA5}">
                      <a16:colId xmlns:a16="http://schemas.microsoft.com/office/drawing/2014/main" val="2559354682"/>
                    </a:ext>
                  </a:extLst>
                </a:gridCol>
                <a:gridCol w="2598421">
                  <a:extLst>
                    <a:ext uri="{9D8B030D-6E8A-4147-A177-3AD203B41FA5}">
                      <a16:colId xmlns:a16="http://schemas.microsoft.com/office/drawing/2014/main" val="976609038"/>
                    </a:ext>
                  </a:extLst>
                </a:gridCol>
              </a:tblGrid>
              <a:tr h="543581">
                <a:tc>
                  <a:txBody>
                    <a:bodyPr/>
                    <a:lstStyle/>
                    <a:p>
                      <a:pPr algn="ctr" fontAlgn="b"/>
                      <a:r>
                        <a:rPr lang="en-US" sz="1600" b="1" i="0" u="none" strike="noStrike">
                          <a:solidFill>
                            <a:srgbClr val="000000"/>
                          </a:solidFill>
                          <a:effectLst/>
                          <a:latin typeface="Calibri" panose="020F0502020204030204" pitchFamily="34" charset="0"/>
                        </a:rPr>
                        <a:t>Review Year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600" b="1" i="0" u="none" strike="noStrike" dirty="0">
                          <a:solidFill>
                            <a:srgbClr val="000000"/>
                          </a:solidFill>
                          <a:effectLst/>
                          <a:latin typeface="Calibri" panose="020F0502020204030204" pitchFamily="34" charset="0"/>
                        </a:rPr>
                        <a:t>Effective Date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600" b="1" i="0" u="none" strike="noStrike">
                          <a:solidFill>
                            <a:srgbClr val="000000"/>
                          </a:solidFill>
                          <a:effectLst/>
                          <a:latin typeface="Calibri" panose="020F0502020204030204" pitchFamily="34" charset="0"/>
                        </a:rPr>
                        <a:t>Cost Impact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520357383"/>
                  </a:ext>
                </a:extLst>
              </a:tr>
              <a:tr h="222071">
                <a:tc>
                  <a:txBody>
                    <a:bodyPr/>
                    <a:lstStyle/>
                    <a:p>
                      <a:pPr algn="l" fontAlgn="b"/>
                      <a:r>
                        <a:rPr lang="en-US" sz="1600" b="0" i="0" u="none" strike="noStrike">
                          <a:solidFill>
                            <a:srgbClr val="000000"/>
                          </a:solidFill>
                          <a:effectLst/>
                          <a:latin typeface="Calibri" panose="020F0502020204030204" pitchFamily="34" charset="0"/>
                        </a:rPr>
                        <a:t>2018 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7/1/2019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$44,583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464119423"/>
                  </a:ext>
                </a:extLst>
              </a:tr>
              <a:tr h="222071">
                <a:tc>
                  <a:txBody>
                    <a:bodyPr/>
                    <a:lstStyle/>
                    <a:p>
                      <a:pPr algn="l" fontAlgn="b"/>
                      <a:r>
                        <a:rPr lang="en-US" sz="1600" b="0" i="0" u="none" strike="noStrike">
                          <a:solidFill>
                            <a:srgbClr val="000000"/>
                          </a:solidFill>
                          <a:effectLst/>
                          <a:latin typeface="Calibri" panose="020F0502020204030204" pitchFamily="34" charset="0"/>
                        </a:rPr>
                        <a:t>2016 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7/1/2017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$97,514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919989318"/>
                  </a:ext>
                </a:extLst>
              </a:tr>
              <a:tr h="222071">
                <a:tc>
                  <a:txBody>
                    <a:bodyPr/>
                    <a:lstStyle/>
                    <a:p>
                      <a:pPr algn="l" fontAlgn="b"/>
                      <a:r>
                        <a:rPr lang="en-US" sz="1600" b="0" i="0" u="none" strike="noStrike">
                          <a:solidFill>
                            <a:srgbClr val="000000"/>
                          </a:solidFill>
                          <a:effectLst/>
                          <a:latin typeface="Calibri" panose="020F0502020204030204" pitchFamily="34" charset="0"/>
                        </a:rPr>
                        <a:t>2014 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7/1/2015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$55,120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00148188"/>
                  </a:ext>
                </a:extLst>
              </a:tr>
              <a:tr h="222071">
                <a:tc>
                  <a:txBody>
                    <a:bodyPr/>
                    <a:lstStyle/>
                    <a:p>
                      <a:pPr algn="l" fontAlgn="b"/>
                      <a:r>
                        <a:rPr lang="en-US" sz="1600" b="0" i="0" u="none" strike="noStrike">
                          <a:solidFill>
                            <a:srgbClr val="000000"/>
                          </a:solidFill>
                          <a:effectLst/>
                          <a:latin typeface="Calibri" panose="020F0502020204030204" pitchFamily="34" charset="0"/>
                        </a:rPr>
                        <a:t>2012 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1/1/2014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$126,878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50494601"/>
                  </a:ext>
                </a:extLst>
              </a:tr>
              <a:tr h="222071">
                <a:tc>
                  <a:txBody>
                    <a:bodyPr/>
                    <a:lstStyle/>
                    <a:p>
                      <a:pPr algn="l" fontAlgn="b"/>
                      <a:r>
                        <a:rPr lang="en-US" sz="1600" b="0" i="0" u="none" strike="noStrike">
                          <a:solidFill>
                            <a:srgbClr val="000000"/>
                          </a:solidFill>
                          <a:effectLst/>
                          <a:latin typeface="Calibri" panose="020F0502020204030204" pitchFamily="34" charset="0"/>
                        </a:rPr>
                        <a:t>2010 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7/1/2011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105376136"/>
                  </a:ext>
                </a:extLst>
              </a:tr>
              <a:tr h="222071">
                <a:tc>
                  <a:txBody>
                    <a:bodyPr/>
                    <a:lstStyle/>
                    <a:p>
                      <a:pPr algn="l" fontAlgn="b"/>
                      <a:r>
                        <a:rPr lang="en-US" sz="1600" b="0" i="0" u="none" strike="noStrike">
                          <a:solidFill>
                            <a:srgbClr val="000000"/>
                          </a:solidFill>
                          <a:effectLst/>
                          <a:latin typeface="Calibri" panose="020F0502020204030204" pitchFamily="34" charset="0"/>
                        </a:rPr>
                        <a:t>2008 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7/1/2009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$70,917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268401264"/>
                  </a:ext>
                </a:extLst>
              </a:tr>
              <a:tr h="222071">
                <a:tc>
                  <a:txBody>
                    <a:bodyPr/>
                    <a:lstStyle/>
                    <a:p>
                      <a:pPr algn="l" fontAlgn="b"/>
                      <a:r>
                        <a:rPr lang="en-US"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600" b="1" i="0" u="none" strike="noStrike" dirty="0">
                          <a:solidFill>
                            <a:srgbClr val="000000"/>
                          </a:solidFill>
                          <a:effectLst/>
                          <a:latin typeface="Calibri" panose="020F0502020204030204" pitchFamily="34" charset="0"/>
                        </a:rPr>
                        <a:t>$395,012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90000"/>
                      </a:schemeClr>
                    </a:solidFill>
                  </a:tcPr>
                </a:tc>
                <a:extLst>
                  <a:ext uri="{0D108BD9-81ED-4DB2-BD59-A6C34878D82A}">
                    <a16:rowId xmlns:a16="http://schemas.microsoft.com/office/drawing/2014/main" val="1138169128"/>
                  </a:ext>
                </a:extLst>
              </a:tr>
              <a:tr h="222071">
                <a:tc>
                  <a:txBody>
                    <a:bodyPr/>
                    <a:lstStyle/>
                    <a:p>
                      <a:pPr algn="l" fontAlgn="b"/>
                      <a:r>
                        <a:rPr lang="en-US"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31358829"/>
                  </a:ext>
                </a:extLst>
              </a:tr>
              <a:tr h="222071">
                <a:tc>
                  <a:txBody>
                    <a:bodyPr/>
                    <a:lstStyle/>
                    <a:p>
                      <a:pPr algn="l" fontAlgn="b"/>
                      <a:r>
                        <a:rPr lang="en-US" sz="1600" b="0" i="0" u="none" strike="noStrike">
                          <a:solidFill>
                            <a:srgbClr val="000000"/>
                          </a:solidFill>
                          <a:effectLst/>
                          <a:latin typeface="Calibri" panose="020F0502020204030204" pitchFamily="34" charset="0"/>
                        </a:rPr>
                        <a:t>2017 EX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7/1/2018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91980161"/>
                  </a:ext>
                </a:extLst>
              </a:tr>
              <a:tr h="222071">
                <a:tc>
                  <a:txBody>
                    <a:bodyPr/>
                    <a:lstStyle/>
                    <a:p>
                      <a:pPr algn="l" fontAlgn="b"/>
                      <a:r>
                        <a:rPr lang="en-US" sz="1600" b="0" i="0" u="none" strike="noStrike">
                          <a:solidFill>
                            <a:srgbClr val="000000"/>
                          </a:solidFill>
                          <a:effectLst/>
                          <a:latin typeface="Calibri" panose="020F0502020204030204" pitchFamily="34" charset="0"/>
                        </a:rPr>
                        <a:t>2015 EX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1/1/2017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$93,711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161738794"/>
                  </a:ext>
                </a:extLst>
              </a:tr>
              <a:tr h="222071">
                <a:tc>
                  <a:txBody>
                    <a:bodyPr/>
                    <a:lstStyle/>
                    <a:p>
                      <a:pPr algn="l" fontAlgn="b"/>
                      <a:r>
                        <a:rPr lang="en-US" sz="1600" b="0" i="0" u="none" strike="noStrike">
                          <a:solidFill>
                            <a:srgbClr val="000000"/>
                          </a:solidFill>
                          <a:effectLst/>
                          <a:latin typeface="Calibri" panose="020F0502020204030204" pitchFamily="34" charset="0"/>
                        </a:rPr>
                        <a:t>2013 EX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7/1/2014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$19,369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467258554"/>
                  </a:ext>
                </a:extLst>
              </a:tr>
              <a:tr h="222071">
                <a:tc>
                  <a:txBody>
                    <a:bodyPr/>
                    <a:lstStyle/>
                    <a:p>
                      <a:pPr algn="l" fontAlgn="b"/>
                      <a:r>
                        <a:rPr lang="en-US" sz="1600" b="0" i="0" u="none" strike="noStrike">
                          <a:solidFill>
                            <a:srgbClr val="000000"/>
                          </a:solidFill>
                          <a:effectLst/>
                          <a:latin typeface="Calibri" panose="020F0502020204030204" pitchFamily="34" charset="0"/>
                        </a:rPr>
                        <a:t>2011 EX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7/1/2012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$52,560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278145324"/>
                  </a:ext>
                </a:extLst>
              </a:tr>
              <a:tr h="222071">
                <a:tc>
                  <a:txBody>
                    <a:bodyPr/>
                    <a:lstStyle/>
                    <a:p>
                      <a:pPr algn="l" fontAlgn="b"/>
                      <a:r>
                        <a:rPr lang="en-US" sz="1600" b="0" i="0" u="none" strike="noStrike">
                          <a:solidFill>
                            <a:srgbClr val="000000"/>
                          </a:solidFill>
                          <a:effectLst/>
                          <a:latin typeface="Calibri" panose="020F0502020204030204" pitchFamily="34" charset="0"/>
                        </a:rPr>
                        <a:t>2009 EX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7/1/2010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975961568"/>
                  </a:ext>
                </a:extLst>
              </a:tr>
              <a:tr h="222071">
                <a:tc>
                  <a:txBody>
                    <a:bodyPr/>
                    <a:lstStyle/>
                    <a:p>
                      <a:pPr algn="l" fontAlgn="b"/>
                      <a:r>
                        <a:rPr lang="en-US" sz="1600" b="0" i="0" u="none" strike="noStrike">
                          <a:solidFill>
                            <a:srgbClr val="000000"/>
                          </a:solidFill>
                          <a:effectLst/>
                          <a:latin typeface="Calibri" panose="020F0502020204030204" pitchFamily="34" charset="0"/>
                        </a:rPr>
                        <a:t>2007 EX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7/1/2008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95098749"/>
                  </a:ext>
                </a:extLst>
              </a:tr>
              <a:tr h="222071">
                <a:tc>
                  <a:txBody>
                    <a:bodyPr/>
                    <a:lstStyle/>
                    <a:p>
                      <a:pPr algn="l" fontAlgn="b"/>
                      <a:r>
                        <a:rPr lang="en-US"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600" b="1" i="0" u="none" strike="noStrike" dirty="0">
                          <a:solidFill>
                            <a:srgbClr val="000000"/>
                          </a:solidFill>
                          <a:effectLst/>
                          <a:latin typeface="Calibri" panose="020F0502020204030204" pitchFamily="34" charset="0"/>
                        </a:rPr>
                        <a:t>$165,640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90000"/>
                      </a:schemeClr>
                    </a:solidFill>
                  </a:tcPr>
                </a:tc>
                <a:extLst>
                  <a:ext uri="{0D108BD9-81ED-4DB2-BD59-A6C34878D82A}">
                    <a16:rowId xmlns:a16="http://schemas.microsoft.com/office/drawing/2014/main" val="155761883"/>
                  </a:ext>
                </a:extLst>
              </a:tr>
              <a:tr h="222071">
                <a:tc>
                  <a:txBody>
                    <a:bodyPr/>
                    <a:lstStyle/>
                    <a:p>
                      <a:pPr algn="l" fontAlgn="b"/>
                      <a:r>
                        <a:rPr lang="en-US"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27050623"/>
                  </a:ext>
                </a:extLst>
              </a:tr>
              <a:tr h="222071">
                <a:tc>
                  <a:txBody>
                    <a:bodyPr/>
                    <a:lstStyle/>
                    <a:p>
                      <a:pPr algn="l" fontAlgn="b"/>
                      <a:r>
                        <a:rPr lang="en-US"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2000" b="1" i="0" u="none" strike="noStrike" dirty="0">
                          <a:solidFill>
                            <a:srgbClr val="000000"/>
                          </a:solidFill>
                          <a:effectLst/>
                          <a:latin typeface="Calibri" panose="020F0502020204030204" pitchFamily="34" charset="0"/>
                        </a:rPr>
                        <a:t>$560,652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90000"/>
                      </a:schemeClr>
                    </a:solidFill>
                  </a:tcPr>
                </a:tc>
                <a:extLst>
                  <a:ext uri="{0D108BD9-81ED-4DB2-BD59-A6C34878D82A}">
                    <a16:rowId xmlns:a16="http://schemas.microsoft.com/office/drawing/2014/main" val="3828914480"/>
                  </a:ext>
                </a:extLst>
              </a:tr>
            </a:tbl>
          </a:graphicData>
        </a:graphic>
      </p:graphicFrame>
    </p:spTree>
    <p:extLst>
      <p:ext uri="{BB962C8B-B14F-4D97-AF65-F5344CB8AC3E}">
        <p14:creationId xmlns:p14="http://schemas.microsoft.com/office/powerpoint/2010/main" val="2238792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E78E23"/>
            </a:gs>
            <a:gs pos="0">
              <a:srgbClr val="FAD77D"/>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581400" y="274638"/>
            <a:ext cx="5105400" cy="641350"/>
          </a:xfrm>
        </p:spPr>
        <p:txBody>
          <a:bodyPr/>
          <a:lstStyle/>
          <a:p>
            <a:r>
              <a:rPr lang="en-US" sz="3600" dirty="0" smtClean="0"/>
              <a:t>2019 Legislative Session</a:t>
            </a:r>
            <a:endParaRPr lang="en-US" sz="3600" dirty="0"/>
          </a:p>
        </p:txBody>
      </p:sp>
      <p:sp>
        <p:nvSpPr>
          <p:cNvPr id="10244" name="Content Placeholder 2"/>
          <p:cNvSpPr>
            <a:spLocks noGrp="1"/>
          </p:cNvSpPr>
          <p:nvPr>
            <p:ph idx="1"/>
          </p:nvPr>
        </p:nvSpPr>
        <p:spPr>
          <a:xfrm>
            <a:off x="381000" y="992188"/>
            <a:ext cx="8305800" cy="5408612"/>
          </a:xfrm>
        </p:spPr>
        <p:txBody>
          <a:bodyPr/>
          <a:lstStyle/>
          <a:p>
            <a:endParaRPr lang="en-US" sz="1400" dirty="0" smtClean="0"/>
          </a:p>
          <a:p>
            <a:r>
              <a:rPr lang="en-US" sz="2400" dirty="0" smtClean="0"/>
              <a:t>University </a:t>
            </a:r>
            <a:r>
              <a:rPr lang="en-US" sz="2400" dirty="0"/>
              <a:t>System of Maryland - Board of Regents - </a:t>
            </a:r>
            <a:r>
              <a:rPr lang="en-US" sz="2400" b="1" u="sng" dirty="0"/>
              <a:t>Transparency and Oversight </a:t>
            </a:r>
            <a:endParaRPr lang="en-US" sz="2400" b="1" u="sng" dirty="0" smtClean="0"/>
          </a:p>
          <a:p>
            <a:endParaRPr lang="en-US" sz="2400" b="1" u="sng" dirty="0" smtClean="0"/>
          </a:p>
          <a:p>
            <a:r>
              <a:rPr lang="en-US" sz="2400" dirty="0" smtClean="0"/>
              <a:t>University </a:t>
            </a:r>
            <a:r>
              <a:rPr lang="en-US" sz="2400" dirty="0"/>
              <a:t>of Maryland University College - </a:t>
            </a:r>
            <a:r>
              <a:rPr lang="en-US" sz="2400" b="1" u="sng" dirty="0"/>
              <a:t>National Footprint Campaign </a:t>
            </a:r>
            <a:r>
              <a:rPr lang="en-US" sz="2400" b="1" u="sng" dirty="0" smtClean="0"/>
              <a:t>– Renaming</a:t>
            </a:r>
          </a:p>
          <a:p>
            <a:endParaRPr lang="en-US" sz="2400" b="1" u="sng" dirty="0" smtClean="0"/>
          </a:p>
          <a:p>
            <a:r>
              <a:rPr lang="en-US" sz="2400" b="1" u="sng" dirty="0"/>
              <a:t>Legal Representation </a:t>
            </a:r>
            <a:r>
              <a:rPr lang="en-US" sz="2400" dirty="0" smtClean="0"/>
              <a:t>for </a:t>
            </a:r>
            <a:r>
              <a:rPr lang="en-US" sz="2400" dirty="0"/>
              <a:t>Title IX Proceedings </a:t>
            </a:r>
            <a:endParaRPr lang="en-US" sz="2400" dirty="0" smtClean="0"/>
          </a:p>
          <a:p>
            <a:endParaRPr lang="en-US" sz="2400" dirty="0" smtClean="0"/>
          </a:p>
          <a:p>
            <a:pPr eaLnBrk="1" hangingPunct="1">
              <a:lnSpc>
                <a:spcPct val="90000"/>
              </a:lnSpc>
              <a:defRPr/>
            </a:pPr>
            <a:r>
              <a:rPr lang="en-US" sz="2400" dirty="0"/>
              <a:t>Labor and Employment - Payment of Wages - </a:t>
            </a:r>
            <a:r>
              <a:rPr lang="en-US" sz="2400" b="1" u="sng" dirty="0"/>
              <a:t>Minimum Wage and Enforcement </a:t>
            </a:r>
            <a:endParaRPr lang="en-US" sz="2400" b="1" u="sng" dirty="0" smtClean="0"/>
          </a:p>
          <a:p>
            <a:pPr lvl="1">
              <a:lnSpc>
                <a:spcPct val="90000"/>
              </a:lnSpc>
              <a:defRPr/>
            </a:pPr>
            <a:r>
              <a:rPr lang="en-US" sz="2000" dirty="0"/>
              <a:t>minimum wage rate will increase by 75 cents per </a:t>
            </a:r>
            <a:r>
              <a:rPr lang="en-US" sz="2000" dirty="0" smtClean="0"/>
              <a:t>year</a:t>
            </a:r>
            <a:endParaRPr lang="en-US" sz="2800" dirty="0" smtClean="0">
              <a:ea typeface="Baskerville MT"/>
              <a:cs typeface="Baskerville MT"/>
            </a:endParaRPr>
          </a:p>
        </p:txBody>
      </p:sp>
      <p:cxnSp>
        <p:nvCxnSpPr>
          <p:cNvPr id="5" name="Straight Connector 4"/>
          <p:cNvCxnSpPr/>
          <p:nvPr/>
        </p:nvCxnSpPr>
        <p:spPr>
          <a:xfrm>
            <a:off x="457200" y="914400"/>
            <a:ext cx="8229600" cy="1588"/>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pic>
        <p:nvPicPr>
          <p:cNvPr id="10246" name="Picture 5" descr="SU logo 2001-All White .png"/>
          <p:cNvPicPr>
            <a:picLocks noChangeAspect="1"/>
          </p:cNvPicPr>
          <p:nvPr/>
        </p:nvPicPr>
        <p:blipFill>
          <a:blip r:embed="rId3"/>
          <a:srcRect/>
          <a:stretch>
            <a:fillRect/>
          </a:stretch>
        </p:blipFill>
        <p:spPr bwMode="auto">
          <a:xfrm>
            <a:off x="457200" y="285750"/>
            <a:ext cx="1752600" cy="552450"/>
          </a:xfrm>
          <a:prstGeom prst="rect">
            <a:avLst/>
          </a:prstGeom>
          <a:noFill/>
          <a:ln w="9525">
            <a:noFill/>
            <a:miter lim="800000"/>
            <a:headEnd/>
            <a:tailEnd/>
          </a:ln>
        </p:spPr>
      </p:pic>
    </p:spTree>
    <p:extLst>
      <p:ext uri="{BB962C8B-B14F-4D97-AF65-F5344CB8AC3E}">
        <p14:creationId xmlns:p14="http://schemas.microsoft.com/office/powerpoint/2010/main" val="5468070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E78E23"/>
            </a:gs>
            <a:gs pos="0">
              <a:srgbClr val="FAD77D"/>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105400" y="274638"/>
            <a:ext cx="3581400" cy="717550"/>
          </a:xfrm>
        </p:spPr>
        <p:txBody>
          <a:bodyPr/>
          <a:lstStyle/>
          <a:p>
            <a:r>
              <a:rPr lang="en-US" sz="3200" dirty="0" smtClean="0"/>
              <a:t>Faculty Pay Study</a:t>
            </a:r>
            <a:endParaRPr lang="en-US" sz="3200" dirty="0"/>
          </a:p>
        </p:txBody>
      </p:sp>
      <p:cxnSp>
        <p:nvCxnSpPr>
          <p:cNvPr id="5" name="Straight Connector 4"/>
          <p:cNvCxnSpPr/>
          <p:nvPr/>
        </p:nvCxnSpPr>
        <p:spPr>
          <a:xfrm>
            <a:off x="457200" y="914400"/>
            <a:ext cx="8229600" cy="1588"/>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pic>
        <p:nvPicPr>
          <p:cNvPr id="10246" name="Picture 5" descr="SU logo 2001-All White .png"/>
          <p:cNvPicPr>
            <a:picLocks noChangeAspect="1"/>
          </p:cNvPicPr>
          <p:nvPr/>
        </p:nvPicPr>
        <p:blipFill>
          <a:blip r:embed="rId3"/>
          <a:srcRect/>
          <a:stretch>
            <a:fillRect/>
          </a:stretch>
        </p:blipFill>
        <p:spPr bwMode="auto">
          <a:xfrm>
            <a:off x="457200" y="285750"/>
            <a:ext cx="1752600" cy="552450"/>
          </a:xfrm>
          <a:prstGeom prst="rect">
            <a:avLst/>
          </a:prstGeom>
          <a:noFill/>
          <a:ln w="9525">
            <a:noFill/>
            <a:miter lim="800000"/>
            <a:headEnd/>
            <a:tailEnd/>
          </a:ln>
        </p:spPr>
      </p:pic>
      <p:sp>
        <p:nvSpPr>
          <p:cNvPr id="2" name="Rectangle 1"/>
          <p:cNvSpPr/>
          <p:nvPr/>
        </p:nvSpPr>
        <p:spPr>
          <a:xfrm>
            <a:off x="457200" y="992188"/>
            <a:ext cx="8534400" cy="369332"/>
          </a:xfrm>
          <a:prstGeom prst="rect">
            <a:avLst/>
          </a:prstGeom>
        </p:spPr>
        <p:txBody>
          <a:bodyPr wrap="square">
            <a:spAutoFit/>
          </a:bodyPr>
          <a:lstStyle/>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4"/>
          <a:stretch>
            <a:fillRect/>
          </a:stretch>
        </p:blipFill>
        <p:spPr>
          <a:xfrm>
            <a:off x="152400" y="1068388"/>
            <a:ext cx="8839200" cy="5666378"/>
          </a:xfrm>
          <a:prstGeom prst="rect">
            <a:avLst/>
          </a:prstGeom>
        </p:spPr>
      </p:pic>
    </p:spTree>
    <p:extLst>
      <p:ext uri="{BB962C8B-B14F-4D97-AF65-F5344CB8AC3E}">
        <p14:creationId xmlns:p14="http://schemas.microsoft.com/office/powerpoint/2010/main" val="21567672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E78E23"/>
            </a:gs>
            <a:gs pos="0">
              <a:srgbClr val="FAD77D"/>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105400" y="274638"/>
            <a:ext cx="3581400" cy="717550"/>
          </a:xfrm>
        </p:spPr>
        <p:txBody>
          <a:bodyPr/>
          <a:lstStyle/>
          <a:p>
            <a:r>
              <a:rPr lang="en-US" sz="3200" dirty="0" smtClean="0"/>
              <a:t>Faculty Pay Study</a:t>
            </a:r>
            <a:endParaRPr lang="en-US" sz="3200" dirty="0"/>
          </a:p>
        </p:txBody>
      </p:sp>
      <p:cxnSp>
        <p:nvCxnSpPr>
          <p:cNvPr id="5" name="Straight Connector 4"/>
          <p:cNvCxnSpPr/>
          <p:nvPr/>
        </p:nvCxnSpPr>
        <p:spPr>
          <a:xfrm>
            <a:off x="457200" y="914400"/>
            <a:ext cx="8229600" cy="1588"/>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pic>
        <p:nvPicPr>
          <p:cNvPr id="10246" name="Picture 5" descr="SU logo 2001-All White .png"/>
          <p:cNvPicPr>
            <a:picLocks noChangeAspect="1"/>
          </p:cNvPicPr>
          <p:nvPr/>
        </p:nvPicPr>
        <p:blipFill>
          <a:blip r:embed="rId3"/>
          <a:srcRect/>
          <a:stretch>
            <a:fillRect/>
          </a:stretch>
        </p:blipFill>
        <p:spPr bwMode="auto">
          <a:xfrm>
            <a:off x="457200" y="285750"/>
            <a:ext cx="1752600" cy="552450"/>
          </a:xfrm>
          <a:prstGeom prst="rect">
            <a:avLst/>
          </a:prstGeom>
          <a:noFill/>
          <a:ln w="9525">
            <a:noFill/>
            <a:miter lim="800000"/>
            <a:headEnd/>
            <a:tailEnd/>
          </a:ln>
        </p:spPr>
      </p:pic>
      <p:sp>
        <p:nvSpPr>
          <p:cNvPr id="2" name="Rectangle 1"/>
          <p:cNvSpPr/>
          <p:nvPr/>
        </p:nvSpPr>
        <p:spPr>
          <a:xfrm>
            <a:off x="457200" y="992188"/>
            <a:ext cx="8534400" cy="369332"/>
          </a:xfrm>
          <a:prstGeom prst="rect">
            <a:avLst/>
          </a:prstGeom>
        </p:spPr>
        <p:txBody>
          <a:bodyPr wrap="square">
            <a:spAutoFit/>
          </a:bodyPr>
          <a:lstStyle/>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4"/>
          <a:stretch>
            <a:fillRect/>
          </a:stretch>
        </p:blipFill>
        <p:spPr>
          <a:xfrm>
            <a:off x="152400" y="1068388"/>
            <a:ext cx="8839200" cy="5666378"/>
          </a:xfrm>
          <a:prstGeom prst="rect">
            <a:avLst/>
          </a:prstGeom>
        </p:spPr>
      </p:pic>
      <p:pic>
        <p:nvPicPr>
          <p:cNvPr id="6" name="Picture 5"/>
          <p:cNvPicPr>
            <a:picLocks noChangeAspect="1"/>
          </p:cNvPicPr>
          <p:nvPr/>
        </p:nvPicPr>
        <p:blipFill>
          <a:blip r:embed="rId5"/>
          <a:stretch>
            <a:fillRect/>
          </a:stretch>
        </p:blipFill>
        <p:spPr>
          <a:xfrm>
            <a:off x="1944655" y="930530"/>
            <a:ext cx="5254690" cy="5836893"/>
          </a:xfrm>
          <a:prstGeom prst="rect">
            <a:avLst/>
          </a:prstGeom>
        </p:spPr>
      </p:pic>
    </p:spTree>
    <p:extLst>
      <p:ext uri="{BB962C8B-B14F-4D97-AF65-F5344CB8AC3E}">
        <p14:creationId xmlns:p14="http://schemas.microsoft.com/office/powerpoint/2010/main" val="4133380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E78E23"/>
            </a:gs>
            <a:gs pos="0">
              <a:srgbClr val="FAD77D"/>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971800" y="274638"/>
            <a:ext cx="5715000" cy="717550"/>
          </a:xfrm>
        </p:spPr>
        <p:txBody>
          <a:bodyPr/>
          <a:lstStyle/>
          <a:p>
            <a:r>
              <a:rPr lang="en-US" sz="3200" dirty="0" smtClean="0"/>
              <a:t>Exempt Pay Study</a:t>
            </a:r>
            <a:endParaRPr lang="en-US" sz="3200" dirty="0"/>
          </a:p>
        </p:txBody>
      </p:sp>
      <p:cxnSp>
        <p:nvCxnSpPr>
          <p:cNvPr id="5" name="Straight Connector 4"/>
          <p:cNvCxnSpPr/>
          <p:nvPr/>
        </p:nvCxnSpPr>
        <p:spPr>
          <a:xfrm>
            <a:off x="457200" y="914400"/>
            <a:ext cx="8229600" cy="1588"/>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pic>
        <p:nvPicPr>
          <p:cNvPr id="10246" name="Picture 5" descr="SU logo 2001-All White .png"/>
          <p:cNvPicPr>
            <a:picLocks noChangeAspect="1"/>
          </p:cNvPicPr>
          <p:nvPr/>
        </p:nvPicPr>
        <p:blipFill>
          <a:blip r:embed="rId3"/>
          <a:srcRect/>
          <a:stretch>
            <a:fillRect/>
          </a:stretch>
        </p:blipFill>
        <p:spPr bwMode="auto">
          <a:xfrm>
            <a:off x="457200" y="285750"/>
            <a:ext cx="1752600" cy="552450"/>
          </a:xfrm>
          <a:prstGeom prst="rect">
            <a:avLst/>
          </a:prstGeom>
          <a:noFill/>
          <a:ln w="9525">
            <a:noFill/>
            <a:miter lim="800000"/>
            <a:headEnd/>
            <a:tailEnd/>
          </a:ln>
        </p:spPr>
      </p:pic>
      <p:sp>
        <p:nvSpPr>
          <p:cNvPr id="2" name="Rectangle 1"/>
          <p:cNvSpPr/>
          <p:nvPr/>
        </p:nvSpPr>
        <p:spPr>
          <a:xfrm>
            <a:off x="457200" y="992188"/>
            <a:ext cx="8534400" cy="369332"/>
          </a:xfrm>
          <a:prstGeom prst="rect">
            <a:avLst/>
          </a:prstGeom>
        </p:spPr>
        <p:txBody>
          <a:bodyPr wrap="square">
            <a:spAutoFit/>
          </a:bodyPr>
          <a:lstStyle/>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4"/>
          <a:stretch>
            <a:fillRect/>
          </a:stretch>
        </p:blipFill>
        <p:spPr>
          <a:xfrm>
            <a:off x="464976" y="1147306"/>
            <a:ext cx="8118538" cy="5558293"/>
          </a:xfrm>
          <a:prstGeom prst="rect">
            <a:avLst/>
          </a:prstGeom>
        </p:spPr>
      </p:pic>
    </p:spTree>
    <p:extLst>
      <p:ext uri="{BB962C8B-B14F-4D97-AF65-F5344CB8AC3E}">
        <p14:creationId xmlns:p14="http://schemas.microsoft.com/office/powerpoint/2010/main" val="32919223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E78E23"/>
            </a:gs>
            <a:gs pos="0">
              <a:srgbClr val="FAD77D"/>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971800" y="274638"/>
            <a:ext cx="5715000" cy="717550"/>
          </a:xfrm>
        </p:spPr>
        <p:txBody>
          <a:bodyPr/>
          <a:lstStyle/>
          <a:p>
            <a:r>
              <a:rPr lang="en-US" sz="3200" dirty="0" smtClean="0"/>
              <a:t>Exempt Pay Study</a:t>
            </a:r>
            <a:endParaRPr lang="en-US" sz="3200" dirty="0"/>
          </a:p>
        </p:txBody>
      </p:sp>
      <p:cxnSp>
        <p:nvCxnSpPr>
          <p:cNvPr id="5" name="Straight Connector 4"/>
          <p:cNvCxnSpPr/>
          <p:nvPr/>
        </p:nvCxnSpPr>
        <p:spPr>
          <a:xfrm>
            <a:off x="457200" y="914400"/>
            <a:ext cx="8229600" cy="1588"/>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pic>
        <p:nvPicPr>
          <p:cNvPr id="10246" name="Picture 5" descr="SU logo 2001-All White .png"/>
          <p:cNvPicPr>
            <a:picLocks noChangeAspect="1"/>
          </p:cNvPicPr>
          <p:nvPr/>
        </p:nvPicPr>
        <p:blipFill>
          <a:blip r:embed="rId3"/>
          <a:srcRect/>
          <a:stretch>
            <a:fillRect/>
          </a:stretch>
        </p:blipFill>
        <p:spPr bwMode="auto">
          <a:xfrm>
            <a:off x="457200" y="285750"/>
            <a:ext cx="1752600" cy="552450"/>
          </a:xfrm>
          <a:prstGeom prst="rect">
            <a:avLst/>
          </a:prstGeom>
          <a:noFill/>
          <a:ln w="9525">
            <a:noFill/>
            <a:miter lim="800000"/>
            <a:headEnd/>
            <a:tailEnd/>
          </a:ln>
        </p:spPr>
      </p:pic>
      <p:sp>
        <p:nvSpPr>
          <p:cNvPr id="2" name="Rectangle 1"/>
          <p:cNvSpPr/>
          <p:nvPr/>
        </p:nvSpPr>
        <p:spPr>
          <a:xfrm>
            <a:off x="457200" y="992188"/>
            <a:ext cx="8534400" cy="369332"/>
          </a:xfrm>
          <a:prstGeom prst="rect">
            <a:avLst/>
          </a:prstGeom>
        </p:spPr>
        <p:txBody>
          <a:bodyPr wrap="square">
            <a:spAutoFit/>
          </a:bodyPr>
          <a:lstStyle/>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4"/>
          <a:stretch>
            <a:fillRect/>
          </a:stretch>
        </p:blipFill>
        <p:spPr>
          <a:xfrm>
            <a:off x="464976" y="1147306"/>
            <a:ext cx="8118538" cy="5558293"/>
          </a:xfrm>
          <a:prstGeom prst="rect">
            <a:avLst/>
          </a:prstGeom>
        </p:spPr>
      </p:pic>
      <p:pic>
        <p:nvPicPr>
          <p:cNvPr id="4" name="Picture 3"/>
          <p:cNvPicPr>
            <a:picLocks noChangeAspect="1"/>
          </p:cNvPicPr>
          <p:nvPr/>
        </p:nvPicPr>
        <p:blipFill>
          <a:blip r:embed="rId5"/>
          <a:stretch>
            <a:fillRect/>
          </a:stretch>
        </p:blipFill>
        <p:spPr>
          <a:xfrm>
            <a:off x="1676400" y="3291543"/>
            <a:ext cx="6005080" cy="3414056"/>
          </a:xfrm>
          <a:prstGeom prst="rect">
            <a:avLst/>
          </a:prstGeom>
        </p:spPr>
      </p:pic>
      <p:pic>
        <p:nvPicPr>
          <p:cNvPr id="6" name="Picture 5"/>
          <p:cNvPicPr>
            <a:picLocks noChangeAspect="1"/>
          </p:cNvPicPr>
          <p:nvPr/>
        </p:nvPicPr>
        <p:blipFill>
          <a:blip r:embed="rId6"/>
          <a:stretch>
            <a:fillRect/>
          </a:stretch>
        </p:blipFill>
        <p:spPr>
          <a:xfrm>
            <a:off x="4876800" y="5638800"/>
            <a:ext cx="1450974" cy="835224"/>
          </a:xfrm>
          <a:prstGeom prst="rect">
            <a:avLst/>
          </a:prstGeom>
        </p:spPr>
      </p:pic>
    </p:spTree>
    <p:extLst>
      <p:ext uri="{BB962C8B-B14F-4D97-AF65-F5344CB8AC3E}">
        <p14:creationId xmlns:p14="http://schemas.microsoft.com/office/powerpoint/2010/main" val="10905286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60111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622424"/>
            <a:ext cx="8001000" cy="3768725"/>
          </a:xfrm>
        </p:spPr>
        <p:txBody>
          <a:bodyPr rtlCol="0">
            <a:normAutofit/>
          </a:bodyPr>
          <a:lstStyle/>
          <a:p>
            <a:pPr fontAlgn="auto">
              <a:spcAft>
                <a:spcPts val="0"/>
              </a:spcAft>
              <a:defRPr/>
            </a:pPr>
            <a:r>
              <a:rPr lang="en-US" sz="4800" u="sng" dirty="0" smtClean="0">
                <a:solidFill>
                  <a:schemeClr val="bg1"/>
                </a:solidFill>
              </a:rPr>
              <a:t>QUESTIONS?</a:t>
            </a:r>
          </a:p>
        </p:txBody>
      </p:sp>
      <p:pic>
        <p:nvPicPr>
          <p:cNvPr id="2052" name="Picture 8" descr="SU logo 2001-All White .png"/>
          <p:cNvPicPr>
            <a:picLocks noChangeAspect="1"/>
          </p:cNvPicPr>
          <p:nvPr/>
        </p:nvPicPr>
        <p:blipFill>
          <a:blip r:embed="rId3"/>
          <a:srcRect/>
          <a:stretch>
            <a:fillRect/>
          </a:stretch>
        </p:blipFill>
        <p:spPr bwMode="auto">
          <a:xfrm>
            <a:off x="457200" y="5667375"/>
            <a:ext cx="1752600" cy="552450"/>
          </a:xfrm>
          <a:prstGeom prst="rect">
            <a:avLst/>
          </a:prstGeom>
          <a:noFill/>
          <a:ln w="9525">
            <a:noFill/>
            <a:miter lim="800000"/>
            <a:headEnd/>
            <a:tailEnd/>
          </a:ln>
        </p:spPr>
      </p:pic>
      <p:cxnSp>
        <p:nvCxnSpPr>
          <p:cNvPr id="8" name="Straight Connector 7"/>
          <p:cNvCxnSpPr/>
          <p:nvPr/>
        </p:nvCxnSpPr>
        <p:spPr>
          <a:xfrm>
            <a:off x="457200" y="1371600"/>
            <a:ext cx="8229600" cy="1588"/>
          </a:xfrm>
          <a:prstGeom prst="line">
            <a:avLst/>
          </a:prstGeom>
          <a:ln>
            <a:solidFill>
              <a:srgbClr val="EEA5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43104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60111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622424"/>
            <a:ext cx="8001000" cy="3768725"/>
          </a:xfrm>
        </p:spPr>
        <p:txBody>
          <a:bodyPr rtlCol="0">
            <a:normAutofit/>
          </a:bodyPr>
          <a:lstStyle/>
          <a:p>
            <a:pPr fontAlgn="auto">
              <a:spcAft>
                <a:spcPts val="0"/>
              </a:spcAft>
              <a:defRPr/>
            </a:pPr>
            <a:r>
              <a:rPr lang="en-US" sz="4800" u="sng" dirty="0" smtClean="0">
                <a:solidFill>
                  <a:schemeClr val="bg1"/>
                </a:solidFill>
              </a:rPr>
              <a:t>FY2018 </a:t>
            </a:r>
          </a:p>
          <a:p>
            <a:pPr fontAlgn="auto">
              <a:spcAft>
                <a:spcPts val="0"/>
              </a:spcAft>
              <a:defRPr/>
            </a:pPr>
            <a:r>
              <a:rPr lang="en-US" sz="4800" u="sng" dirty="0" smtClean="0">
                <a:solidFill>
                  <a:schemeClr val="bg1"/>
                </a:solidFill>
              </a:rPr>
              <a:t>Revenues &amp; Expenditures</a:t>
            </a:r>
          </a:p>
        </p:txBody>
      </p:sp>
      <p:pic>
        <p:nvPicPr>
          <p:cNvPr id="2052" name="Picture 8" descr="SU logo 2001-All White .png"/>
          <p:cNvPicPr>
            <a:picLocks noChangeAspect="1"/>
          </p:cNvPicPr>
          <p:nvPr/>
        </p:nvPicPr>
        <p:blipFill>
          <a:blip r:embed="rId3"/>
          <a:srcRect/>
          <a:stretch>
            <a:fillRect/>
          </a:stretch>
        </p:blipFill>
        <p:spPr bwMode="auto">
          <a:xfrm>
            <a:off x="457200" y="5667375"/>
            <a:ext cx="1752600" cy="552450"/>
          </a:xfrm>
          <a:prstGeom prst="rect">
            <a:avLst/>
          </a:prstGeom>
          <a:noFill/>
          <a:ln w="9525">
            <a:noFill/>
            <a:miter lim="800000"/>
            <a:headEnd/>
            <a:tailEnd/>
          </a:ln>
        </p:spPr>
      </p:pic>
      <p:cxnSp>
        <p:nvCxnSpPr>
          <p:cNvPr id="8" name="Straight Connector 7"/>
          <p:cNvCxnSpPr/>
          <p:nvPr/>
        </p:nvCxnSpPr>
        <p:spPr>
          <a:xfrm>
            <a:off x="457200" y="1371600"/>
            <a:ext cx="8229600" cy="1588"/>
          </a:xfrm>
          <a:prstGeom prst="line">
            <a:avLst/>
          </a:prstGeom>
          <a:ln>
            <a:solidFill>
              <a:srgbClr val="EEA5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27578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E78E23"/>
            </a:gs>
            <a:gs pos="0">
              <a:srgbClr val="FAD77D"/>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57200" y="915988"/>
            <a:ext cx="8229600" cy="5949109"/>
          </a:xfrm>
          <a:prstGeom prst="rect">
            <a:avLst/>
          </a:prstGeom>
        </p:spPr>
      </p:pic>
      <p:sp>
        <p:nvSpPr>
          <p:cNvPr id="10244" name="Content Placeholder 2"/>
          <p:cNvSpPr>
            <a:spLocks noGrp="1"/>
          </p:cNvSpPr>
          <p:nvPr>
            <p:ph idx="1"/>
          </p:nvPr>
        </p:nvSpPr>
        <p:spPr>
          <a:xfrm>
            <a:off x="838200" y="1600200"/>
            <a:ext cx="8229600" cy="4525963"/>
          </a:xfrm>
        </p:spPr>
        <p:txBody>
          <a:bodyPr/>
          <a:lstStyle/>
          <a:p>
            <a:pPr>
              <a:buNone/>
            </a:pPr>
            <a:endParaRPr lang="en-US" sz="1200" dirty="0" smtClean="0"/>
          </a:p>
          <a:p>
            <a:pPr marL="457200" lvl="1" indent="0">
              <a:buNone/>
            </a:pPr>
            <a:endParaRPr lang="en-US" sz="3200" dirty="0" smtClean="0"/>
          </a:p>
          <a:p>
            <a:pPr>
              <a:buNone/>
            </a:pPr>
            <a:endParaRPr lang="en-US" sz="2800" dirty="0" smtClean="0"/>
          </a:p>
          <a:p>
            <a:pPr eaLnBrk="1" hangingPunct="1">
              <a:lnSpc>
                <a:spcPct val="90000"/>
              </a:lnSpc>
              <a:defRPr/>
            </a:pPr>
            <a:endParaRPr lang="en-US" sz="2800" dirty="0" smtClean="0">
              <a:ea typeface="Baskerville MT"/>
              <a:cs typeface="Baskerville MT"/>
            </a:endParaRPr>
          </a:p>
        </p:txBody>
      </p:sp>
      <p:cxnSp>
        <p:nvCxnSpPr>
          <p:cNvPr id="5" name="Straight Connector 4"/>
          <p:cNvCxnSpPr/>
          <p:nvPr/>
        </p:nvCxnSpPr>
        <p:spPr>
          <a:xfrm>
            <a:off x="457200" y="914400"/>
            <a:ext cx="8229600" cy="1588"/>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pic>
        <p:nvPicPr>
          <p:cNvPr id="10246" name="Picture 5" descr="SU logo 2001-All White .png"/>
          <p:cNvPicPr>
            <a:picLocks noChangeAspect="1"/>
          </p:cNvPicPr>
          <p:nvPr/>
        </p:nvPicPr>
        <p:blipFill>
          <a:blip r:embed="rId4"/>
          <a:srcRect/>
          <a:stretch>
            <a:fillRect/>
          </a:stretch>
        </p:blipFill>
        <p:spPr bwMode="auto">
          <a:xfrm>
            <a:off x="457200" y="285750"/>
            <a:ext cx="1752600" cy="552450"/>
          </a:xfrm>
          <a:prstGeom prst="rect">
            <a:avLst/>
          </a:prstGeom>
          <a:noFill/>
          <a:ln w="9525">
            <a:noFill/>
            <a:miter lim="800000"/>
            <a:headEnd/>
            <a:tailEnd/>
          </a:ln>
        </p:spPr>
      </p:pic>
      <p:sp>
        <p:nvSpPr>
          <p:cNvPr id="2" name="TextBox 1"/>
          <p:cNvSpPr txBox="1"/>
          <p:nvPr/>
        </p:nvSpPr>
        <p:spPr>
          <a:xfrm>
            <a:off x="3048000" y="1486147"/>
            <a:ext cx="3258525" cy="461665"/>
          </a:xfrm>
          <a:prstGeom prst="rect">
            <a:avLst/>
          </a:prstGeom>
          <a:solidFill>
            <a:srgbClr val="FFFF00"/>
          </a:solidFill>
        </p:spPr>
        <p:txBody>
          <a:bodyPr wrap="square" rtlCol="0">
            <a:spAutoFit/>
          </a:bodyPr>
          <a:lstStyle/>
          <a:p>
            <a:pPr algn="ctr"/>
            <a:r>
              <a:rPr lang="en-US" sz="2400" b="1" dirty="0" smtClean="0">
                <a:solidFill>
                  <a:prstClr val="black"/>
                </a:solidFill>
                <a:latin typeface="Calibri" panose="020F0502020204030204" pitchFamily="34" charset="0"/>
              </a:rPr>
              <a:t>REVENUE BY SOURCE</a:t>
            </a:r>
            <a:endParaRPr lang="en-US" sz="2400" b="1" dirty="0">
              <a:solidFill>
                <a:prstClr val="black"/>
              </a:solidFill>
              <a:latin typeface="Calibri" panose="020F0502020204030204" pitchFamily="34" charset="0"/>
            </a:endParaRPr>
          </a:p>
        </p:txBody>
      </p:sp>
    </p:spTree>
    <p:extLst>
      <p:ext uri="{BB962C8B-B14F-4D97-AF65-F5344CB8AC3E}">
        <p14:creationId xmlns:p14="http://schemas.microsoft.com/office/powerpoint/2010/main" val="14809843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E78E23"/>
            </a:gs>
            <a:gs pos="0">
              <a:srgbClr val="FAD77D"/>
            </a:gs>
          </a:gsLst>
          <a:path path="circle">
            <a:fillToRect l="50000" t="50000" r="50000" b="50000"/>
          </a:path>
        </a:gradFill>
        <a:effectLst/>
      </p:bgPr>
    </p:bg>
    <p:spTree>
      <p:nvGrpSpPr>
        <p:cNvPr id="1" name=""/>
        <p:cNvGrpSpPr/>
        <p:nvPr/>
      </p:nvGrpSpPr>
      <p:grpSpPr>
        <a:xfrm>
          <a:off x="0" y="0"/>
          <a:ext cx="0" cy="0"/>
          <a:chOff x="0" y="0"/>
          <a:chExt cx="0" cy="0"/>
        </a:xfrm>
      </p:grpSpPr>
      <p:sp>
        <p:nvSpPr>
          <p:cNvPr id="10244" name="Content Placeholder 2"/>
          <p:cNvSpPr>
            <a:spLocks noGrp="1"/>
          </p:cNvSpPr>
          <p:nvPr>
            <p:ph idx="1"/>
          </p:nvPr>
        </p:nvSpPr>
        <p:spPr>
          <a:xfrm>
            <a:off x="838200" y="1600200"/>
            <a:ext cx="8229600" cy="4525963"/>
          </a:xfrm>
        </p:spPr>
        <p:txBody>
          <a:bodyPr/>
          <a:lstStyle/>
          <a:p>
            <a:pPr>
              <a:buNone/>
            </a:pPr>
            <a:endParaRPr lang="en-US" sz="1200" dirty="0" smtClean="0"/>
          </a:p>
          <a:p>
            <a:pPr marL="457200" lvl="1" indent="0">
              <a:buNone/>
            </a:pPr>
            <a:endParaRPr lang="en-US" sz="3200" dirty="0" smtClean="0"/>
          </a:p>
          <a:p>
            <a:pPr>
              <a:buNone/>
            </a:pPr>
            <a:endParaRPr lang="en-US" sz="2800" dirty="0" smtClean="0"/>
          </a:p>
          <a:p>
            <a:pPr eaLnBrk="1" hangingPunct="1">
              <a:lnSpc>
                <a:spcPct val="90000"/>
              </a:lnSpc>
              <a:defRPr/>
            </a:pPr>
            <a:endParaRPr lang="en-US" sz="2800" dirty="0" smtClean="0">
              <a:ea typeface="Baskerville MT"/>
              <a:cs typeface="Baskerville MT"/>
            </a:endParaRPr>
          </a:p>
        </p:txBody>
      </p:sp>
      <p:cxnSp>
        <p:nvCxnSpPr>
          <p:cNvPr id="5" name="Straight Connector 4"/>
          <p:cNvCxnSpPr/>
          <p:nvPr/>
        </p:nvCxnSpPr>
        <p:spPr>
          <a:xfrm>
            <a:off x="457200" y="914400"/>
            <a:ext cx="8229600" cy="1588"/>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pic>
        <p:nvPicPr>
          <p:cNvPr id="10246" name="Picture 5" descr="SU logo 2001-All White .png"/>
          <p:cNvPicPr>
            <a:picLocks noChangeAspect="1"/>
          </p:cNvPicPr>
          <p:nvPr/>
        </p:nvPicPr>
        <p:blipFill>
          <a:blip r:embed="rId3"/>
          <a:srcRect/>
          <a:stretch>
            <a:fillRect/>
          </a:stretch>
        </p:blipFill>
        <p:spPr bwMode="auto">
          <a:xfrm>
            <a:off x="457200" y="285750"/>
            <a:ext cx="1752600" cy="552450"/>
          </a:xfrm>
          <a:prstGeom prst="rect">
            <a:avLst/>
          </a:prstGeom>
          <a:noFill/>
          <a:ln w="9525">
            <a:noFill/>
            <a:miter lim="800000"/>
            <a:headEnd/>
            <a:tailEnd/>
          </a:ln>
        </p:spPr>
      </p:pic>
      <p:pic>
        <p:nvPicPr>
          <p:cNvPr id="2" name="Picture 1"/>
          <p:cNvPicPr>
            <a:picLocks noChangeAspect="1"/>
          </p:cNvPicPr>
          <p:nvPr/>
        </p:nvPicPr>
        <p:blipFill>
          <a:blip r:embed="rId4"/>
          <a:stretch>
            <a:fillRect/>
          </a:stretch>
        </p:blipFill>
        <p:spPr>
          <a:xfrm>
            <a:off x="237855" y="992188"/>
            <a:ext cx="8761748" cy="5865812"/>
          </a:xfrm>
          <a:prstGeom prst="rect">
            <a:avLst/>
          </a:prstGeom>
        </p:spPr>
      </p:pic>
    </p:spTree>
    <p:extLst>
      <p:ext uri="{BB962C8B-B14F-4D97-AF65-F5344CB8AC3E}">
        <p14:creationId xmlns:p14="http://schemas.microsoft.com/office/powerpoint/2010/main" val="12904860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E78E23"/>
            </a:gs>
            <a:gs pos="0">
              <a:srgbClr val="FAD77D"/>
            </a:gs>
          </a:gsLst>
          <a:path path="circle">
            <a:fillToRect l="50000" t="50000" r="50000" b="50000"/>
          </a:path>
        </a:gradFill>
        <a:effectLst/>
      </p:bgPr>
    </p:bg>
    <p:spTree>
      <p:nvGrpSpPr>
        <p:cNvPr id="1" name=""/>
        <p:cNvGrpSpPr/>
        <p:nvPr/>
      </p:nvGrpSpPr>
      <p:grpSpPr>
        <a:xfrm>
          <a:off x="0" y="0"/>
          <a:ext cx="0" cy="0"/>
          <a:chOff x="0" y="0"/>
          <a:chExt cx="0" cy="0"/>
        </a:xfrm>
      </p:grpSpPr>
      <p:sp>
        <p:nvSpPr>
          <p:cNvPr id="10244" name="Content Placeholder 2"/>
          <p:cNvSpPr>
            <a:spLocks noGrp="1"/>
          </p:cNvSpPr>
          <p:nvPr>
            <p:ph idx="1"/>
          </p:nvPr>
        </p:nvSpPr>
        <p:spPr>
          <a:xfrm>
            <a:off x="838200" y="1600200"/>
            <a:ext cx="8229600" cy="4525963"/>
          </a:xfrm>
        </p:spPr>
        <p:txBody>
          <a:bodyPr/>
          <a:lstStyle/>
          <a:p>
            <a:pPr>
              <a:buNone/>
            </a:pPr>
            <a:endParaRPr lang="en-US" sz="1200" dirty="0" smtClean="0"/>
          </a:p>
          <a:p>
            <a:pPr marL="457200" lvl="1" indent="0">
              <a:buNone/>
            </a:pPr>
            <a:endParaRPr lang="en-US" sz="3200" dirty="0" smtClean="0"/>
          </a:p>
          <a:p>
            <a:pPr>
              <a:buNone/>
            </a:pPr>
            <a:endParaRPr lang="en-US" sz="2800" dirty="0" smtClean="0"/>
          </a:p>
          <a:p>
            <a:pPr eaLnBrk="1" hangingPunct="1">
              <a:lnSpc>
                <a:spcPct val="90000"/>
              </a:lnSpc>
              <a:defRPr/>
            </a:pPr>
            <a:endParaRPr lang="en-US" sz="2800" dirty="0" smtClean="0">
              <a:ea typeface="Baskerville MT"/>
              <a:cs typeface="Baskerville MT"/>
            </a:endParaRPr>
          </a:p>
        </p:txBody>
      </p:sp>
      <p:cxnSp>
        <p:nvCxnSpPr>
          <p:cNvPr id="5" name="Straight Connector 4"/>
          <p:cNvCxnSpPr/>
          <p:nvPr/>
        </p:nvCxnSpPr>
        <p:spPr>
          <a:xfrm>
            <a:off x="457200" y="914400"/>
            <a:ext cx="8229600" cy="1588"/>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pic>
        <p:nvPicPr>
          <p:cNvPr id="10246" name="Picture 5" descr="SU logo 2001-All White .png"/>
          <p:cNvPicPr>
            <a:picLocks noChangeAspect="1"/>
          </p:cNvPicPr>
          <p:nvPr/>
        </p:nvPicPr>
        <p:blipFill>
          <a:blip r:embed="rId3"/>
          <a:srcRect/>
          <a:stretch>
            <a:fillRect/>
          </a:stretch>
        </p:blipFill>
        <p:spPr bwMode="auto">
          <a:xfrm>
            <a:off x="457200" y="285750"/>
            <a:ext cx="1752600" cy="552450"/>
          </a:xfrm>
          <a:prstGeom prst="rect">
            <a:avLst/>
          </a:prstGeom>
          <a:noFill/>
          <a:ln w="9525">
            <a:noFill/>
            <a:miter lim="800000"/>
            <a:headEnd/>
            <a:tailEnd/>
          </a:ln>
        </p:spPr>
      </p:pic>
      <p:pic>
        <p:nvPicPr>
          <p:cNvPr id="3" name="Picture 2"/>
          <p:cNvPicPr>
            <a:picLocks noChangeAspect="1"/>
          </p:cNvPicPr>
          <p:nvPr/>
        </p:nvPicPr>
        <p:blipFill>
          <a:blip r:embed="rId4"/>
          <a:stretch>
            <a:fillRect/>
          </a:stretch>
        </p:blipFill>
        <p:spPr>
          <a:xfrm>
            <a:off x="78731" y="886408"/>
            <a:ext cx="8986537" cy="5865018"/>
          </a:xfrm>
          <a:prstGeom prst="rect">
            <a:avLst/>
          </a:prstGeom>
        </p:spPr>
      </p:pic>
    </p:spTree>
    <p:extLst>
      <p:ext uri="{BB962C8B-B14F-4D97-AF65-F5344CB8AC3E}">
        <p14:creationId xmlns:p14="http://schemas.microsoft.com/office/powerpoint/2010/main" val="25673692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E78E23"/>
            </a:gs>
            <a:gs pos="0">
              <a:srgbClr val="FAD77D"/>
            </a:gs>
          </a:gsLst>
          <a:path path="circle">
            <a:fillToRect l="50000" t="50000" r="50000" b="50000"/>
          </a:path>
        </a:gradFill>
        <a:effectLst/>
      </p:bgPr>
    </p:bg>
    <p:spTree>
      <p:nvGrpSpPr>
        <p:cNvPr id="1" name=""/>
        <p:cNvGrpSpPr/>
        <p:nvPr/>
      </p:nvGrpSpPr>
      <p:grpSpPr>
        <a:xfrm>
          <a:off x="0" y="0"/>
          <a:ext cx="0" cy="0"/>
          <a:chOff x="0" y="0"/>
          <a:chExt cx="0" cy="0"/>
        </a:xfrm>
      </p:grpSpPr>
      <p:sp>
        <p:nvSpPr>
          <p:cNvPr id="10244" name="Content Placeholder 2"/>
          <p:cNvSpPr>
            <a:spLocks noGrp="1"/>
          </p:cNvSpPr>
          <p:nvPr>
            <p:ph idx="1"/>
          </p:nvPr>
        </p:nvSpPr>
        <p:spPr>
          <a:xfrm>
            <a:off x="838200" y="1600200"/>
            <a:ext cx="8229600" cy="4525963"/>
          </a:xfrm>
        </p:spPr>
        <p:txBody>
          <a:bodyPr/>
          <a:lstStyle/>
          <a:p>
            <a:pPr>
              <a:buNone/>
            </a:pPr>
            <a:endParaRPr lang="en-US" sz="1200" dirty="0" smtClean="0"/>
          </a:p>
          <a:p>
            <a:pPr marL="457200" lvl="1" indent="0">
              <a:buNone/>
            </a:pPr>
            <a:endParaRPr lang="en-US" sz="3200" dirty="0" smtClean="0"/>
          </a:p>
          <a:p>
            <a:pPr>
              <a:buNone/>
            </a:pPr>
            <a:endParaRPr lang="en-US" sz="2800" dirty="0" smtClean="0"/>
          </a:p>
          <a:p>
            <a:pPr eaLnBrk="1" hangingPunct="1">
              <a:lnSpc>
                <a:spcPct val="90000"/>
              </a:lnSpc>
              <a:defRPr/>
            </a:pPr>
            <a:endParaRPr lang="en-US" sz="2800" dirty="0" smtClean="0">
              <a:ea typeface="Baskerville MT"/>
              <a:cs typeface="Baskerville MT"/>
            </a:endParaRPr>
          </a:p>
        </p:txBody>
      </p:sp>
      <p:cxnSp>
        <p:nvCxnSpPr>
          <p:cNvPr id="5" name="Straight Connector 4"/>
          <p:cNvCxnSpPr/>
          <p:nvPr/>
        </p:nvCxnSpPr>
        <p:spPr>
          <a:xfrm>
            <a:off x="457200" y="914400"/>
            <a:ext cx="8229600" cy="1588"/>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pic>
        <p:nvPicPr>
          <p:cNvPr id="10246" name="Picture 5" descr="SU logo 2001-All White .png"/>
          <p:cNvPicPr>
            <a:picLocks noChangeAspect="1"/>
          </p:cNvPicPr>
          <p:nvPr/>
        </p:nvPicPr>
        <p:blipFill>
          <a:blip r:embed="rId3"/>
          <a:srcRect/>
          <a:stretch>
            <a:fillRect/>
          </a:stretch>
        </p:blipFill>
        <p:spPr bwMode="auto">
          <a:xfrm>
            <a:off x="457200" y="285750"/>
            <a:ext cx="1752600" cy="552450"/>
          </a:xfrm>
          <a:prstGeom prst="rect">
            <a:avLst/>
          </a:prstGeom>
          <a:noFill/>
          <a:ln w="9525">
            <a:noFill/>
            <a:miter lim="800000"/>
            <a:headEnd/>
            <a:tailEnd/>
          </a:ln>
        </p:spPr>
      </p:pic>
      <p:pic>
        <p:nvPicPr>
          <p:cNvPr id="3" name="Picture 2"/>
          <p:cNvPicPr>
            <a:picLocks noChangeAspect="1"/>
          </p:cNvPicPr>
          <p:nvPr/>
        </p:nvPicPr>
        <p:blipFill>
          <a:blip r:embed="rId4"/>
          <a:stretch>
            <a:fillRect/>
          </a:stretch>
        </p:blipFill>
        <p:spPr>
          <a:xfrm>
            <a:off x="133262" y="992188"/>
            <a:ext cx="8949268" cy="5713412"/>
          </a:xfrm>
          <a:prstGeom prst="rect">
            <a:avLst/>
          </a:prstGeom>
        </p:spPr>
      </p:pic>
      <p:sp>
        <p:nvSpPr>
          <p:cNvPr id="10" name="TextBox 9"/>
          <p:cNvSpPr txBox="1"/>
          <p:nvPr/>
        </p:nvSpPr>
        <p:spPr>
          <a:xfrm>
            <a:off x="2743200" y="1154668"/>
            <a:ext cx="3955868" cy="369332"/>
          </a:xfrm>
          <a:prstGeom prst="rect">
            <a:avLst/>
          </a:prstGeom>
          <a:solidFill>
            <a:srgbClr val="FFFF00"/>
          </a:solidFill>
        </p:spPr>
        <p:txBody>
          <a:bodyPr wrap="square" rtlCol="0">
            <a:spAutoFit/>
          </a:bodyPr>
          <a:lstStyle/>
          <a:p>
            <a:pPr algn="ctr"/>
            <a:r>
              <a:rPr lang="en-US" b="1" dirty="0" smtClean="0">
                <a:solidFill>
                  <a:prstClr val="black"/>
                </a:solidFill>
                <a:latin typeface="Calibri" panose="020F0502020204030204" pitchFamily="34" charset="0"/>
              </a:rPr>
              <a:t>FY18 EXPENDITURES BY SOURCE</a:t>
            </a:r>
            <a:endParaRPr lang="en-US" b="1" dirty="0">
              <a:solidFill>
                <a:prstClr val="black"/>
              </a:solidFill>
              <a:latin typeface="Calibri" panose="020F0502020204030204" pitchFamily="34" charset="0"/>
            </a:endParaRPr>
          </a:p>
        </p:txBody>
      </p:sp>
    </p:spTree>
    <p:extLst>
      <p:ext uri="{BB962C8B-B14F-4D97-AF65-F5344CB8AC3E}">
        <p14:creationId xmlns:p14="http://schemas.microsoft.com/office/powerpoint/2010/main" val="29671674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E78E23"/>
            </a:gs>
            <a:gs pos="0">
              <a:srgbClr val="FAD77D"/>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581400" y="274638"/>
            <a:ext cx="5105400" cy="641350"/>
          </a:xfrm>
        </p:spPr>
        <p:txBody>
          <a:bodyPr/>
          <a:lstStyle/>
          <a:p>
            <a:r>
              <a:rPr lang="en-US" sz="3600" dirty="0" smtClean="0"/>
              <a:t>2019 Legislative Session</a:t>
            </a:r>
            <a:endParaRPr lang="en-US" sz="3600" dirty="0"/>
          </a:p>
        </p:txBody>
      </p:sp>
      <p:sp>
        <p:nvSpPr>
          <p:cNvPr id="10244" name="Content Placeholder 2"/>
          <p:cNvSpPr>
            <a:spLocks noGrp="1"/>
          </p:cNvSpPr>
          <p:nvPr>
            <p:ph idx="1"/>
          </p:nvPr>
        </p:nvSpPr>
        <p:spPr>
          <a:xfrm>
            <a:off x="381000" y="992188"/>
            <a:ext cx="8305800" cy="5408612"/>
          </a:xfrm>
        </p:spPr>
        <p:txBody>
          <a:bodyPr/>
          <a:lstStyle/>
          <a:p>
            <a:endParaRPr lang="en-US" sz="1400" dirty="0" smtClean="0"/>
          </a:p>
          <a:p>
            <a:pPr eaLnBrk="1" hangingPunct="1">
              <a:lnSpc>
                <a:spcPct val="90000"/>
              </a:lnSpc>
              <a:defRPr/>
            </a:pPr>
            <a:r>
              <a:rPr lang="en-US" sz="2400" b="1" u="sng" dirty="0" smtClean="0"/>
              <a:t>State </a:t>
            </a:r>
            <a:r>
              <a:rPr lang="en-US" sz="2400" b="1" u="sng" dirty="0"/>
              <a:t>Prescription Drug Benefits - Retiree Benefits </a:t>
            </a:r>
            <a:r>
              <a:rPr lang="en-US" sz="2400" b="1" u="sng" dirty="0" smtClean="0"/>
              <a:t>– Revisions </a:t>
            </a:r>
          </a:p>
          <a:p>
            <a:pPr eaLnBrk="1" hangingPunct="1">
              <a:lnSpc>
                <a:spcPct val="90000"/>
              </a:lnSpc>
              <a:defRPr/>
            </a:pPr>
            <a:endParaRPr lang="en-US" sz="2400" b="1" u="sng" dirty="0" smtClean="0"/>
          </a:p>
          <a:p>
            <a:r>
              <a:rPr lang="en-US" sz="2400" b="1" u="sng" dirty="0"/>
              <a:t>Interagency Agreements </a:t>
            </a:r>
          </a:p>
          <a:p>
            <a:pPr lvl="1"/>
            <a:r>
              <a:rPr lang="en-US" sz="1800" dirty="0" smtClean="0"/>
              <a:t>each </a:t>
            </a:r>
            <a:r>
              <a:rPr lang="en-US" sz="1800" dirty="0"/>
              <a:t>State agency and each public institution of higher education shall report </a:t>
            </a:r>
            <a:r>
              <a:rPr lang="en-US" sz="1800" dirty="0" smtClean="0"/>
              <a:t>potential </a:t>
            </a:r>
            <a:r>
              <a:rPr lang="en-US" sz="1800" dirty="0"/>
              <a:t>expenditures in excess of $100,000 over the term of the agreement. </a:t>
            </a:r>
            <a:endParaRPr lang="en-US" sz="1800" dirty="0" smtClean="0"/>
          </a:p>
          <a:p>
            <a:pPr eaLnBrk="1" hangingPunct="1">
              <a:lnSpc>
                <a:spcPct val="90000"/>
              </a:lnSpc>
              <a:defRPr/>
            </a:pPr>
            <a:r>
              <a:rPr lang="en-US" sz="2400" dirty="0" smtClean="0"/>
              <a:t>Interagency </a:t>
            </a:r>
            <a:r>
              <a:rPr lang="en-US" sz="2400" dirty="0"/>
              <a:t>Agreements – </a:t>
            </a:r>
            <a:r>
              <a:rPr lang="en-US" sz="2400" b="1" u="sng" dirty="0"/>
              <a:t>Historically Black Colleges and Universities – Reporting </a:t>
            </a:r>
            <a:r>
              <a:rPr lang="en-US" sz="2400" b="1" u="sng" dirty="0" smtClean="0"/>
              <a:t>Requirements</a:t>
            </a:r>
          </a:p>
          <a:p>
            <a:pPr eaLnBrk="1" hangingPunct="1">
              <a:lnSpc>
                <a:spcPct val="90000"/>
              </a:lnSpc>
              <a:defRPr/>
            </a:pPr>
            <a:endParaRPr lang="en-US" sz="2400" b="1" u="sng" dirty="0" smtClean="0"/>
          </a:p>
          <a:p>
            <a:pPr eaLnBrk="1" hangingPunct="1">
              <a:lnSpc>
                <a:spcPct val="90000"/>
              </a:lnSpc>
              <a:defRPr/>
            </a:pPr>
            <a:r>
              <a:rPr lang="en-US" sz="2400" dirty="0" smtClean="0"/>
              <a:t>Academic </a:t>
            </a:r>
            <a:r>
              <a:rPr lang="en-US" sz="2400" dirty="0"/>
              <a:t>Research - </a:t>
            </a:r>
            <a:r>
              <a:rPr lang="en-US" sz="2400" b="1" u="sng" dirty="0"/>
              <a:t>Medical Uses and Properties of Cannabis </a:t>
            </a:r>
            <a:endParaRPr lang="en-US" sz="2400" b="1" u="sng" dirty="0" smtClean="0"/>
          </a:p>
          <a:p>
            <a:pPr eaLnBrk="1" hangingPunct="1">
              <a:lnSpc>
                <a:spcPct val="90000"/>
              </a:lnSpc>
              <a:defRPr/>
            </a:pPr>
            <a:endParaRPr lang="en-US" sz="2800" dirty="0" smtClean="0">
              <a:ea typeface="Baskerville MT"/>
              <a:cs typeface="Baskerville MT"/>
            </a:endParaRPr>
          </a:p>
        </p:txBody>
      </p:sp>
      <p:cxnSp>
        <p:nvCxnSpPr>
          <p:cNvPr id="5" name="Straight Connector 4"/>
          <p:cNvCxnSpPr/>
          <p:nvPr/>
        </p:nvCxnSpPr>
        <p:spPr>
          <a:xfrm>
            <a:off x="457200" y="914400"/>
            <a:ext cx="8229600" cy="1588"/>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pic>
        <p:nvPicPr>
          <p:cNvPr id="10246" name="Picture 5" descr="SU logo 2001-All White .png"/>
          <p:cNvPicPr>
            <a:picLocks noChangeAspect="1"/>
          </p:cNvPicPr>
          <p:nvPr/>
        </p:nvPicPr>
        <p:blipFill>
          <a:blip r:embed="rId3"/>
          <a:srcRect/>
          <a:stretch>
            <a:fillRect/>
          </a:stretch>
        </p:blipFill>
        <p:spPr bwMode="auto">
          <a:xfrm>
            <a:off x="457200" y="285750"/>
            <a:ext cx="1752600" cy="552450"/>
          </a:xfrm>
          <a:prstGeom prst="rect">
            <a:avLst/>
          </a:prstGeom>
          <a:noFill/>
          <a:ln w="9525">
            <a:noFill/>
            <a:miter lim="800000"/>
            <a:headEnd/>
            <a:tailEnd/>
          </a:ln>
        </p:spPr>
      </p:pic>
    </p:spTree>
    <p:extLst>
      <p:ext uri="{BB962C8B-B14F-4D97-AF65-F5344CB8AC3E}">
        <p14:creationId xmlns:p14="http://schemas.microsoft.com/office/powerpoint/2010/main" val="36565833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E78E23"/>
            </a:gs>
            <a:gs pos="0">
              <a:srgbClr val="FAD77D"/>
            </a:gs>
          </a:gsLst>
          <a:path path="circle">
            <a:fillToRect l="50000" t="50000" r="50000" b="50000"/>
          </a:path>
        </a:gradFill>
        <a:effectLst/>
      </p:bgPr>
    </p:bg>
    <p:spTree>
      <p:nvGrpSpPr>
        <p:cNvPr id="1" name=""/>
        <p:cNvGrpSpPr/>
        <p:nvPr/>
      </p:nvGrpSpPr>
      <p:grpSpPr>
        <a:xfrm>
          <a:off x="0" y="0"/>
          <a:ext cx="0" cy="0"/>
          <a:chOff x="0" y="0"/>
          <a:chExt cx="0" cy="0"/>
        </a:xfrm>
      </p:grpSpPr>
      <p:sp>
        <p:nvSpPr>
          <p:cNvPr id="10244" name="Content Placeholder 2"/>
          <p:cNvSpPr>
            <a:spLocks noGrp="1"/>
          </p:cNvSpPr>
          <p:nvPr>
            <p:ph idx="1"/>
          </p:nvPr>
        </p:nvSpPr>
        <p:spPr>
          <a:xfrm>
            <a:off x="838200" y="1600200"/>
            <a:ext cx="8229600" cy="4525963"/>
          </a:xfrm>
        </p:spPr>
        <p:txBody>
          <a:bodyPr/>
          <a:lstStyle/>
          <a:p>
            <a:pPr>
              <a:buNone/>
            </a:pPr>
            <a:endParaRPr lang="en-US" sz="1200" dirty="0" smtClean="0"/>
          </a:p>
          <a:p>
            <a:pPr marL="457200" lvl="1" indent="0">
              <a:buNone/>
            </a:pPr>
            <a:endParaRPr lang="en-US" sz="3200" dirty="0" smtClean="0"/>
          </a:p>
          <a:p>
            <a:pPr>
              <a:buNone/>
            </a:pPr>
            <a:endParaRPr lang="en-US" sz="2800" dirty="0" smtClean="0"/>
          </a:p>
          <a:p>
            <a:pPr eaLnBrk="1" hangingPunct="1">
              <a:lnSpc>
                <a:spcPct val="90000"/>
              </a:lnSpc>
              <a:defRPr/>
            </a:pPr>
            <a:endParaRPr lang="en-US" sz="2800" dirty="0" smtClean="0">
              <a:ea typeface="Baskerville MT"/>
              <a:cs typeface="Baskerville MT"/>
            </a:endParaRPr>
          </a:p>
        </p:txBody>
      </p:sp>
      <p:cxnSp>
        <p:nvCxnSpPr>
          <p:cNvPr id="5" name="Straight Connector 4"/>
          <p:cNvCxnSpPr/>
          <p:nvPr/>
        </p:nvCxnSpPr>
        <p:spPr>
          <a:xfrm>
            <a:off x="457200" y="914400"/>
            <a:ext cx="8229600" cy="1588"/>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pic>
        <p:nvPicPr>
          <p:cNvPr id="10246" name="Picture 5" descr="SU logo 2001-All White .png"/>
          <p:cNvPicPr>
            <a:picLocks noChangeAspect="1"/>
          </p:cNvPicPr>
          <p:nvPr/>
        </p:nvPicPr>
        <p:blipFill>
          <a:blip r:embed="rId3"/>
          <a:srcRect/>
          <a:stretch>
            <a:fillRect/>
          </a:stretch>
        </p:blipFill>
        <p:spPr bwMode="auto">
          <a:xfrm>
            <a:off x="457200" y="285750"/>
            <a:ext cx="1752600" cy="552450"/>
          </a:xfrm>
          <a:prstGeom prst="rect">
            <a:avLst/>
          </a:prstGeom>
          <a:noFill/>
          <a:ln w="9525">
            <a:noFill/>
            <a:miter lim="800000"/>
            <a:headEnd/>
            <a:tailEnd/>
          </a:ln>
        </p:spPr>
      </p:pic>
      <p:pic>
        <p:nvPicPr>
          <p:cNvPr id="3" name="Picture 2"/>
          <p:cNvPicPr>
            <a:picLocks noChangeAspect="1"/>
          </p:cNvPicPr>
          <p:nvPr/>
        </p:nvPicPr>
        <p:blipFill>
          <a:blip r:embed="rId4"/>
          <a:stretch>
            <a:fillRect/>
          </a:stretch>
        </p:blipFill>
        <p:spPr>
          <a:xfrm>
            <a:off x="52882" y="992188"/>
            <a:ext cx="8893547" cy="5638799"/>
          </a:xfrm>
          <a:prstGeom prst="rect">
            <a:avLst/>
          </a:prstGeom>
        </p:spPr>
      </p:pic>
    </p:spTree>
    <p:extLst>
      <p:ext uri="{BB962C8B-B14F-4D97-AF65-F5344CB8AC3E}">
        <p14:creationId xmlns:p14="http://schemas.microsoft.com/office/powerpoint/2010/main" val="35343105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60111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8091" y="269082"/>
            <a:ext cx="7772400" cy="1330326"/>
          </a:xfrm>
          <a:solidFill>
            <a:srgbClr val="601114"/>
          </a:solidFill>
        </p:spPr>
        <p:txBody>
          <a:bodyPr/>
          <a:lstStyle/>
          <a:p>
            <a:r>
              <a:rPr lang="en-US" sz="3600" b="1" i="1" dirty="0" smtClean="0">
                <a:solidFill>
                  <a:srgbClr val="FF0000"/>
                </a:solidFill>
              </a:rPr>
              <a:t>Upcoming</a:t>
            </a:r>
            <a:r>
              <a:rPr lang="en-US" sz="3600" dirty="0" smtClean="0">
                <a:solidFill>
                  <a:schemeClr val="bg1"/>
                </a:solidFill>
              </a:rPr>
              <a:t> FY20 </a:t>
            </a:r>
            <a:r>
              <a:rPr lang="en-US" sz="3600" dirty="0">
                <a:solidFill>
                  <a:schemeClr val="bg1"/>
                </a:solidFill>
              </a:rPr>
              <a:t>Budget </a:t>
            </a:r>
            <a:r>
              <a:rPr lang="en-US" sz="3600" dirty="0" smtClean="0">
                <a:solidFill>
                  <a:schemeClr val="bg1"/>
                </a:solidFill>
              </a:rPr>
              <a:t>Picture:</a:t>
            </a:r>
            <a:br>
              <a:rPr lang="en-US" sz="3600" dirty="0" smtClean="0">
                <a:solidFill>
                  <a:schemeClr val="bg1"/>
                </a:solidFill>
              </a:rPr>
            </a:br>
            <a:r>
              <a:rPr lang="en-US" sz="3600" b="1" dirty="0" smtClean="0">
                <a:solidFill>
                  <a:srgbClr val="92D050"/>
                </a:solidFill>
              </a:rPr>
              <a:t>State &amp; USM: Minimum Wage Bill</a:t>
            </a:r>
            <a:endParaRPr lang="en-US" sz="4800" b="1" dirty="0">
              <a:solidFill>
                <a:srgbClr val="92D050"/>
              </a:solidFill>
            </a:endParaRPr>
          </a:p>
        </p:txBody>
      </p:sp>
      <p:sp>
        <p:nvSpPr>
          <p:cNvPr id="3" name="Subtitle 2"/>
          <p:cNvSpPr>
            <a:spLocks noGrp="1"/>
          </p:cNvSpPr>
          <p:nvPr>
            <p:ph type="subTitle" idx="1"/>
          </p:nvPr>
        </p:nvSpPr>
        <p:spPr>
          <a:xfrm>
            <a:off x="152400" y="1828799"/>
            <a:ext cx="8686800" cy="4175449"/>
          </a:xfrm>
        </p:spPr>
        <p:txBody>
          <a:bodyPr rtlCol="0">
            <a:normAutofit/>
          </a:bodyPr>
          <a:lstStyle/>
          <a:p>
            <a:pPr marL="800100" lvl="1" indent="-342900" algn="l">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Escalation to $15 minimum wage</a:t>
            </a:r>
          </a:p>
          <a:p>
            <a:pPr marL="800100" lvl="1" indent="-342900" algn="l">
              <a:buFont typeface="Arial" panose="020B0604020202020204" pitchFamily="34" charset="0"/>
              <a:buChar char="•"/>
            </a:pPr>
            <a:r>
              <a:rPr lang="en-US" b="1" dirty="0" smtClean="0">
                <a:solidFill>
                  <a:srgbClr val="FF0000"/>
                </a:solidFill>
                <a:latin typeface="Times New Roman" panose="02020603050405020304" pitchFamily="18" charset="0"/>
                <a:cs typeface="Times New Roman" panose="02020603050405020304" pitchFamily="18" charset="0"/>
              </a:rPr>
              <a:t>SEVERE</a:t>
            </a:r>
            <a:r>
              <a:rPr lang="en-US" dirty="0" smtClean="0">
                <a:solidFill>
                  <a:schemeClr val="bg1"/>
                </a:solidFill>
                <a:latin typeface="Times New Roman" panose="02020603050405020304" pitchFamily="18" charset="0"/>
                <a:cs typeface="Times New Roman" panose="02020603050405020304" pitchFamily="18" charset="0"/>
              </a:rPr>
              <a:t> impact on SU</a:t>
            </a:r>
          </a:p>
          <a:p>
            <a:pPr marL="2743200" lvl="5" indent="-457200" algn="l">
              <a:buFont typeface="Wingdings" panose="05000000000000000000" pitchFamily="2" charset="2"/>
              <a:buChar char="Ø"/>
            </a:pPr>
            <a:r>
              <a:rPr lang="en-US" sz="2800" dirty="0" smtClean="0">
                <a:solidFill>
                  <a:schemeClr val="bg1"/>
                </a:solidFill>
                <a:latin typeface="Times New Roman" panose="02020603050405020304" pitchFamily="18" charset="0"/>
                <a:cs typeface="Times New Roman" panose="02020603050405020304" pitchFamily="18" charset="0"/>
              </a:rPr>
              <a:t>2019 = $749,468</a:t>
            </a:r>
          </a:p>
          <a:p>
            <a:pPr marL="2743200" lvl="5" indent="-457200" algn="l">
              <a:buFont typeface="Wingdings" panose="05000000000000000000" pitchFamily="2" charset="2"/>
              <a:buChar char="Ø"/>
            </a:pPr>
            <a:r>
              <a:rPr lang="en-US" sz="2800" dirty="0" smtClean="0">
                <a:solidFill>
                  <a:schemeClr val="bg1"/>
                </a:solidFill>
                <a:latin typeface="Times New Roman" panose="02020603050405020304" pitchFamily="18" charset="0"/>
                <a:cs typeface="Times New Roman" panose="02020603050405020304" pitchFamily="18" charset="0"/>
              </a:rPr>
              <a:t>2020 = $1,091,201</a:t>
            </a:r>
          </a:p>
          <a:p>
            <a:pPr marL="2743200" lvl="5" indent="-457200" algn="l">
              <a:buFont typeface="Wingdings" panose="05000000000000000000" pitchFamily="2" charset="2"/>
              <a:buChar char="Ø"/>
            </a:pPr>
            <a:r>
              <a:rPr lang="en-US" sz="2800" dirty="0" smtClean="0">
                <a:solidFill>
                  <a:schemeClr val="bg1"/>
                </a:solidFill>
                <a:latin typeface="Times New Roman" panose="02020603050405020304" pitchFamily="18" charset="0"/>
                <a:cs typeface="Times New Roman" panose="02020603050405020304" pitchFamily="18" charset="0"/>
              </a:rPr>
              <a:t>2021 = $1,165,408</a:t>
            </a:r>
          </a:p>
          <a:p>
            <a:pPr marL="2743200" lvl="5" indent="-457200" algn="l">
              <a:buFont typeface="Wingdings" panose="05000000000000000000" pitchFamily="2" charset="2"/>
              <a:buChar char="Ø"/>
            </a:pPr>
            <a:r>
              <a:rPr lang="en-US" sz="2800" dirty="0" smtClean="0">
                <a:solidFill>
                  <a:schemeClr val="bg1"/>
                </a:solidFill>
                <a:latin typeface="Times New Roman" panose="02020603050405020304" pitchFamily="18" charset="0"/>
                <a:cs typeface="Times New Roman" panose="02020603050405020304" pitchFamily="18" charset="0"/>
              </a:rPr>
              <a:t>2022 = $1,338,407</a:t>
            </a:r>
          </a:p>
          <a:p>
            <a:pPr marL="2743200" lvl="5" indent="-457200" algn="l">
              <a:buFont typeface="Wingdings" panose="05000000000000000000" pitchFamily="2" charset="2"/>
              <a:buChar char="Ø"/>
            </a:pPr>
            <a:r>
              <a:rPr lang="en-US" sz="2800" dirty="0" smtClean="0">
                <a:solidFill>
                  <a:schemeClr val="bg1"/>
                </a:solidFill>
                <a:latin typeface="Times New Roman" panose="02020603050405020304" pitchFamily="18" charset="0"/>
                <a:cs typeface="Times New Roman" panose="02020603050405020304" pitchFamily="18" charset="0"/>
              </a:rPr>
              <a:t>2023 = $1,301,941</a:t>
            </a:r>
          </a:p>
          <a:p>
            <a:pPr marL="2743200" lvl="5" indent="-457200" algn="l">
              <a:buFont typeface="Wingdings" panose="05000000000000000000" pitchFamily="2" charset="2"/>
              <a:buChar char="Ø"/>
            </a:pPr>
            <a:r>
              <a:rPr lang="en-US" sz="2800" b="1" dirty="0" smtClean="0">
                <a:solidFill>
                  <a:srgbClr val="FF0000"/>
                </a:solidFill>
                <a:latin typeface="Times New Roman" panose="02020603050405020304" pitchFamily="18" charset="0"/>
                <a:cs typeface="Times New Roman" panose="02020603050405020304" pitchFamily="18" charset="0"/>
              </a:rPr>
              <a:t>$5,646,425</a:t>
            </a:r>
            <a:endParaRPr lang="en-US" dirty="0" smtClean="0">
              <a:solidFill>
                <a:schemeClr val="bg1"/>
              </a:solidFill>
              <a:latin typeface="Times New Roman" panose="02020603050405020304" pitchFamily="18" charset="0"/>
              <a:cs typeface="Times New Roman" panose="02020603050405020304" pitchFamily="18" charset="0"/>
            </a:endParaRPr>
          </a:p>
          <a:p>
            <a:pPr marL="800100" lvl="1" indent="-342900" algn="l">
              <a:buFont typeface="Arial" panose="020B0604020202020204" pitchFamily="34" charset="0"/>
              <a:buChar char="•"/>
            </a:pPr>
            <a:endParaRPr lang="en-US" sz="2400" dirty="0">
              <a:solidFill>
                <a:schemeClr val="bg1"/>
              </a:solidFill>
              <a:latin typeface="Times New Roman" panose="02020603050405020304" pitchFamily="18" charset="0"/>
              <a:cs typeface="Times New Roman" panose="02020603050405020304" pitchFamily="18" charset="0"/>
            </a:endParaRPr>
          </a:p>
          <a:p>
            <a:pPr marL="800100" lvl="1" indent="-342900" algn="l">
              <a:buFont typeface="Arial" panose="020B0604020202020204" pitchFamily="34" charset="0"/>
              <a:buChar char="•"/>
            </a:pPr>
            <a:endParaRPr lang="en-US" sz="2100" dirty="0">
              <a:solidFill>
                <a:schemeClr val="bg1"/>
              </a:solidFill>
            </a:endParaRPr>
          </a:p>
          <a:p>
            <a:pPr lvl="1" algn="l"/>
            <a:endParaRPr lang="en-US" sz="2400" dirty="0">
              <a:solidFill>
                <a:schemeClr val="bg1"/>
              </a:solidFill>
            </a:endParaRPr>
          </a:p>
          <a:p>
            <a:pPr lvl="1" algn="l"/>
            <a:endParaRPr lang="en-US" sz="2400" dirty="0">
              <a:solidFill>
                <a:schemeClr val="bg1"/>
              </a:solidFill>
            </a:endParaRPr>
          </a:p>
        </p:txBody>
      </p:sp>
      <p:pic>
        <p:nvPicPr>
          <p:cNvPr id="2052" name="Picture 8" descr="SU logo 2001-All White .png"/>
          <p:cNvPicPr>
            <a:picLocks noChangeAspect="1"/>
          </p:cNvPicPr>
          <p:nvPr/>
        </p:nvPicPr>
        <p:blipFill>
          <a:blip r:embed="rId3"/>
          <a:srcRect/>
          <a:stretch>
            <a:fillRect/>
          </a:stretch>
        </p:blipFill>
        <p:spPr bwMode="auto">
          <a:xfrm>
            <a:off x="457200" y="5667375"/>
            <a:ext cx="1752600" cy="552450"/>
          </a:xfrm>
          <a:prstGeom prst="rect">
            <a:avLst/>
          </a:prstGeom>
          <a:noFill/>
          <a:ln w="9525">
            <a:noFill/>
            <a:miter lim="800000"/>
            <a:headEnd/>
            <a:tailEnd/>
          </a:ln>
        </p:spPr>
      </p:pic>
      <p:cxnSp>
        <p:nvCxnSpPr>
          <p:cNvPr id="8" name="Straight Connector 7"/>
          <p:cNvCxnSpPr/>
          <p:nvPr/>
        </p:nvCxnSpPr>
        <p:spPr>
          <a:xfrm>
            <a:off x="457200" y="1588522"/>
            <a:ext cx="8229600" cy="1588"/>
          </a:xfrm>
          <a:prstGeom prst="line">
            <a:avLst/>
          </a:prstGeom>
          <a:ln>
            <a:solidFill>
              <a:srgbClr val="EEA5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88036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60111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01114"/>
          </a:solidFill>
        </p:spPr>
        <p:txBody>
          <a:bodyPr/>
          <a:lstStyle/>
          <a:p>
            <a:r>
              <a:rPr lang="en-US" sz="3600" b="1" i="1" dirty="0" smtClean="0">
                <a:solidFill>
                  <a:srgbClr val="FF0000"/>
                </a:solidFill>
              </a:rPr>
              <a:t>Upcoming</a:t>
            </a:r>
            <a:r>
              <a:rPr lang="en-US" sz="3600" dirty="0" smtClean="0">
                <a:solidFill>
                  <a:schemeClr val="bg1"/>
                </a:solidFill>
              </a:rPr>
              <a:t> FY20 </a:t>
            </a:r>
            <a:r>
              <a:rPr lang="en-US" sz="3600" dirty="0">
                <a:solidFill>
                  <a:schemeClr val="bg1"/>
                </a:solidFill>
              </a:rPr>
              <a:t>Budget </a:t>
            </a:r>
            <a:r>
              <a:rPr lang="en-US" sz="3600" dirty="0" smtClean="0">
                <a:solidFill>
                  <a:schemeClr val="bg1"/>
                </a:solidFill>
              </a:rPr>
              <a:t>Picture:</a:t>
            </a:r>
            <a:br>
              <a:rPr lang="en-US" sz="3600" dirty="0" smtClean="0">
                <a:solidFill>
                  <a:schemeClr val="bg1"/>
                </a:solidFill>
              </a:rPr>
            </a:br>
            <a:r>
              <a:rPr lang="en-US" sz="4000" b="1" dirty="0">
                <a:solidFill>
                  <a:srgbClr val="92D050"/>
                </a:solidFill>
              </a:rPr>
              <a:t>State &amp; USM: Minimum Wage Bill</a:t>
            </a:r>
            <a:endParaRPr lang="en-US" sz="5400" b="1" dirty="0">
              <a:solidFill>
                <a:srgbClr val="92D050"/>
              </a:solidFill>
            </a:endParaRPr>
          </a:p>
        </p:txBody>
      </p:sp>
      <p:sp>
        <p:nvSpPr>
          <p:cNvPr id="3" name="Subtitle 2"/>
          <p:cNvSpPr>
            <a:spLocks noGrp="1"/>
          </p:cNvSpPr>
          <p:nvPr>
            <p:ph type="body" idx="1"/>
          </p:nvPr>
        </p:nvSpPr>
        <p:spPr>
          <a:xfrm>
            <a:off x="457200" y="1682522"/>
            <a:ext cx="4040188" cy="639762"/>
          </a:xfrm>
        </p:spPr>
        <p:txBody>
          <a:bodyPr rtlCol="0">
            <a:normAutofit fontScale="25000" lnSpcReduction="20000"/>
          </a:bodyPr>
          <a:lstStyle/>
          <a:p>
            <a:pPr marL="800100" lvl="1" indent="-342900" algn="l">
              <a:buFont typeface="Arial" panose="020B0604020202020204" pitchFamily="34" charset="0"/>
              <a:buChar char="•"/>
            </a:pPr>
            <a:endParaRPr lang="en-US" dirty="0" smtClean="0">
              <a:solidFill>
                <a:schemeClr val="bg1"/>
              </a:solidFill>
              <a:latin typeface="Times New Roman" panose="02020603050405020304" pitchFamily="18" charset="0"/>
              <a:cs typeface="Times New Roman" panose="02020603050405020304" pitchFamily="18" charset="0"/>
            </a:endParaRPr>
          </a:p>
          <a:p>
            <a:pPr marL="800100" lvl="1" indent="-342900" algn="l">
              <a:buFont typeface="Arial" panose="020B0604020202020204" pitchFamily="34" charset="0"/>
              <a:buChar char="•"/>
            </a:pPr>
            <a:endParaRPr lang="en-US" sz="2400" dirty="0">
              <a:solidFill>
                <a:schemeClr val="bg1"/>
              </a:solidFill>
              <a:latin typeface="Times New Roman" panose="02020603050405020304" pitchFamily="18" charset="0"/>
              <a:cs typeface="Times New Roman" panose="02020603050405020304" pitchFamily="18" charset="0"/>
            </a:endParaRPr>
          </a:p>
          <a:p>
            <a:pPr marL="800100" lvl="1" indent="-342900" algn="l">
              <a:buFont typeface="Arial" panose="020B0604020202020204" pitchFamily="34" charset="0"/>
              <a:buChar char="•"/>
            </a:pPr>
            <a:endParaRPr lang="en-US" sz="7200" dirty="0">
              <a:solidFill>
                <a:schemeClr val="bg1"/>
              </a:solidFill>
            </a:endParaRPr>
          </a:p>
          <a:p>
            <a:pPr lvl="1" algn="l"/>
            <a:endParaRPr lang="en-US" sz="8000" dirty="0">
              <a:solidFill>
                <a:schemeClr val="bg1"/>
              </a:solidFill>
            </a:endParaRPr>
          </a:p>
          <a:p>
            <a:pPr lvl="1" algn="l"/>
            <a:r>
              <a:rPr lang="en-US" sz="8800" dirty="0" smtClean="0">
                <a:solidFill>
                  <a:schemeClr val="bg1"/>
                </a:solidFill>
              </a:rPr>
              <a:t>To correct for potential</a:t>
            </a:r>
          </a:p>
          <a:p>
            <a:pPr lvl="1" algn="l"/>
            <a:r>
              <a:rPr lang="en-US" sz="8800" dirty="0" smtClean="0">
                <a:solidFill>
                  <a:schemeClr val="bg1"/>
                </a:solidFill>
              </a:rPr>
              <a:t>Non-Exempt Compression: </a:t>
            </a:r>
            <a:endParaRPr lang="en-US" sz="8800" dirty="0">
              <a:solidFill>
                <a:schemeClr val="bg1"/>
              </a:solidFill>
            </a:endParaRPr>
          </a:p>
        </p:txBody>
      </p:sp>
      <p:sp>
        <p:nvSpPr>
          <p:cNvPr id="7" name="Content Placeholder 6"/>
          <p:cNvSpPr>
            <a:spLocks noGrp="1"/>
          </p:cNvSpPr>
          <p:nvPr>
            <p:ph sz="half" idx="2"/>
          </p:nvPr>
        </p:nvSpPr>
        <p:spPr>
          <a:xfrm>
            <a:off x="457200" y="2336896"/>
            <a:ext cx="4040188" cy="3951288"/>
          </a:xfrm>
        </p:spPr>
        <p:txBody>
          <a:bodyPr/>
          <a:lstStyle/>
          <a:p>
            <a:pPr marL="571500" lvl="0" indent="-457200">
              <a:buFont typeface="Wingdings" panose="05000000000000000000" pitchFamily="2" charset="2"/>
              <a:buChar char="Ø"/>
            </a:pPr>
            <a:r>
              <a:rPr lang="en-US" sz="2800" dirty="0">
                <a:solidFill>
                  <a:prstClr val="white"/>
                </a:solidFill>
                <a:latin typeface="Times New Roman" panose="02020603050405020304" pitchFamily="18" charset="0"/>
                <a:cs typeface="Times New Roman" panose="02020603050405020304" pitchFamily="18" charset="0"/>
              </a:rPr>
              <a:t>2019 = </a:t>
            </a:r>
            <a:r>
              <a:rPr lang="en-US" sz="2800" dirty="0" smtClean="0">
                <a:solidFill>
                  <a:prstClr val="white"/>
                </a:solidFill>
                <a:latin typeface="Times New Roman" panose="02020603050405020304" pitchFamily="18" charset="0"/>
                <a:cs typeface="Times New Roman" panose="02020603050405020304" pitchFamily="18" charset="0"/>
              </a:rPr>
              <a:t>$885,901</a:t>
            </a:r>
          </a:p>
          <a:p>
            <a:pPr marL="571500" lvl="0" indent="-457200">
              <a:buFont typeface="Wingdings" panose="05000000000000000000" pitchFamily="2" charset="2"/>
              <a:buChar char="Ø"/>
            </a:pPr>
            <a:r>
              <a:rPr lang="en-US" sz="2800" dirty="0" smtClean="0">
                <a:solidFill>
                  <a:prstClr val="white"/>
                </a:solidFill>
                <a:latin typeface="Times New Roman" panose="02020603050405020304" pitchFamily="18" charset="0"/>
                <a:cs typeface="Times New Roman" panose="02020603050405020304" pitchFamily="18" charset="0"/>
              </a:rPr>
              <a:t>2020 </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smtClean="0">
                <a:solidFill>
                  <a:prstClr val="white"/>
                </a:solidFill>
                <a:latin typeface="Times New Roman" panose="02020603050405020304" pitchFamily="18" charset="0"/>
                <a:cs typeface="Times New Roman" panose="02020603050405020304" pitchFamily="18" charset="0"/>
              </a:rPr>
              <a:t>1,657,860</a:t>
            </a:r>
            <a:endParaRPr lang="en-US" sz="2800" dirty="0">
              <a:solidFill>
                <a:prstClr val="white"/>
              </a:solidFill>
              <a:latin typeface="Times New Roman" panose="02020603050405020304" pitchFamily="18" charset="0"/>
              <a:cs typeface="Times New Roman" panose="02020603050405020304" pitchFamily="18" charset="0"/>
            </a:endParaRPr>
          </a:p>
          <a:p>
            <a:pPr marL="571500" lvl="0" indent="-457200">
              <a:buFont typeface="Wingdings" panose="05000000000000000000" pitchFamily="2" charset="2"/>
              <a:buChar char="Ø"/>
            </a:pPr>
            <a:r>
              <a:rPr lang="en-US" sz="2800" dirty="0" smtClean="0">
                <a:solidFill>
                  <a:prstClr val="white"/>
                </a:solidFill>
                <a:latin typeface="Times New Roman" panose="02020603050405020304" pitchFamily="18" charset="0"/>
                <a:cs typeface="Times New Roman" panose="02020603050405020304" pitchFamily="18" charset="0"/>
              </a:rPr>
              <a:t>2021 </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smtClean="0">
                <a:solidFill>
                  <a:prstClr val="white"/>
                </a:solidFill>
                <a:latin typeface="Times New Roman" panose="02020603050405020304" pitchFamily="18" charset="0"/>
                <a:cs typeface="Times New Roman" panose="02020603050405020304" pitchFamily="18" charset="0"/>
              </a:rPr>
              <a:t>$3,269,263</a:t>
            </a:r>
            <a:endParaRPr lang="en-US" sz="2800" dirty="0">
              <a:solidFill>
                <a:prstClr val="white"/>
              </a:solidFill>
              <a:latin typeface="Times New Roman" panose="02020603050405020304" pitchFamily="18" charset="0"/>
              <a:cs typeface="Times New Roman" panose="02020603050405020304" pitchFamily="18" charset="0"/>
            </a:endParaRPr>
          </a:p>
          <a:p>
            <a:pPr marL="571500" lvl="0" indent="-457200">
              <a:buFont typeface="Wingdings" panose="05000000000000000000" pitchFamily="2" charset="2"/>
              <a:buChar char="Ø"/>
            </a:pPr>
            <a:r>
              <a:rPr lang="en-US" sz="2800" dirty="0" smtClean="0">
                <a:solidFill>
                  <a:prstClr val="white"/>
                </a:solidFill>
                <a:latin typeface="Times New Roman" panose="02020603050405020304" pitchFamily="18" charset="0"/>
                <a:cs typeface="Times New Roman" panose="02020603050405020304" pitchFamily="18" charset="0"/>
              </a:rPr>
              <a:t>2022 </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smtClean="0">
                <a:solidFill>
                  <a:prstClr val="white"/>
                </a:solidFill>
                <a:latin typeface="Times New Roman" panose="02020603050405020304" pitchFamily="18" charset="0"/>
                <a:cs typeface="Times New Roman" panose="02020603050405020304" pitchFamily="18" charset="0"/>
              </a:rPr>
              <a:t>$2,598,991</a:t>
            </a:r>
            <a:endParaRPr lang="en-US" sz="2800" dirty="0">
              <a:solidFill>
                <a:prstClr val="white"/>
              </a:solidFill>
              <a:latin typeface="Times New Roman" panose="02020603050405020304" pitchFamily="18" charset="0"/>
              <a:cs typeface="Times New Roman" panose="02020603050405020304" pitchFamily="18" charset="0"/>
            </a:endParaRPr>
          </a:p>
          <a:p>
            <a:pPr marL="571500" lvl="0" indent="-457200">
              <a:buFont typeface="Wingdings" panose="05000000000000000000" pitchFamily="2" charset="2"/>
              <a:buChar char="Ø"/>
            </a:pPr>
            <a:r>
              <a:rPr lang="en-US" sz="2800" dirty="0" smtClean="0">
                <a:solidFill>
                  <a:prstClr val="white"/>
                </a:solidFill>
                <a:latin typeface="Times New Roman" panose="02020603050405020304" pitchFamily="18" charset="0"/>
                <a:cs typeface="Times New Roman" panose="02020603050405020304" pitchFamily="18" charset="0"/>
              </a:rPr>
              <a:t>2023 </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smtClean="0">
                <a:solidFill>
                  <a:prstClr val="white"/>
                </a:solidFill>
                <a:latin typeface="Times New Roman" panose="02020603050405020304" pitchFamily="18" charset="0"/>
                <a:cs typeface="Times New Roman" panose="02020603050405020304" pitchFamily="18" charset="0"/>
              </a:rPr>
              <a:t>$2,726,301</a:t>
            </a:r>
          </a:p>
          <a:p>
            <a:pPr marL="571500" lvl="0" indent="-457200">
              <a:buFont typeface="Wingdings" panose="05000000000000000000" pitchFamily="2" charset="2"/>
              <a:buChar char="Ø"/>
            </a:pPr>
            <a:r>
              <a:rPr lang="en-US" sz="2800" b="1" dirty="0" smtClean="0">
                <a:solidFill>
                  <a:srgbClr val="FF0000"/>
                </a:solidFill>
                <a:latin typeface="Times New Roman" panose="02020603050405020304" pitchFamily="18" charset="0"/>
                <a:cs typeface="Times New Roman" panose="02020603050405020304" pitchFamily="18" charset="0"/>
              </a:rPr>
              <a:t>$11,138,316</a:t>
            </a:r>
            <a:endParaRPr lang="en-US" sz="2800" b="1" dirty="0">
              <a:solidFill>
                <a:srgbClr val="FF0000"/>
              </a:solidFill>
              <a:latin typeface="Times New Roman" panose="02020603050405020304" pitchFamily="18" charset="0"/>
              <a:cs typeface="Times New Roman" panose="02020603050405020304" pitchFamily="18" charset="0"/>
            </a:endParaRPr>
          </a:p>
          <a:p>
            <a:endParaRPr lang="en-US" dirty="0"/>
          </a:p>
        </p:txBody>
      </p:sp>
      <p:sp>
        <p:nvSpPr>
          <p:cNvPr id="9" name="Text Placeholder 8"/>
          <p:cNvSpPr>
            <a:spLocks noGrp="1"/>
          </p:cNvSpPr>
          <p:nvPr>
            <p:ph type="body" sz="quarter" idx="3"/>
          </p:nvPr>
        </p:nvSpPr>
        <p:spPr>
          <a:xfrm>
            <a:off x="4645025" y="1682522"/>
            <a:ext cx="4041775" cy="639762"/>
          </a:xfrm>
        </p:spPr>
        <p:txBody>
          <a:bodyPr/>
          <a:lstStyle/>
          <a:p>
            <a:r>
              <a:rPr lang="en-US" sz="2200" dirty="0" smtClean="0">
                <a:solidFill>
                  <a:schemeClr val="bg1"/>
                </a:solidFill>
              </a:rPr>
              <a:t>To correct for potential Faculty/Exempt Compression</a:t>
            </a:r>
            <a:endParaRPr lang="en-US" sz="2200" dirty="0">
              <a:solidFill>
                <a:schemeClr val="bg1"/>
              </a:solidFill>
            </a:endParaRPr>
          </a:p>
        </p:txBody>
      </p:sp>
      <p:sp>
        <p:nvSpPr>
          <p:cNvPr id="10" name="Content Placeholder 9"/>
          <p:cNvSpPr>
            <a:spLocks noGrp="1"/>
          </p:cNvSpPr>
          <p:nvPr>
            <p:ph sz="quarter" idx="4"/>
          </p:nvPr>
        </p:nvSpPr>
        <p:spPr>
          <a:xfrm>
            <a:off x="4645025" y="2323049"/>
            <a:ext cx="4041775" cy="3951288"/>
          </a:xfrm>
        </p:spPr>
        <p:txBody>
          <a:bodyPr/>
          <a:lstStyle/>
          <a:p>
            <a:pPr marL="571500" lvl="0" indent="-457200">
              <a:buFont typeface="Wingdings" panose="05000000000000000000" pitchFamily="2" charset="2"/>
              <a:buChar char="Ø"/>
            </a:pPr>
            <a:r>
              <a:rPr lang="en-US" sz="2800" dirty="0">
                <a:solidFill>
                  <a:prstClr val="white"/>
                </a:solidFill>
                <a:latin typeface="Times New Roman" panose="02020603050405020304" pitchFamily="18" charset="0"/>
                <a:cs typeface="Times New Roman" panose="02020603050405020304" pitchFamily="18" charset="0"/>
              </a:rPr>
              <a:t>2019 = </a:t>
            </a:r>
            <a:r>
              <a:rPr lang="en-US" sz="2800" dirty="0" smtClean="0">
                <a:solidFill>
                  <a:prstClr val="white"/>
                </a:solidFill>
                <a:latin typeface="Times New Roman" panose="02020603050405020304" pitchFamily="18" charset="0"/>
                <a:cs typeface="Times New Roman" panose="02020603050405020304" pitchFamily="18" charset="0"/>
              </a:rPr>
              <a:t>$7,696,626</a:t>
            </a:r>
            <a:endParaRPr lang="en-US" sz="2800" dirty="0">
              <a:solidFill>
                <a:prstClr val="white"/>
              </a:solidFill>
              <a:latin typeface="Times New Roman" panose="02020603050405020304" pitchFamily="18" charset="0"/>
              <a:cs typeface="Times New Roman" panose="02020603050405020304" pitchFamily="18" charset="0"/>
            </a:endParaRPr>
          </a:p>
          <a:p>
            <a:pPr marL="571500" lvl="0" indent="-457200">
              <a:buFont typeface="Wingdings" panose="05000000000000000000" pitchFamily="2" charset="2"/>
              <a:buChar char="Ø"/>
            </a:pPr>
            <a:r>
              <a:rPr lang="en-US" sz="2800" dirty="0">
                <a:solidFill>
                  <a:prstClr val="white"/>
                </a:solidFill>
                <a:latin typeface="Times New Roman" panose="02020603050405020304" pitchFamily="18" charset="0"/>
                <a:cs typeface="Times New Roman" panose="02020603050405020304" pitchFamily="18" charset="0"/>
              </a:rPr>
              <a:t>2020 = </a:t>
            </a:r>
            <a:r>
              <a:rPr lang="en-US" sz="2800" dirty="0" smtClean="0">
                <a:solidFill>
                  <a:prstClr val="white"/>
                </a:solidFill>
                <a:latin typeface="Times New Roman" panose="02020603050405020304" pitchFamily="18" charset="0"/>
                <a:cs typeface="Times New Roman" panose="02020603050405020304" pitchFamily="18" charset="0"/>
              </a:rPr>
              <a:t>$7,516,221</a:t>
            </a:r>
            <a:endParaRPr lang="en-US" sz="2800" dirty="0">
              <a:solidFill>
                <a:prstClr val="white"/>
              </a:solidFill>
              <a:latin typeface="Times New Roman" panose="02020603050405020304" pitchFamily="18" charset="0"/>
              <a:cs typeface="Times New Roman" panose="02020603050405020304" pitchFamily="18" charset="0"/>
            </a:endParaRPr>
          </a:p>
          <a:p>
            <a:pPr marL="571500" lvl="0" indent="-457200">
              <a:buFont typeface="Wingdings" panose="05000000000000000000" pitchFamily="2" charset="2"/>
              <a:buChar char="Ø"/>
            </a:pPr>
            <a:r>
              <a:rPr lang="en-US" sz="2800" dirty="0">
                <a:solidFill>
                  <a:prstClr val="white"/>
                </a:solidFill>
                <a:latin typeface="Times New Roman" panose="02020603050405020304" pitchFamily="18" charset="0"/>
                <a:cs typeface="Times New Roman" panose="02020603050405020304" pitchFamily="18" charset="0"/>
              </a:rPr>
              <a:t>2021 = </a:t>
            </a:r>
            <a:r>
              <a:rPr lang="en-US" sz="2800" dirty="0" smtClean="0">
                <a:solidFill>
                  <a:prstClr val="white"/>
                </a:solidFill>
                <a:latin typeface="Times New Roman" panose="02020603050405020304" pitchFamily="18" charset="0"/>
                <a:cs typeface="Times New Roman" panose="02020603050405020304" pitchFamily="18" charset="0"/>
              </a:rPr>
              <a:t>$7,282,384</a:t>
            </a:r>
            <a:endParaRPr lang="en-US" sz="2800" dirty="0">
              <a:solidFill>
                <a:prstClr val="white"/>
              </a:solidFill>
              <a:latin typeface="Times New Roman" panose="02020603050405020304" pitchFamily="18" charset="0"/>
              <a:cs typeface="Times New Roman" panose="02020603050405020304" pitchFamily="18" charset="0"/>
            </a:endParaRPr>
          </a:p>
          <a:p>
            <a:pPr marL="571500" lvl="0" indent="-457200">
              <a:buFont typeface="Wingdings" panose="05000000000000000000" pitchFamily="2" charset="2"/>
              <a:buChar char="Ø"/>
            </a:pPr>
            <a:r>
              <a:rPr lang="en-US" sz="2800" dirty="0">
                <a:solidFill>
                  <a:prstClr val="white"/>
                </a:solidFill>
                <a:latin typeface="Times New Roman" panose="02020603050405020304" pitchFamily="18" charset="0"/>
                <a:cs typeface="Times New Roman" panose="02020603050405020304" pitchFamily="18" charset="0"/>
              </a:rPr>
              <a:t>2022 = </a:t>
            </a:r>
            <a:r>
              <a:rPr lang="en-US" sz="2800" dirty="0" smtClean="0">
                <a:solidFill>
                  <a:prstClr val="white"/>
                </a:solidFill>
                <a:latin typeface="Times New Roman" panose="02020603050405020304" pitchFamily="18" charset="0"/>
                <a:cs typeface="Times New Roman" panose="02020603050405020304" pitchFamily="18" charset="0"/>
              </a:rPr>
              <a:t>$7,570,037</a:t>
            </a:r>
            <a:endParaRPr lang="en-US" sz="2800" dirty="0">
              <a:solidFill>
                <a:prstClr val="white"/>
              </a:solidFill>
              <a:latin typeface="Times New Roman" panose="02020603050405020304" pitchFamily="18" charset="0"/>
              <a:cs typeface="Times New Roman" panose="02020603050405020304" pitchFamily="18" charset="0"/>
            </a:endParaRPr>
          </a:p>
          <a:p>
            <a:pPr marL="571500" lvl="0" indent="-457200">
              <a:buFont typeface="Wingdings" panose="05000000000000000000" pitchFamily="2" charset="2"/>
              <a:buChar char="Ø"/>
            </a:pPr>
            <a:r>
              <a:rPr lang="en-US" sz="2800" dirty="0">
                <a:solidFill>
                  <a:prstClr val="white"/>
                </a:solidFill>
                <a:latin typeface="Times New Roman" panose="02020603050405020304" pitchFamily="18" charset="0"/>
                <a:cs typeface="Times New Roman" panose="02020603050405020304" pitchFamily="18" charset="0"/>
              </a:rPr>
              <a:t>2023 = </a:t>
            </a:r>
            <a:r>
              <a:rPr lang="en-US" sz="2800" dirty="0" smtClean="0">
                <a:solidFill>
                  <a:prstClr val="white"/>
                </a:solidFill>
                <a:latin typeface="Times New Roman" panose="02020603050405020304" pitchFamily="18" charset="0"/>
                <a:cs typeface="Times New Roman" panose="02020603050405020304" pitchFamily="18" charset="0"/>
              </a:rPr>
              <a:t>$7,411,756</a:t>
            </a:r>
            <a:endParaRPr lang="en-US" sz="2800" dirty="0">
              <a:solidFill>
                <a:prstClr val="white"/>
              </a:solidFill>
              <a:latin typeface="Times New Roman" panose="02020603050405020304" pitchFamily="18" charset="0"/>
              <a:cs typeface="Times New Roman" panose="02020603050405020304" pitchFamily="18" charset="0"/>
            </a:endParaRPr>
          </a:p>
          <a:p>
            <a:pPr marL="571500" lvl="0" indent="-457200">
              <a:buFont typeface="Wingdings" panose="05000000000000000000" pitchFamily="2" charset="2"/>
              <a:buChar char="Ø"/>
            </a:pPr>
            <a:r>
              <a:rPr lang="en-US" sz="2800" b="1" dirty="0" smtClean="0">
                <a:solidFill>
                  <a:srgbClr val="FF0000"/>
                </a:solidFill>
                <a:latin typeface="Times New Roman" panose="02020603050405020304" pitchFamily="18" charset="0"/>
                <a:cs typeface="Times New Roman" panose="02020603050405020304" pitchFamily="18" charset="0"/>
              </a:rPr>
              <a:t>$37,477,024</a:t>
            </a:r>
            <a:endParaRPr lang="en-US" sz="2800" b="1" dirty="0">
              <a:solidFill>
                <a:srgbClr val="FF0000"/>
              </a:solidFill>
              <a:latin typeface="Times New Roman" panose="02020603050405020304" pitchFamily="18" charset="0"/>
              <a:cs typeface="Times New Roman" panose="02020603050405020304" pitchFamily="18" charset="0"/>
            </a:endParaRPr>
          </a:p>
          <a:p>
            <a:endParaRPr lang="en-US" dirty="0"/>
          </a:p>
        </p:txBody>
      </p:sp>
      <p:pic>
        <p:nvPicPr>
          <p:cNvPr id="2052" name="Picture 8" descr="SU logo 2001-All White .png"/>
          <p:cNvPicPr>
            <a:picLocks noChangeAspect="1"/>
          </p:cNvPicPr>
          <p:nvPr/>
        </p:nvPicPr>
        <p:blipFill>
          <a:blip r:embed="rId3"/>
          <a:srcRect/>
          <a:stretch>
            <a:fillRect/>
          </a:stretch>
        </p:blipFill>
        <p:spPr bwMode="auto">
          <a:xfrm>
            <a:off x="457200" y="5667375"/>
            <a:ext cx="1752600" cy="552450"/>
          </a:xfrm>
          <a:prstGeom prst="rect">
            <a:avLst/>
          </a:prstGeom>
          <a:noFill/>
          <a:ln w="9525">
            <a:noFill/>
            <a:miter lim="800000"/>
            <a:headEnd/>
            <a:tailEnd/>
          </a:ln>
        </p:spPr>
      </p:pic>
      <p:cxnSp>
        <p:nvCxnSpPr>
          <p:cNvPr id="8" name="Straight Connector 7"/>
          <p:cNvCxnSpPr/>
          <p:nvPr/>
        </p:nvCxnSpPr>
        <p:spPr>
          <a:xfrm>
            <a:off x="457200" y="1588522"/>
            <a:ext cx="8229600" cy="1588"/>
          </a:xfrm>
          <a:prstGeom prst="line">
            <a:avLst/>
          </a:prstGeom>
          <a:ln>
            <a:solidFill>
              <a:srgbClr val="EEA5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484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60111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8091" y="269081"/>
            <a:ext cx="7772400" cy="1104107"/>
          </a:xfrm>
        </p:spPr>
        <p:txBody>
          <a:bodyPr/>
          <a:lstStyle/>
          <a:p>
            <a:r>
              <a:rPr lang="en-US" sz="3600" dirty="0" smtClean="0">
                <a:solidFill>
                  <a:schemeClr val="bg1"/>
                </a:solidFill>
              </a:rPr>
              <a:t>SU Budget Trend</a:t>
            </a:r>
            <a:endParaRPr lang="en-US" sz="3600" dirty="0">
              <a:solidFill>
                <a:schemeClr val="bg1"/>
              </a:solidFill>
            </a:endParaRPr>
          </a:p>
        </p:txBody>
      </p:sp>
      <p:sp>
        <p:nvSpPr>
          <p:cNvPr id="3" name="Subtitle 2"/>
          <p:cNvSpPr>
            <a:spLocks noGrp="1"/>
          </p:cNvSpPr>
          <p:nvPr>
            <p:ph type="subTitle" idx="1"/>
          </p:nvPr>
        </p:nvSpPr>
        <p:spPr>
          <a:xfrm>
            <a:off x="228600" y="1373188"/>
            <a:ext cx="8610600" cy="4953000"/>
          </a:xfrm>
        </p:spPr>
        <p:txBody>
          <a:bodyPr rtlCol="0">
            <a:noAutofit/>
          </a:bodyPr>
          <a:lstStyle/>
          <a:p>
            <a:pPr marL="742950" lvl="1" indent="-285750" algn="l">
              <a:spcBef>
                <a:spcPts val="0"/>
              </a:spcBef>
              <a:buFont typeface="Arial" panose="020B0604020202020204" pitchFamily="34" charset="0"/>
              <a:buChar char="•"/>
            </a:pPr>
            <a:endParaRPr lang="en-US" sz="1400" b="1" dirty="0" smtClean="0">
              <a:solidFill>
                <a:schemeClr val="bg1"/>
              </a:solidFill>
            </a:endParaRPr>
          </a:p>
          <a:p>
            <a:pPr marL="742950" lvl="1" indent="-285750" algn="l">
              <a:spcBef>
                <a:spcPts val="0"/>
              </a:spcBef>
              <a:buFont typeface="Arial" panose="020B0604020202020204" pitchFamily="34" charset="0"/>
              <a:buChar char="•"/>
            </a:pPr>
            <a:endParaRPr lang="en-US" sz="1400" b="1" dirty="0" smtClean="0">
              <a:solidFill>
                <a:schemeClr val="bg1"/>
              </a:solidFill>
            </a:endParaRPr>
          </a:p>
          <a:p>
            <a:pPr marL="742950" lvl="1" indent="-285750" algn="l">
              <a:spcBef>
                <a:spcPts val="0"/>
              </a:spcBef>
              <a:buFont typeface="Arial" panose="020B0604020202020204" pitchFamily="34" charset="0"/>
              <a:buChar char="•"/>
            </a:pPr>
            <a:endParaRPr lang="en-US" sz="1400" dirty="0">
              <a:solidFill>
                <a:schemeClr val="bg1"/>
              </a:solidFill>
            </a:endParaRPr>
          </a:p>
          <a:p>
            <a:pPr marL="285750" indent="-285750" algn="l">
              <a:spcBef>
                <a:spcPts val="0"/>
              </a:spcBef>
              <a:buFont typeface="Arial" panose="020B0604020202020204" pitchFamily="34" charset="0"/>
              <a:buChar char="•"/>
            </a:pPr>
            <a:endParaRPr lang="en-US" sz="1400" dirty="0">
              <a:solidFill>
                <a:schemeClr val="bg1"/>
              </a:solidFill>
            </a:endParaRPr>
          </a:p>
          <a:p>
            <a:pPr algn="l">
              <a:spcBef>
                <a:spcPts val="0"/>
              </a:spcBef>
            </a:pPr>
            <a:endParaRPr lang="en-US" sz="1400" dirty="0">
              <a:solidFill>
                <a:schemeClr val="bg1"/>
              </a:solidFill>
            </a:endParaRPr>
          </a:p>
        </p:txBody>
      </p:sp>
      <p:pic>
        <p:nvPicPr>
          <p:cNvPr id="2052" name="Picture 8" descr="SU logo 2001-All White .png"/>
          <p:cNvPicPr>
            <a:picLocks noChangeAspect="1"/>
          </p:cNvPicPr>
          <p:nvPr/>
        </p:nvPicPr>
        <p:blipFill>
          <a:blip r:embed="rId3"/>
          <a:srcRect/>
          <a:stretch>
            <a:fillRect/>
          </a:stretch>
        </p:blipFill>
        <p:spPr bwMode="auto">
          <a:xfrm>
            <a:off x="457200" y="5667375"/>
            <a:ext cx="1752600" cy="552450"/>
          </a:xfrm>
          <a:prstGeom prst="rect">
            <a:avLst/>
          </a:prstGeom>
          <a:noFill/>
          <a:ln w="9525">
            <a:noFill/>
            <a:miter lim="800000"/>
            <a:headEnd/>
            <a:tailEnd/>
          </a:ln>
        </p:spPr>
      </p:pic>
      <p:cxnSp>
        <p:nvCxnSpPr>
          <p:cNvPr id="8" name="Straight Connector 7"/>
          <p:cNvCxnSpPr/>
          <p:nvPr/>
        </p:nvCxnSpPr>
        <p:spPr>
          <a:xfrm>
            <a:off x="457200" y="1371600"/>
            <a:ext cx="8229600" cy="1588"/>
          </a:xfrm>
          <a:prstGeom prst="line">
            <a:avLst/>
          </a:prstGeom>
          <a:ln>
            <a:solidFill>
              <a:srgbClr val="EEA521"/>
            </a:solidFill>
          </a:ln>
        </p:spPr>
        <p:style>
          <a:lnRef idx="1">
            <a:schemeClr val="accent1"/>
          </a:lnRef>
          <a:fillRef idx="0">
            <a:schemeClr val="accent1"/>
          </a:fillRef>
          <a:effectRef idx="0">
            <a:schemeClr val="accent1"/>
          </a:effectRef>
          <a:fontRef idx="minor">
            <a:schemeClr val="tx1"/>
          </a:fontRef>
        </p:style>
      </p:cxnSp>
      <p:graphicFrame>
        <p:nvGraphicFramePr>
          <p:cNvPr id="6" name="Chart 5"/>
          <p:cNvGraphicFramePr/>
          <p:nvPr>
            <p:extLst>
              <p:ext uri="{D42A27DB-BD31-4B8C-83A1-F6EECF244321}">
                <p14:modId xmlns:p14="http://schemas.microsoft.com/office/powerpoint/2010/main" val="1465258399"/>
              </p:ext>
            </p:extLst>
          </p:nvPr>
        </p:nvGraphicFramePr>
        <p:xfrm>
          <a:off x="401782" y="380999"/>
          <a:ext cx="8285018" cy="5838825"/>
        </p:xfrm>
        <a:graphic>
          <a:graphicData uri="http://schemas.openxmlformats.org/drawingml/2006/chart">
            <c:chart xmlns:c="http://schemas.openxmlformats.org/drawingml/2006/chart" xmlns:r="http://schemas.openxmlformats.org/officeDocument/2006/relationships" r:id="rId4"/>
          </a:graphicData>
        </a:graphic>
      </p:graphicFrame>
      <p:sp>
        <p:nvSpPr>
          <p:cNvPr id="7" name="Oval 6"/>
          <p:cNvSpPr/>
          <p:nvPr/>
        </p:nvSpPr>
        <p:spPr>
          <a:xfrm>
            <a:off x="7862454" y="3343040"/>
            <a:ext cx="228600" cy="228600"/>
          </a:xfrm>
          <a:prstGeom prst="ellipse">
            <a:avLst/>
          </a:prstGeom>
          <a:noFill/>
          <a:ln w="44450">
            <a:solidFill>
              <a:srgbClr val="FF0000"/>
            </a:solidFill>
          </a:ln>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sto MT"/>
              <a:ea typeface="+mn-ea"/>
              <a:cs typeface="+mn-cs"/>
            </a:endParaRPr>
          </a:p>
        </p:txBody>
      </p:sp>
      <p:sp>
        <p:nvSpPr>
          <p:cNvPr id="9" name="Oval 8"/>
          <p:cNvSpPr/>
          <p:nvPr/>
        </p:nvSpPr>
        <p:spPr>
          <a:xfrm>
            <a:off x="4772891" y="3104762"/>
            <a:ext cx="228600" cy="228600"/>
          </a:xfrm>
          <a:prstGeom prst="ellipse">
            <a:avLst/>
          </a:prstGeom>
          <a:noFill/>
          <a:ln w="44450">
            <a:solidFill>
              <a:srgbClr val="FF0000"/>
            </a:solidFill>
          </a:ln>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sto MT"/>
              <a:ea typeface="+mn-ea"/>
              <a:cs typeface="+mn-cs"/>
            </a:endParaRPr>
          </a:p>
        </p:txBody>
      </p:sp>
      <p:sp>
        <p:nvSpPr>
          <p:cNvPr id="10" name="TextBox 9"/>
          <p:cNvSpPr txBox="1"/>
          <p:nvPr/>
        </p:nvSpPr>
        <p:spPr>
          <a:xfrm>
            <a:off x="1372281" y="5817836"/>
            <a:ext cx="685800" cy="261610"/>
          </a:xfrm>
          <a:prstGeom prst="rect">
            <a:avLst/>
          </a:prstGeom>
          <a:noFill/>
          <a:ln w="6350">
            <a:noFill/>
          </a:ln>
        </p:spPr>
        <p:txBody>
          <a:bodyPr wrap="square" rtlCol="0">
            <a:spAutoFit/>
          </a:bodyPr>
          <a:lstStyle/>
          <a:p>
            <a:r>
              <a:rPr lang="en-US" sz="1100" dirty="0" smtClean="0">
                <a:solidFill>
                  <a:schemeClr val="tx1">
                    <a:lumMod val="65000"/>
                    <a:lumOff val="35000"/>
                  </a:schemeClr>
                </a:solidFill>
                <a:latin typeface="+mn-lt"/>
              </a:rPr>
              <a:t>233,483</a:t>
            </a:r>
            <a:endParaRPr lang="en-US" sz="1100" dirty="0">
              <a:solidFill>
                <a:schemeClr val="tx1">
                  <a:lumMod val="65000"/>
                  <a:lumOff val="35000"/>
                </a:schemeClr>
              </a:solidFill>
              <a:latin typeface="+mn-lt"/>
            </a:endParaRPr>
          </a:p>
        </p:txBody>
      </p:sp>
      <p:sp>
        <p:nvSpPr>
          <p:cNvPr id="11" name="TextBox 10"/>
          <p:cNvSpPr txBox="1"/>
          <p:nvPr/>
        </p:nvSpPr>
        <p:spPr>
          <a:xfrm>
            <a:off x="2396898" y="5847125"/>
            <a:ext cx="685800" cy="261610"/>
          </a:xfrm>
          <a:prstGeom prst="rect">
            <a:avLst/>
          </a:prstGeom>
          <a:noFill/>
          <a:ln w="6350">
            <a:noFill/>
          </a:ln>
        </p:spPr>
        <p:txBody>
          <a:bodyPr wrap="square" rtlCol="0">
            <a:spAutoFit/>
          </a:bodyPr>
          <a:lstStyle/>
          <a:p>
            <a:r>
              <a:rPr lang="en-US" sz="1100" dirty="0" smtClean="0">
                <a:solidFill>
                  <a:schemeClr val="tx1">
                    <a:lumMod val="65000"/>
                    <a:lumOff val="35000"/>
                  </a:schemeClr>
                </a:solidFill>
                <a:latin typeface="+mn-lt"/>
              </a:rPr>
              <a:t>234,206</a:t>
            </a:r>
            <a:endParaRPr lang="en-US" sz="1100" dirty="0">
              <a:solidFill>
                <a:schemeClr val="tx1">
                  <a:lumMod val="65000"/>
                  <a:lumOff val="35000"/>
                </a:schemeClr>
              </a:solidFill>
              <a:latin typeface="+mn-lt"/>
            </a:endParaRPr>
          </a:p>
        </p:txBody>
      </p:sp>
      <p:sp>
        <p:nvSpPr>
          <p:cNvPr id="12" name="TextBox 11"/>
          <p:cNvSpPr txBox="1"/>
          <p:nvPr/>
        </p:nvSpPr>
        <p:spPr>
          <a:xfrm>
            <a:off x="3509962" y="5847125"/>
            <a:ext cx="685800" cy="261610"/>
          </a:xfrm>
          <a:prstGeom prst="rect">
            <a:avLst/>
          </a:prstGeom>
          <a:noFill/>
          <a:ln w="6350">
            <a:noFill/>
          </a:ln>
        </p:spPr>
        <p:txBody>
          <a:bodyPr wrap="square" rtlCol="0">
            <a:spAutoFit/>
          </a:bodyPr>
          <a:lstStyle/>
          <a:p>
            <a:r>
              <a:rPr lang="en-US" sz="1100" dirty="0" smtClean="0">
                <a:solidFill>
                  <a:schemeClr val="tx1">
                    <a:lumMod val="65000"/>
                    <a:lumOff val="35000"/>
                  </a:schemeClr>
                </a:solidFill>
                <a:latin typeface="+mn-lt"/>
              </a:rPr>
              <a:t>232,927</a:t>
            </a:r>
            <a:endParaRPr lang="en-US" sz="1100" dirty="0">
              <a:solidFill>
                <a:schemeClr val="tx1">
                  <a:lumMod val="65000"/>
                  <a:lumOff val="35000"/>
                </a:schemeClr>
              </a:solidFill>
              <a:latin typeface="+mn-lt"/>
            </a:endParaRPr>
          </a:p>
        </p:txBody>
      </p:sp>
      <p:sp>
        <p:nvSpPr>
          <p:cNvPr id="13" name="TextBox 12"/>
          <p:cNvSpPr txBox="1"/>
          <p:nvPr/>
        </p:nvSpPr>
        <p:spPr>
          <a:xfrm>
            <a:off x="4544291" y="5844024"/>
            <a:ext cx="685800" cy="261610"/>
          </a:xfrm>
          <a:prstGeom prst="rect">
            <a:avLst/>
          </a:prstGeom>
          <a:noFill/>
          <a:ln w="6350">
            <a:noFill/>
          </a:ln>
        </p:spPr>
        <p:txBody>
          <a:bodyPr wrap="square" rtlCol="0">
            <a:spAutoFit/>
          </a:bodyPr>
          <a:lstStyle/>
          <a:p>
            <a:r>
              <a:rPr lang="en-US" sz="1100" dirty="0" smtClean="0">
                <a:solidFill>
                  <a:schemeClr val="tx1">
                    <a:lumMod val="65000"/>
                    <a:lumOff val="35000"/>
                  </a:schemeClr>
                </a:solidFill>
                <a:latin typeface="+mn-lt"/>
              </a:rPr>
              <a:t>231,153</a:t>
            </a:r>
            <a:endParaRPr lang="en-US" sz="1100" dirty="0">
              <a:solidFill>
                <a:schemeClr val="tx1">
                  <a:lumMod val="65000"/>
                  <a:lumOff val="35000"/>
                </a:schemeClr>
              </a:solidFill>
              <a:latin typeface="+mn-lt"/>
            </a:endParaRPr>
          </a:p>
        </p:txBody>
      </p:sp>
      <p:sp>
        <p:nvSpPr>
          <p:cNvPr id="14" name="TextBox 13"/>
          <p:cNvSpPr txBox="1"/>
          <p:nvPr/>
        </p:nvSpPr>
        <p:spPr>
          <a:xfrm>
            <a:off x="5562600" y="5880591"/>
            <a:ext cx="685800" cy="261610"/>
          </a:xfrm>
          <a:prstGeom prst="rect">
            <a:avLst/>
          </a:prstGeom>
          <a:noFill/>
          <a:ln w="6350">
            <a:noFill/>
          </a:ln>
        </p:spPr>
        <p:txBody>
          <a:bodyPr wrap="square" rtlCol="0">
            <a:spAutoFit/>
          </a:bodyPr>
          <a:lstStyle/>
          <a:p>
            <a:r>
              <a:rPr lang="en-US" sz="1100" dirty="0" smtClean="0">
                <a:solidFill>
                  <a:schemeClr val="tx1">
                    <a:lumMod val="65000"/>
                    <a:lumOff val="35000"/>
                  </a:schemeClr>
                </a:solidFill>
                <a:latin typeface="+mn-lt"/>
              </a:rPr>
              <a:t>234,116</a:t>
            </a:r>
            <a:endParaRPr lang="en-US" sz="1100" dirty="0">
              <a:solidFill>
                <a:schemeClr val="tx1">
                  <a:lumMod val="65000"/>
                  <a:lumOff val="35000"/>
                </a:schemeClr>
              </a:solidFill>
              <a:latin typeface="+mn-lt"/>
            </a:endParaRPr>
          </a:p>
        </p:txBody>
      </p:sp>
      <p:sp>
        <p:nvSpPr>
          <p:cNvPr id="15" name="TextBox 14"/>
          <p:cNvSpPr txBox="1"/>
          <p:nvPr/>
        </p:nvSpPr>
        <p:spPr>
          <a:xfrm>
            <a:off x="6615545" y="5859074"/>
            <a:ext cx="685800" cy="261610"/>
          </a:xfrm>
          <a:prstGeom prst="rect">
            <a:avLst/>
          </a:prstGeom>
          <a:noFill/>
          <a:ln w="6350">
            <a:noFill/>
          </a:ln>
        </p:spPr>
        <p:txBody>
          <a:bodyPr wrap="square" rtlCol="0">
            <a:spAutoFit/>
          </a:bodyPr>
          <a:lstStyle/>
          <a:p>
            <a:r>
              <a:rPr lang="en-US" sz="1100" dirty="0" smtClean="0">
                <a:latin typeface="+mn-lt"/>
              </a:rPr>
              <a:t>231,415</a:t>
            </a:r>
            <a:endParaRPr lang="en-US" sz="1100" dirty="0">
              <a:latin typeface="+mn-lt"/>
            </a:endParaRPr>
          </a:p>
        </p:txBody>
      </p:sp>
      <p:sp>
        <p:nvSpPr>
          <p:cNvPr id="16" name="TextBox 15"/>
          <p:cNvSpPr txBox="1"/>
          <p:nvPr/>
        </p:nvSpPr>
        <p:spPr>
          <a:xfrm>
            <a:off x="7633854" y="5868720"/>
            <a:ext cx="685800" cy="261610"/>
          </a:xfrm>
          <a:prstGeom prst="rect">
            <a:avLst/>
          </a:prstGeom>
          <a:noFill/>
          <a:ln w="6350">
            <a:noFill/>
          </a:ln>
        </p:spPr>
        <p:txBody>
          <a:bodyPr wrap="square" rtlCol="0">
            <a:spAutoFit/>
          </a:bodyPr>
          <a:lstStyle/>
          <a:p>
            <a:r>
              <a:rPr lang="en-US" sz="1100" dirty="0" smtClean="0">
                <a:solidFill>
                  <a:schemeClr val="tx1">
                    <a:lumMod val="65000"/>
                    <a:lumOff val="35000"/>
                  </a:schemeClr>
                </a:solidFill>
                <a:latin typeface="+mn-lt"/>
              </a:rPr>
              <a:t>228,519</a:t>
            </a:r>
            <a:endParaRPr lang="en-US" sz="1100" dirty="0">
              <a:solidFill>
                <a:schemeClr val="tx1">
                  <a:lumMod val="65000"/>
                  <a:lumOff val="35000"/>
                </a:schemeClr>
              </a:solidFill>
              <a:latin typeface="+mn-lt"/>
            </a:endParaRPr>
          </a:p>
        </p:txBody>
      </p:sp>
      <p:sp>
        <p:nvSpPr>
          <p:cNvPr id="18" name="Oval 17"/>
          <p:cNvSpPr/>
          <p:nvPr/>
        </p:nvSpPr>
        <p:spPr>
          <a:xfrm>
            <a:off x="3738562" y="3006013"/>
            <a:ext cx="228600" cy="228600"/>
          </a:xfrm>
          <a:prstGeom prst="ellipse">
            <a:avLst/>
          </a:prstGeom>
          <a:noFill/>
          <a:ln w="44450">
            <a:solidFill>
              <a:srgbClr val="FF0000"/>
            </a:solidFill>
          </a:ln>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sto MT"/>
              <a:ea typeface="+mn-ea"/>
              <a:cs typeface="+mn-cs"/>
            </a:endParaRPr>
          </a:p>
        </p:txBody>
      </p:sp>
    </p:spTree>
    <p:extLst>
      <p:ext uri="{BB962C8B-B14F-4D97-AF65-F5344CB8AC3E}">
        <p14:creationId xmlns:p14="http://schemas.microsoft.com/office/powerpoint/2010/main" val="1164439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60111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8091" y="269081"/>
            <a:ext cx="7772400" cy="1470025"/>
          </a:xfrm>
        </p:spPr>
        <p:txBody>
          <a:bodyPr/>
          <a:lstStyle/>
          <a:p>
            <a:r>
              <a:rPr lang="en-US" sz="3600" dirty="0" smtClean="0">
                <a:solidFill>
                  <a:schemeClr val="bg1"/>
                </a:solidFill>
              </a:rPr>
              <a:t>FY16-FY19 </a:t>
            </a:r>
            <a:r>
              <a:rPr lang="en-US" sz="3600" dirty="0">
                <a:solidFill>
                  <a:schemeClr val="bg1"/>
                </a:solidFill>
              </a:rPr>
              <a:t>BUDGET </a:t>
            </a:r>
            <a:r>
              <a:rPr lang="en-US" sz="3600" dirty="0" smtClean="0">
                <a:solidFill>
                  <a:schemeClr val="bg1"/>
                </a:solidFill>
              </a:rPr>
              <a:t>INCREASES</a:t>
            </a:r>
            <a:endParaRPr lang="en-US" sz="2400" dirty="0">
              <a:solidFill>
                <a:schemeClr val="bg1"/>
              </a:solidFill>
            </a:endParaRPr>
          </a:p>
        </p:txBody>
      </p:sp>
      <p:cxnSp>
        <p:nvCxnSpPr>
          <p:cNvPr id="8" name="Straight Connector 7"/>
          <p:cNvCxnSpPr/>
          <p:nvPr/>
        </p:nvCxnSpPr>
        <p:spPr>
          <a:xfrm>
            <a:off x="471054" y="1524000"/>
            <a:ext cx="8229600" cy="1588"/>
          </a:xfrm>
          <a:prstGeom prst="line">
            <a:avLst/>
          </a:prstGeom>
          <a:ln>
            <a:solidFill>
              <a:srgbClr val="EEA521"/>
            </a:solidFill>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2611883904"/>
              </p:ext>
            </p:extLst>
          </p:nvPr>
        </p:nvGraphicFramePr>
        <p:xfrm>
          <a:off x="457200" y="1905000"/>
          <a:ext cx="8077199" cy="3531435"/>
        </p:xfrm>
        <a:graphic>
          <a:graphicData uri="http://schemas.openxmlformats.org/drawingml/2006/table">
            <a:tbl>
              <a:tblPr/>
              <a:tblGrid>
                <a:gridCol w="415147">
                  <a:extLst>
                    <a:ext uri="{9D8B030D-6E8A-4147-A177-3AD203B41FA5}">
                      <a16:colId xmlns:a16="http://schemas.microsoft.com/office/drawing/2014/main" val="20009"/>
                    </a:ext>
                  </a:extLst>
                </a:gridCol>
                <a:gridCol w="1986762">
                  <a:extLst>
                    <a:ext uri="{9D8B030D-6E8A-4147-A177-3AD203B41FA5}">
                      <a16:colId xmlns:a16="http://schemas.microsoft.com/office/drawing/2014/main" val="20010"/>
                    </a:ext>
                  </a:extLst>
                </a:gridCol>
                <a:gridCol w="1986762">
                  <a:extLst>
                    <a:ext uri="{9D8B030D-6E8A-4147-A177-3AD203B41FA5}">
                      <a16:colId xmlns:a16="http://schemas.microsoft.com/office/drawing/2014/main" val="20011"/>
                    </a:ext>
                  </a:extLst>
                </a:gridCol>
                <a:gridCol w="1986762">
                  <a:extLst>
                    <a:ext uri="{9D8B030D-6E8A-4147-A177-3AD203B41FA5}">
                      <a16:colId xmlns:a16="http://schemas.microsoft.com/office/drawing/2014/main" val="20012"/>
                    </a:ext>
                  </a:extLst>
                </a:gridCol>
                <a:gridCol w="1701766">
                  <a:extLst>
                    <a:ext uri="{9D8B030D-6E8A-4147-A177-3AD203B41FA5}">
                      <a16:colId xmlns:a16="http://schemas.microsoft.com/office/drawing/2014/main" val="20013"/>
                    </a:ext>
                  </a:extLst>
                </a:gridCol>
              </a:tblGrid>
              <a:tr h="381000">
                <a:tc>
                  <a:txBody>
                    <a:bodyPr/>
                    <a:lstStyle/>
                    <a:p>
                      <a:pPr algn="l" fontAlgn="b"/>
                      <a:r>
                        <a:rPr lang="en-US" sz="600" b="1" i="0" u="none" strike="noStrike" dirty="0">
                          <a:solidFill>
                            <a:srgbClr val="000000"/>
                          </a:solidFill>
                          <a:effectLst/>
                          <a:latin typeface="Arial" panose="020B0604020202020204" pitchFamily="34" charset="0"/>
                        </a:rPr>
                        <a:t> </a:t>
                      </a:r>
                    </a:p>
                  </a:txBody>
                  <a:tcPr marL="5952" marR="5952" marT="59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dirty="0">
                          <a:solidFill>
                            <a:srgbClr val="000000"/>
                          </a:solidFill>
                          <a:effectLst/>
                          <a:latin typeface="Arial" panose="020B0604020202020204" pitchFamily="34" charset="0"/>
                        </a:rPr>
                        <a:t> 01 % Increase </a:t>
                      </a:r>
                    </a:p>
                  </a:txBody>
                  <a:tcPr marL="5952" marR="5952" marT="595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200" b="1" i="0" u="none" strike="noStrike" dirty="0">
                          <a:solidFill>
                            <a:srgbClr val="000000"/>
                          </a:solidFill>
                          <a:effectLst/>
                          <a:latin typeface="Arial" panose="020B0604020202020204" pitchFamily="34" charset="0"/>
                        </a:rPr>
                        <a:t> 02 % Increase </a:t>
                      </a:r>
                    </a:p>
                  </a:txBody>
                  <a:tcPr marL="5952" marR="5952" marT="5952"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200" b="1" i="0" u="none" strike="noStrike" dirty="0">
                          <a:solidFill>
                            <a:srgbClr val="000000"/>
                          </a:solidFill>
                          <a:effectLst/>
                          <a:latin typeface="Arial" panose="020B0604020202020204" pitchFamily="34" charset="0"/>
                        </a:rPr>
                        <a:t> 03-13 % Increase </a:t>
                      </a:r>
                    </a:p>
                  </a:txBody>
                  <a:tcPr marL="5952" marR="5952" marT="5952"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200" b="1" i="0" u="none" strike="noStrike" dirty="0">
                          <a:solidFill>
                            <a:srgbClr val="000000"/>
                          </a:solidFill>
                          <a:effectLst/>
                          <a:latin typeface="Arial" panose="020B0604020202020204" pitchFamily="34" charset="0"/>
                        </a:rPr>
                        <a:t> Total % Increase </a:t>
                      </a:r>
                    </a:p>
                  </a:txBody>
                  <a:tcPr marL="5952" marR="5952" marT="595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234147">
                <a:tc>
                  <a:txBody>
                    <a:bodyPr/>
                    <a:lstStyle/>
                    <a:p>
                      <a:pPr algn="l" fontAlgn="b"/>
                      <a:r>
                        <a:rPr lang="en-US" sz="800" b="0" i="0" u="none" strike="noStrike">
                          <a:solidFill>
                            <a:srgbClr val="000000"/>
                          </a:solidFill>
                          <a:effectLst/>
                          <a:latin typeface="Arial" panose="020B0604020202020204" pitchFamily="34" charset="0"/>
                        </a:rPr>
                        <a:t> </a:t>
                      </a:r>
                    </a:p>
                  </a:txBody>
                  <a:tcPr marL="5952" marR="5952" marT="59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Arial" panose="020B0604020202020204" pitchFamily="34" charset="0"/>
                        </a:rPr>
                        <a:t>5.41%</a:t>
                      </a:r>
                    </a:p>
                  </a:txBody>
                  <a:tcPr marL="5952" marR="5952" marT="59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1" i="0" u="none" strike="noStrike" dirty="0">
                          <a:solidFill>
                            <a:srgbClr val="000000"/>
                          </a:solidFill>
                          <a:effectLst/>
                          <a:latin typeface="Arial" panose="020B0604020202020204" pitchFamily="34" charset="0"/>
                        </a:rPr>
                        <a:t>8.37%</a:t>
                      </a:r>
                    </a:p>
                  </a:txBody>
                  <a:tcPr marL="5952" marR="5952" marT="59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1" i="0" u="none" strike="noStrike" dirty="0">
                          <a:solidFill>
                            <a:srgbClr val="000000"/>
                          </a:solidFill>
                          <a:effectLst/>
                          <a:latin typeface="Arial" panose="020B0604020202020204" pitchFamily="34" charset="0"/>
                        </a:rPr>
                        <a:t>2.14%</a:t>
                      </a:r>
                    </a:p>
                  </a:txBody>
                  <a:tcPr marL="5952" marR="5952" marT="59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1" i="0" u="none" strike="noStrike" dirty="0">
                          <a:solidFill>
                            <a:srgbClr val="000000"/>
                          </a:solidFill>
                          <a:effectLst/>
                          <a:latin typeface="Arial" panose="020B0604020202020204" pitchFamily="34" charset="0"/>
                        </a:rPr>
                        <a:t>4.22%</a:t>
                      </a:r>
                    </a:p>
                  </a:txBody>
                  <a:tcPr marL="5952" marR="5952" marT="59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7517">
                <a:tc>
                  <a:txBody>
                    <a:bodyPr/>
                    <a:lstStyle/>
                    <a:p>
                      <a:pPr algn="l" fontAlgn="b"/>
                      <a:endParaRPr lang="en-US" sz="600" b="0" i="0" u="none" strike="noStrike">
                        <a:solidFill>
                          <a:srgbClr val="000000"/>
                        </a:solidFill>
                        <a:effectLst/>
                        <a:latin typeface="Calibri" panose="020F0502020204030204" pitchFamily="34" charset="0"/>
                      </a:endParaRPr>
                    </a:p>
                  </a:txBody>
                  <a:tcPr marL="5952" marR="5952" marT="59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1" i="0" u="none" strike="noStrike" dirty="0">
                        <a:solidFill>
                          <a:srgbClr val="000000"/>
                        </a:solidFill>
                        <a:effectLst/>
                        <a:latin typeface="Calibri" panose="020F0502020204030204" pitchFamily="34" charset="0"/>
                      </a:endParaRPr>
                    </a:p>
                  </a:txBody>
                  <a:tcPr marL="5952" marR="5952" marT="59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1" i="0" u="none" strike="noStrike">
                        <a:solidFill>
                          <a:srgbClr val="000000"/>
                        </a:solidFill>
                        <a:effectLst/>
                        <a:latin typeface="Calibri" panose="020F0502020204030204" pitchFamily="34" charset="0"/>
                      </a:endParaRPr>
                    </a:p>
                  </a:txBody>
                  <a:tcPr marL="5952" marR="5952" marT="59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1" i="0" u="none" strike="noStrike" dirty="0">
                        <a:solidFill>
                          <a:srgbClr val="000000"/>
                        </a:solidFill>
                        <a:effectLst/>
                        <a:latin typeface="Calibri" panose="020F0502020204030204" pitchFamily="34" charset="0"/>
                      </a:endParaRPr>
                    </a:p>
                  </a:txBody>
                  <a:tcPr marL="5952" marR="5952" marT="59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1" i="0" u="none" strike="noStrike" dirty="0">
                        <a:solidFill>
                          <a:srgbClr val="000000"/>
                        </a:solidFill>
                        <a:effectLst/>
                        <a:latin typeface="Calibri" panose="020F0502020204030204" pitchFamily="34" charset="0"/>
                      </a:endParaRPr>
                    </a:p>
                  </a:txBody>
                  <a:tcPr marL="5952" marR="5952" marT="5952"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177517">
                <a:tc>
                  <a:txBody>
                    <a:bodyPr/>
                    <a:lstStyle/>
                    <a:p>
                      <a:pPr algn="l" fontAlgn="b"/>
                      <a:endParaRPr lang="en-US" sz="600" b="0" i="0" u="none" strike="noStrike">
                        <a:solidFill>
                          <a:srgbClr val="000000"/>
                        </a:solidFill>
                        <a:effectLst/>
                        <a:latin typeface="Calibri" panose="020F0502020204030204" pitchFamily="34" charset="0"/>
                      </a:endParaRPr>
                    </a:p>
                  </a:txBody>
                  <a:tcPr marL="5952" marR="5952" marT="59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1" i="0" u="none" strike="noStrike" dirty="0">
                        <a:solidFill>
                          <a:srgbClr val="000000"/>
                        </a:solidFill>
                        <a:effectLst/>
                        <a:latin typeface="Calibri" panose="020F0502020204030204" pitchFamily="34" charset="0"/>
                      </a:endParaRPr>
                    </a:p>
                  </a:txBody>
                  <a:tcPr marL="5952" marR="5952" marT="59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1" i="0" u="none" strike="noStrike">
                        <a:solidFill>
                          <a:srgbClr val="000000"/>
                        </a:solidFill>
                        <a:effectLst/>
                        <a:latin typeface="Calibri" panose="020F0502020204030204" pitchFamily="34" charset="0"/>
                      </a:endParaRPr>
                    </a:p>
                  </a:txBody>
                  <a:tcPr marL="5952" marR="5952" marT="59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1" i="0" u="none" strike="noStrike">
                        <a:solidFill>
                          <a:srgbClr val="000000"/>
                        </a:solidFill>
                        <a:effectLst/>
                        <a:latin typeface="Calibri" panose="020F0502020204030204" pitchFamily="34" charset="0"/>
                      </a:endParaRPr>
                    </a:p>
                  </a:txBody>
                  <a:tcPr marL="5952" marR="5952" marT="59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1" i="0" u="none" strike="noStrike" dirty="0">
                        <a:solidFill>
                          <a:srgbClr val="000000"/>
                        </a:solidFill>
                        <a:effectLst/>
                        <a:latin typeface="Calibri" panose="020F0502020204030204" pitchFamily="34" charset="0"/>
                      </a:endParaRPr>
                    </a:p>
                  </a:txBody>
                  <a:tcPr marL="5952" marR="5952" marT="5952"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3144">
                <a:tc>
                  <a:txBody>
                    <a:bodyPr/>
                    <a:lstStyle/>
                    <a:p>
                      <a:pPr algn="l" fontAlgn="b"/>
                      <a:r>
                        <a:rPr lang="en-US" sz="600" b="1" i="0" u="none" strike="noStrike">
                          <a:solidFill>
                            <a:srgbClr val="000000"/>
                          </a:solidFill>
                          <a:effectLst/>
                          <a:latin typeface="Arial" panose="020B0604020202020204" pitchFamily="34" charset="0"/>
                        </a:rPr>
                        <a:t> </a:t>
                      </a:r>
                    </a:p>
                  </a:txBody>
                  <a:tcPr marL="5952" marR="5952" marT="59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dirty="0">
                          <a:solidFill>
                            <a:srgbClr val="000000"/>
                          </a:solidFill>
                          <a:effectLst/>
                          <a:latin typeface="Arial" panose="020B0604020202020204" pitchFamily="34" charset="0"/>
                        </a:rPr>
                        <a:t> 01 % Increase </a:t>
                      </a:r>
                    </a:p>
                  </a:txBody>
                  <a:tcPr marL="5952" marR="5952" marT="595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200" b="1" i="0" u="none" strike="noStrike" dirty="0">
                          <a:solidFill>
                            <a:srgbClr val="000000"/>
                          </a:solidFill>
                          <a:effectLst/>
                          <a:latin typeface="Arial" panose="020B0604020202020204" pitchFamily="34" charset="0"/>
                        </a:rPr>
                        <a:t> 02 % Increase </a:t>
                      </a:r>
                    </a:p>
                  </a:txBody>
                  <a:tcPr marL="5952" marR="5952" marT="5952"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200" b="1" i="0" u="none" strike="noStrike">
                          <a:solidFill>
                            <a:srgbClr val="000000"/>
                          </a:solidFill>
                          <a:effectLst/>
                          <a:latin typeface="Arial" panose="020B0604020202020204" pitchFamily="34" charset="0"/>
                        </a:rPr>
                        <a:t> 03-13 % Increase </a:t>
                      </a:r>
                    </a:p>
                  </a:txBody>
                  <a:tcPr marL="5952" marR="5952" marT="5952"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200" b="1" i="0" u="none" strike="noStrike">
                          <a:solidFill>
                            <a:srgbClr val="000000"/>
                          </a:solidFill>
                          <a:effectLst/>
                          <a:latin typeface="Arial" panose="020B0604020202020204" pitchFamily="34" charset="0"/>
                        </a:rPr>
                        <a:t> Total % Increase </a:t>
                      </a:r>
                    </a:p>
                  </a:txBody>
                  <a:tcPr marL="5952" marR="5952" marT="595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4"/>
                  </a:ext>
                </a:extLst>
              </a:tr>
              <a:tr h="282590">
                <a:tc>
                  <a:txBody>
                    <a:bodyPr/>
                    <a:lstStyle/>
                    <a:p>
                      <a:pPr algn="l" fontAlgn="b"/>
                      <a:r>
                        <a:rPr lang="en-US" sz="800" b="0" i="0" u="none" strike="noStrike">
                          <a:solidFill>
                            <a:srgbClr val="000000"/>
                          </a:solidFill>
                          <a:effectLst/>
                          <a:latin typeface="Arial" panose="020B0604020202020204" pitchFamily="34" charset="0"/>
                        </a:rPr>
                        <a:t> </a:t>
                      </a:r>
                    </a:p>
                  </a:txBody>
                  <a:tcPr marL="5952" marR="5952" marT="59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Arial" panose="020B0604020202020204" pitchFamily="34" charset="0"/>
                        </a:rPr>
                        <a:t>4.58%</a:t>
                      </a:r>
                    </a:p>
                  </a:txBody>
                  <a:tcPr marL="5952" marR="5952" marT="59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1" i="0" u="none" strike="noStrike" dirty="0">
                          <a:solidFill>
                            <a:srgbClr val="000000"/>
                          </a:solidFill>
                          <a:effectLst/>
                          <a:latin typeface="Arial" panose="020B0604020202020204" pitchFamily="34" charset="0"/>
                        </a:rPr>
                        <a:t>3.88%</a:t>
                      </a:r>
                    </a:p>
                  </a:txBody>
                  <a:tcPr marL="5952" marR="5952" marT="59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1" i="0" u="none" strike="noStrike">
                          <a:solidFill>
                            <a:srgbClr val="000000"/>
                          </a:solidFill>
                          <a:effectLst/>
                          <a:latin typeface="Arial" panose="020B0604020202020204" pitchFamily="34" charset="0"/>
                        </a:rPr>
                        <a:t>6.61%</a:t>
                      </a:r>
                    </a:p>
                  </a:txBody>
                  <a:tcPr marL="5952" marR="5952" marT="59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1" i="0" u="none" strike="noStrike">
                          <a:solidFill>
                            <a:srgbClr val="000000"/>
                          </a:solidFill>
                          <a:effectLst/>
                          <a:latin typeface="Arial" panose="020B0604020202020204" pitchFamily="34" charset="0"/>
                        </a:rPr>
                        <a:t>5.26%</a:t>
                      </a:r>
                    </a:p>
                  </a:txBody>
                  <a:tcPr marL="5952" marR="5952" marT="59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50810">
                <a:tc>
                  <a:txBody>
                    <a:bodyPr/>
                    <a:lstStyle/>
                    <a:p>
                      <a:pPr algn="l" fontAlgn="b"/>
                      <a:endParaRPr lang="en-US" sz="600" b="0" i="0" u="none" strike="noStrike">
                        <a:solidFill>
                          <a:srgbClr val="000000"/>
                        </a:solidFill>
                        <a:effectLst/>
                        <a:latin typeface="Calibri" panose="020F0502020204030204" pitchFamily="34" charset="0"/>
                      </a:endParaRPr>
                    </a:p>
                  </a:txBody>
                  <a:tcPr marL="5952" marR="5952" marT="59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1" i="0" u="none" strike="noStrike" dirty="0">
                        <a:solidFill>
                          <a:srgbClr val="000000"/>
                        </a:solidFill>
                        <a:effectLst/>
                        <a:latin typeface="Calibri" panose="020F0502020204030204" pitchFamily="34" charset="0"/>
                      </a:endParaRPr>
                    </a:p>
                  </a:txBody>
                  <a:tcPr marL="5952" marR="5952" marT="59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1" i="0" u="none" strike="noStrike" dirty="0">
                        <a:solidFill>
                          <a:srgbClr val="000000"/>
                        </a:solidFill>
                        <a:effectLst/>
                        <a:latin typeface="Calibri" panose="020F0502020204030204" pitchFamily="34" charset="0"/>
                      </a:endParaRPr>
                    </a:p>
                  </a:txBody>
                  <a:tcPr marL="5952" marR="5952" marT="59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1" i="0" u="none" strike="noStrike" dirty="0">
                        <a:solidFill>
                          <a:srgbClr val="000000"/>
                        </a:solidFill>
                        <a:effectLst/>
                        <a:latin typeface="Calibri" panose="020F0502020204030204" pitchFamily="34" charset="0"/>
                      </a:endParaRPr>
                    </a:p>
                  </a:txBody>
                  <a:tcPr marL="5952" marR="5952" marT="59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1" i="0" u="none" strike="noStrike">
                        <a:solidFill>
                          <a:srgbClr val="000000"/>
                        </a:solidFill>
                        <a:effectLst/>
                        <a:latin typeface="Calibri" panose="020F0502020204030204" pitchFamily="34" charset="0"/>
                      </a:endParaRPr>
                    </a:p>
                  </a:txBody>
                  <a:tcPr marL="5952" marR="5952" marT="5952"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6"/>
                  </a:ext>
                </a:extLst>
              </a:tr>
              <a:tr h="381000">
                <a:tc>
                  <a:txBody>
                    <a:bodyPr/>
                    <a:lstStyle/>
                    <a:p>
                      <a:pPr algn="l" fontAlgn="b"/>
                      <a:r>
                        <a:rPr lang="en-US" sz="600" b="1" i="0" u="none" strike="noStrike" dirty="0">
                          <a:solidFill>
                            <a:srgbClr val="000000"/>
                          </a:solidFill>
                          <a:effectLst/>
                          <a:latin typeface="Arial" panose="020B0604020202020204" pitchFamily="34" charset="0"/>
                        </a:rPr>
                        <a:t> </a:t>
                      </a:r>
                    </a:p>
                  </a:txBody>
                  <a:tcPr marL="5952" marR="5952" marT="5952" marB="0" anchor="b">
                    <a:lnL>
                      <a:noFill/>
                    </a:lnL>
                    <a:lnR>
                      <a:noFill/>
                    </a:lnR>
                    <a:lnT>
                      <a:noFill/>
                    </a:lnT>
                    <a:lnB w="12700" cap="flat" cmpd="sng" algn="ctr">
                      <a:no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Arial" panose="020B0604020202020204" pitchFamily="34" charset="0"/>
                        </a:rPr>
                        <a:t> 01 % Increase </a:t>
                      </a:r>
                    </a:p>
                  </a:txBody>
                  <a:tcPr marL="5952" marR="5952" marT="5952" marB="0" anchor="b">
                    <a:lnL>
                      <a:noFill/>
                    </a:lnL>
                    <a:lnR>
                      <a:noFill/>
                    </a:lnR>
                    <a:lnT>
                      <a:noFill/>
                    </a:lnT>
                    <a:lnB w="12700" cap="flat" cmpd="sng" algn="ctr">
                      <a:noFill/>
                      <a:prstDash val="solid"/>
                      <a:round/>
                      <a:headEnd type="none" w="med" len="med"/>
                      <a:tailEnd type="none" w="med" len="med"/>
                    </a:lnB>
                    <a:solidFill>
                      <a:srgbClr val="92D050"/>
                    </a:solidFill>
                  </a:tcPr>
                </a:tc>
                <a:tc>
                  <a:txBody>
                    <a:bodyPr/>
                    <a:lstStyle/>
                    <a:p>
                      <a:pPr algn="ctr" fontAlgn="b"/>
                      <a:r>
                        <a:rPr lang="en-US" sz="1200" b="1" i="0" u="none" strike="noStrike" dirty="0">
                          <a:solidFill>
                            <a:srgbClr val="000000"/>
                          </a:solidFill>
                          <a:effectLst/>
                          <a:latin typeface="Arial" panose="020B0604020202020204" pitchFamily="34" charset="0"/>
                        </a:rPr>
                        <a:t> 02 % Increase </a:t>
                      </a:r>
                    </a:p>
                  </a:txBody>
                  <a:tcPr marL="5952" marR="5952" marT="5952" marB="0" anchor="b">
                    <a:lnL>
                      <a:noFill/>
                    </a:lnL>
                    <a:lnR>
                      <a:noFill/>
                    </a:lnR>
                    <a:lnT>
                      <a:noFill/>
                    </a:lnT>
                    <a:lnB w="12700" cap="flat" cmpd="sng" algn="ctr">
                      <a:noFill/>
                      <a:prstDash val="solid"/>
                      <a:round/>
                      <a:headEnd type="none" w="med" len="med"/>
                      <a:tailEnd type="none" w="med" len="med"/>
                    </a:lnB>
                    <a:solidFill>
                      <a:srgbClr val="92D050"/>
                    </a:solidFill>
                  </a:tcPr>
                </a:tc>
                <a:tc>
                  <a:txBody>
                    <a:bodyPr/>
                    <a:lstStyle/>
                    <a:p>
                      <a:pPr algn="ctr" fontAlgn="b"/>
                      <a:r>
                        <a:rPr lang="en-US" sz="1200" b="1" i="0" u="none" strike="noStrike" dirty="0">
                          <a:solidFill>
                            <a:srgbClr val="000000"/>
                          </a:solidFill>
                          <a:effectLst/>
                          <a:latin typeface="Arial" panose="020B0604020202020204" pitchFamily="34" charset="0"/>
                        </a:rPr>
                        <a:t> 03-13 % Increase </a:t>
                      </a:r>
                    </a:p>
                  </a:txBody>
                  <a:tcPr marL="5952" marR="5952" marT="5952" marB="0" anchor="b">
                    <a:lnL>
                      <a:noFill/>
                    </a:lnL>
                    <a:lnR>
                      <a:noFill/>
                    </a:lnR>
                    <a:lnT>
                      <a:noFill/>
                    </a:lnT>
                    <a:lnB w="12700" cap="flat" cmpd="sng" algn="ctr">
                      <a:noFill/>
                      <a:prstDash val="solid"/>
                      <a:round/>
                      <a:headEnd type="none" w="med" len="med"/>
                      <a:tailEnd type="none" w="med" len="med"/>
                    </a:lnB>
                    <a:solidFill>
                      <a:srgbClr val="92D050"/>
                    </a:solidFill>
                  </a:tcPr>
                </a:tc>
                <a:tc>
                  <a:txBody>
                    <a:bodyPr/>
                    <a:lstStyle/>
                    <a:p>
                      <a:pPr algn="ctr" fontAlgn="b"/>
                      <a:r>
                        <a:rPr lang="en-US" sz="1200" b="1" i="0" u="none" strike="noStrike" dirty="0">
                          <a:solidFill>
                            <a:srgbClr val="000000"/>
                          </a:solidFill>
                          <a:effectLst/>
                          <a:latin typeface="Arial" panose="020B0604020202020204" pitchFamily="34" charset="0"/>
                        </a:rPr>
                        <a:t> Total % Increase </a:t>
                      </a:r>
                    </a:p>
                  </a:txBody>
                  <a:tcPr marL="5952" marR="5952" marT="5952" marB="0" anchor="b">
                    <a:lnL>
                      <a:noFill/>
                    </a:lnL>
                    <a:lnR>
                      <a:noFill/>
                    </a:lnR>
                    <a:lnT>
                      <a:noFill/>
                    </a:lnT>
                    <a:lnB w="1270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2127419331"/>
                  </a:ext>
                </a:extLst>
              </a:tr>
              <a:tr h="177517">
                <a:tc>
                  <a:txBody>
                    <a:bodyPr/>
                    <a:lstStyle/>
                    <a:p>
                      <a:pPr algn="l" fontAlgn="b"/>
                      <a:r>
                        <a:rPr lang="en-US" sz="800" b="0" i="0" u="none" strike="noStrike">
                          <a:solidFill>
                            <a:srgbClr val="000000"/>
                          </a:solidFill>
                          <a:effectLst/>
                          <a:latin typeface="Arial" panose="020B0604020202020204" pitchFamily="34" charset="0"/>
                        </a:rPr>
                        <a:t> </a:t>
                      </a:r>
                    </a:p>
                  </a:txBody>
                  <a:tcPr marL="5952" marR="5952" marT="5952" marB="0" anchor="b">
                    <a:lnL>
                      <a:noFill/>
                    </a:lnL>
                    <a:lnR>
                      <a:noFill/>
                    </a:lnR>
                    <a:lnT>
                      <a:noFill/>
                    </a:lnT>
                    <a:lnB w="12700" cap="flat" cmpd="sng" algn="ctr">
                      <a:noFill/>
                      <a:prstDash val="solid"/>
                      <a:round/>
                      <a:headEnd type="none" w="med" len="med"/>
                      <a:tailEnd type="none" w="med" len="med"/>
                    </a:lnB>
                  </a:tcPr>
                </a:tc>
                <a:tc>
                  <a:txBody>
                    <a:bodyPr/>
                    <a:lstStyle/>
                    <a:p>
                      <a:pPr algn="ctr" fontAlgn="b"/>
                      <a:r>
                        <a:rPr lang="en-US" sz="1600" b="1" i="0" u="none" strike="noStrike" dirty="0" smtClean="0">
                          <a:solidFill>
                            <a:srgbClr val="000000"/>
                          </a:solidFill>
                          <a:effectLst/>
                          <a:latin typeface="Arial" panose="020B0604020202020204" pitchFamily="34" charset="0"/>
                        </a:rPr>
                        <a:t>-.09%*</a:t>
                      </a:r>
                      <a:endParaRPr lang="en-US" sz="1600" b="1" i="0" u="none" strike="noStrike" dirty="0">
                        <a:solidFill>
                          <a:srgbClr val="000000"/>
                        </a:solidFill>
                        <a:effectLst/>
                        <a:latin typeface="Arial" panose="020B0604020202020204" pitchFamily="34" charset="0"/>
                      </a:endParaRPr>
                    </a:p>
                  </a:txBody>
                  <a:tcPr marL="5952" marR="5952" marT="5952" marB="0" anchor="b">
                    <a:lnL>
                      <a:noFill/>
                    </a:lnL>
                    <a:lnR>
                      <a:noFill/>
                    </a:lnR>
                    <a:lnT>
                      <a:noFill/>
                    </a:lnT>
                    <a:lnB w="12700" cap="flat" cmpd="sng" algn="ctr">
                      <a:noFill/>
                      <a:prstDash val="solid"/>
                      <a:round/>
                      <a:headEnd type="none" w="med" len="med"/>
                      <a:tailEnd type="none" w="med" len="med"/>
                    </a:lnB>
                    <a:solidFill>
                      <a:schemeClr val="bg1"/>
                    </a:solidFill>
                  </a:tcPr>
                </a:tc>
                <a:tc>
                  <a:txBody>
                    <a:bodyPr/>
                    <a:lstStyle/>
                    <a:p>
                      <a:pPr algn="ctr" fontAlgn="b"/>
                      <a:r>
                        <a:rPr lang="en-US" sz="1600" b="1" i="0" u="none" strike="noStrike" dirty="0" smtClean="0">
                          <a:solidFill>
                            <a:srgbClr val="000000"/>
                          </a:solidFill>
                          <a:effectLst/>
                          <a:latin typeface="Arial" panose="020B0604020202020204" pitchFamily="34" charset="0"/>
                        </a:rPr>
                        <a:t>5.93%</a:t>
                      </a:r>
                      <a:endParaRPr lang="en-US" sz="1600" b="1" i="0" u="none" strike="noStrike" dirty="0">
                        <a:solidFill>
                          <a:srgbClr val="000000"/>
                        </a:solidFill>
                        <a:effectLst/>
                        <a:latin typeface="Arial" panose="020B0604020202020204" pitchFamily="34" charset="0"/>
                      </a:endParaRPr>
                    </a:p>
                  </a:txBody>
                  <a:tcPr marL="5952" marR="5952" marT="5952" marB="0" anchor="b">
                    <a:lnL>
                      <a:noFill/>
                    </a:lnL>
                    <a:lnR>
                      <a:noFill/>
                    </a:lnR>
                    <a:lnT>
                      <a:noFill/>
                    </a:lnT>
                    <a:lnB w="12700" cap="flat" cmpd="sng" algn="ctr">
                      <a:noFill/>
                      <a:prstDash val="solid"/>
                      <a:round/>
                      <a:headEnd type="none" w="med" len="med"/>
                      <a:tailEnd type="none" w="med" len="med"/>
                    </a:lnB>
                    <a:solidFill>
                      <a:schemeClr val="bg1"/>
                    </a:solidFill>
                  </a:tcPr>
                </a:tc>
                <a:tc>
                  <a:txBody>
                    <a:bodyPr/>
                    <a:lstStyle/>
                    <a:p>
                      <a:pPr algn="ctr" fontAlgn="b"/>
                      <a:r>
                        <a:rPr lang="en-US" sz="1600" b="1" i="0" u="none" strike="noStrike" dirty="0" smtClean="0">
                          <a:solidFill>
                            <a:srgbClr val="000000"/>
                          </a:solidFill>
                          <a:effectLst/>
                          <a:latin typeface="Arial" panose="020B0604020202020204" pitchFamily="34" charset="0"/>
                        </a:rPr>
                        <a:t>-.43%</a:t>
                      </a:r>
                      <a:endParaRPr lang="en-US" sz="1600" b="1" i="0" u="none" strike="noStrike" dirty="0">
                        <a:solidFill>
                          <a:srgbClr val="000000"/>
                        </a:solidFill>
                        <a:effectLst/>
                        <a:latin typeface="Arial" panose="020B0604020202020204" pitchFamily="34" charset="0"/>
                      </a:endParaRPr>
                    </a:p>
                  </a:txBody>
                  <a:tcPr marL="5952" marR="5952" marT="5952" marB="0" anchor="b">
                    <a:lnL>
                      <a:noFill/>
                    </a:lnL>
                    <a:lnR>
                      <a:noFill/>
                    </a:lnR>
                    <a:lnT>
                      <a:noFill/>
                    </a:lnT>
                    <a:lnB w="12700" cap="flat" cmpd="sng" algn="ctr">
                      <a:noFill/>
                      <a:prstDash val="solid"/>
                      <a:round/>
                      <a:headEnd type="none" w="med" len="med"/>
                      <a:tailEnd type="none" w="med" len="med"/>
                    </a:lnB>
                    <a:solidFill>
                      <a:schemeClr val="bg1"/>
                    </a:solidFill>
                  </a:tcPr>
                </a:tc>
                <a:tc>
                  <a:txBody>
                    <a:bodyPr/>
                    <a:lstStyle/>
                    <a:p>
                      <a:pPr algn="ctr" fontAlgn="b"/>
                      <a:r>
                        <a:rPr lang="en-US" sz="1600" b="1" i="0" u="none" strike="noStrike" dirty="0" smtClean="0">
                          <a:solidFill>
                            <a:srgbClr val="000000"/>
                          </a:solidFill>
                          <a:effectLst/>
                          <a:latin typeface="Arial" panose="020B0604020202020204" pitchFamily="34" charset="0"/>
                        </a:rPr>
                        <a:t>.50%</a:t>
                      </a:r>
                      <a:endParaRPr lang="en-US" sz="1600" b="1" i="0" u="none" strike="noStrike" dirty="0">
                        <a:solidFill>
                          <a:srgbClr val="000000"/>
                        </a:solidFill>
                        <a:effectLst/>
                        <a:latin typeface="Arial" panose="020B0604020202020204" pitchFamily="34" charset="0"/>
                      </a:endParaRPr>
                    </a:p>
                  </a:txBody>
                  <a:tcPr marL="5952" marR="5952" marT="5952" marB="0" anchor="b">
                    <a:lnL>
                      <a:noFill/>
                    </a:lnL>
                    <a:lnR>
                      <a:noFill/>
                    </a:lnR>
                    <a:lnT>
                      <a:noFill/>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63924242"/>
                  </a:ext>
                </a:extLst>
              </a:tr>
              <a:tr h="177517">
                <a:tc>
                  <a:txBody>
                    <a:bodyPr/>
                    <a:lstStyle/>
                    <a:p>
                      <a:pPr algn="l" fontAlgn="b"/>
                      <a:endParaRPr lang="en-US" sz="600" b="0" i="0" u="none" strike="noStrike">
                        <a:solidFill>
                          <a:srgbClr val="000000"/>
                        </a:solidFill>
                        <a:effectLst/>
                        <a:latin typeface="Calibri" panose="020F0502020204030204" pitchFamily="34" charset="0"/>
                      </a:endParaRPr>
                    </a:p>
                  </a:txBody>
                  <a:tcPr marL="5952" marR="5952" marT="59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1" i="0" u="none" strike="noStrike">
                        <a:solidFill>
                          <a:srgbClr val="000000"/>
                        </a:solidFill>
                        <a:effectLst/>
                        <a:latin typeface="Calibri" panose="020F0502020204030204" pitchFamily="34" charset="0"/>
                      </a:endParaRPr>
                    </a:p>
                  </a:txBody>
                  <a:tcPr marL="5952" marR="5952" marT="59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1" i="0" u="none" strike="noStrike">
                        <a:solidFill>
                          <a:srgbClr val="000000"/>
                        </a:solidFill>
                        <a:effectLst/>
                        <a:latin typeface="Calibri" panose="020F0502020204030204" pitchFamily="34" charset="0"/>
                      </a:endParaRPr>
                    </a:p>
                  </a:txBody>
                  <a:tcPr marL="5952" marR="5952" marT="59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1" i="0" u="none" strike="noStrike" dirty="0">
                        <a:solidFill>
                          <a:srgbClr val="000000"/>
                        </a:solidFill>
                        <a:effectLst/>
                        <a:latin typeface="Calibri" panose="020F0502020204030204" pitchFamily="34" charset="0"/>
                      </a:endParaRPr>
                    </a:p>
                  </a:txBody>
                  <a:tcPr marL="5952" marR="5952" marT="59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1" i="0" u="none" strike="noStrike" dirty="0">
                        <a:solidFill>
                          <a:srgbClr val="000000"/>
                        </a:solidFill>
                        <a:effectLst/>
                        <a:latin typeface="Calibri" panose="020F0502020204030204" pitchFamily="34" charset="0"/>
                      </a:endParaRPr>
                    </a:p>
                  </a:txBody>
                  <a:tcPr marL="5952" marR="5952" marT="5952"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75776">
                <a:tc>
                  <a:txBody>
                    <a:bodyPr/>
                    <a:lstStyle/>
                    <a:p>
                      <a:pPr algn="l" fontAlgn="b"/>
                      <a:r>
                        <a:rPr lang="en-US" sz="600" b="1" i="0" u="none" strike="noStrike">
                          <a:solidFill>
                            <a:srgbClr val="000000"/>
                          </a:solidFill>
                          <a:effectLst/>
                          <a:latin typeface="Arial" panose="020B0604020202020204" pitchFamily="34" charset="0"/>
                        </a:rPr>
                        <a:t> </a:t>
                      </a:r>
                    </a:p>
                  </a:txBody>
                  <a:tcPr marL="5952" marR="5952" marT="59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dirty="0">
                          <a:solidFill>
                            <a:srgbClr val="000000"/>
                          </a:solidFill>
                          <a:effectLst/>
                          <a:latin typeface="Arial" panose="020B0604020202020204" pitchFamily="34" charset="0"/>
                        </a:rPr>
                        <a:t> 01 % Increase </a:t>
                      </a:r>
                    </a:p>
                  </a:txBody>
                  <a:tcPr marL="5952" marR="5952" marT="595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200" b="1" i="0" u="none" strike="noStrike" dirty="0">
                          <a:solidFill>
                            <a:srgbClr val="000000"/>
                          </a:solidFill>
                          <a:effectLst/>
                          <a:latin typeface="Arial" panose="020B0604020202020204" pitchFamily="34" charset="0"/>
                        </a:rPr>
                        <a:t> 02 % Increase </a:t>
                      </a:r>
                    </a:p>
                  </a:txBody>
                  <a:tcPr marL="5952" marR="5952" marT="5952"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200" b="1" i="0" u="none" strike="noStrike" dirty="0">
                          <a:solidFill>
                            <a:srgbClr val="000000"/>
                          </a:solidFill>
                          <a:effectLst/>
                          <a:latin typeface="Arial" panose="020B0604020202020204" pitchFamily="34" charset="0"/>
                        </a:rPr>
                        <a:t> 03-13 % Increase </a:t>
                      </a:r>
                    </a:p>
                  </a:txBody>
                  <a:tcPr marL="5952" marR="5952" marT="5952"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200" b="1" i="0" u="none" strike="noStrike" dirty="0">
                          <a:solidFill>
                            <a:srgbClr val="000000"/>
                          </a:solidFill>
                          <a:effectLst/>
                          <a:latin typeface="Arial" panose="020B0604020202020204" pitchFamily="34" charset="0"/>
                        </a:rPr>
                        <a:t> Total % Increase </a:t>
                      </a:r>
                    </a:p>
                  </a:txBody>
                  <a:tcPr marL="5952" marR="5952" marT="595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8"/>
                  </a:ext>
                </a:extLst>
              </a:tr>
              <a:tr h="331035">
                <a:tc>
                  <a:txBody>
                    <a:bodyPr/>
                    <a:lstStyle/>
                    <a:p>
                      <a:pPr algn="l" fontAlgn="b"/>
                      <a:r>
                        <a:rPr lang="en-US" sz="800" b="0" i="0" u="none" strike="noStrike" dirty="0">
                          <a:solidFill>
                            <a:srgbClr val="000000"/>
                          </a:solidFill>
                          <a:effectLst/>
                          <a:latin typeface="Arial" panose="020B0604020202020204" pitchFamily="34" charset="0"/>
                        </a:rPr>
                        <a:t> </a:t>
                      </a:r>
                    </a:p>
                  </a:txBody>
                  <a:tcPr marL="5952" marR="5952" marT="59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effectLst/>
                          <a:latin typeface="Arial" panose="020B0604020202020204" pitchFamily="34" charset="0"/>
                        </a:rPr>
                        <a:t>10.14%</a:t>
                      </a:r>
                      <a:endParaRPr lang="en-US" sz="1600" b="1" i="0" u="none" strike="noStrike" dirty="0">
                        <a:solidFill>
                          <a:srgbClr val="000000"/>
                        </a:solidFill>
                        <a:effectLst/>
                        <a:latin typeface="Arial" panose="020B0604020202020204" pitchFamily="34" charset="0"/>
                      </a:endParaRPr>
                    </a:p>
                  </a:txBody>
                  <a:tcPr marL="5952" marR="5952" marT="59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1" i="0" u="none" strike="noStrike" dirty="0" smtClean="0">
                          <a:solidFill>
                            <a:srgbClr val="000000"/>
                          </a:solidFill>
                          <a:effectLst/>
                          <a:latin typeface="Arial" panose="020B0604020202020204" pitchFamily="34" charset="0"/>
                        </a:rPr>
                        <a:t>19.26%</a:t>
                      </a:r>
                      <a:endParaRPr lang="en-US" sz="1600" b="1" i="0" u="none" strike="noStrike" dirty="0">
                        <a:solidFill>
                          <a:srgbClr val="000000"/>
                        </a:solidFill>
                        <a:effectLst/>
                        <a:latin typeface="Arial" panose="020B0604020202020204" pitchFamily="34" charset="0"/>
                      </a:endParaRPr>
                    </a:p>
                  </a:txBody>
                  <a:tcPr marL="5952" marR="5952" marT="59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1" i="0" u="none" strike="noStrike" dirty="0" smtClean="0">
                          <a:solidFill>
                            <a:srgbClr val="000000"/>
                          </a:solidFill>
                          <a:effectLst/>
                          <a:latin typeface="Arial" panose="020B0604020202020204" pitchFamily="34" charset="0"/>
                        </a:rPr>
                        <a:t>8.42%</a:t>
                      </a:r>
                      <a:endParaRPr lang="en-US" sz="1600" b="1" i="0" u="none" strike="noStrike" dirty="0">
                        <a:solidFill>
                          <a:srgbClr val="000000"/>
                        </a:solidFill>
                        <a:effectLst/>
                        <a:latin typeface="Arial" panose="020B0604020202020204" pitchFamily="34" charset="0"/>
                      </a:endParaRPr>
                    </a:p>
                  </a:txBody>
                  <a:tcPr marL="5952" marR="5952" marT="59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1" i="0" u="none" strike="noStrike" dirty="0" smtClean="0">
                          <a:solidFill>
                            <a:srgbClr val="000000"/>
                          </a:solidFill>
                          <a:effectLst/>
                          <a:latin typeface="Arial" panose="020B0604020202020204" pitchFamily="34" charset="0"/>
                        </a:rPr>
                        <a:t>10.25%</a:t>
                      </a:r>
                      <a:endParaRPr lang="en-US" sz="1600" b="1" i="0" u="none" strike="noStrike" dirty="0">
                        <a:solidFill>
                          <a:srgbClr val="000000"/>
                        </a:solidFill>
                        <a:effectLst/>
                        <a:latin typeface="Arial" panose="020B0604020202020204" pitchFamily="34" charset="0"/>
                      </a:endParaRPr>
                    </a:p>
                  </a:txBody>
                  <a:tcPr marL="5952" marR="5952" marT="59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
        <p:nvSpPr>
          <p:cNvPr id="5" name="Oval 4"/>
          <p:cNvSpPr/>
          <p:nvPr/>
        </p:nvSpPr>
        <p:spPr>
          <a:xfrm>
            <a:off x="6806332" y="2004481"/>
            <a:ext cx="1724890" cy="655614"/>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TextBox 3">
            <a:extLst>
              <a:ext uri="{FF2B5EF4-FFF2-40B4-BE49-F238E27FC236}">
                <a16:creationId xmlns:a16="http://schemas.microsoft.com/office/drawing/2014/main" id="{92FFB214-D068-4091-AC61-B5B1AD32D3D6}"/>
              </a:ext>
            </a:extLst>
          </p:cNvPr>
          <p:cNvSpPr txBox="1"/>
          <p:nvPr/>
        </p:nvSpPr>
        <p:spPr>
          <a:xfrm>
            <a:off x="457199" y="2549674"/>
            <a:ext cx="1292223" cy="461665"/>
          </a:xfrm>
          <a:prstGeom prst="rect">
            <a:avLst/>
          </a:prstGeom>
          <a:solidFill>
            <a:srgbClr val="FF0000"/>
          </a:solidFill>
        </p:spPr>
        <p:txBody>
          <a:bodyPr wrap="square" rtlCol="0">
            <a:spAutoFit/>
          </a:bodyPr>
          <a:lstStyle/>
          <a:p>
            <a:r>
              <a:rPr lang="en-US" sz="2400" b="1" dirty="0" smtClean="0">
                <a:solidFill>
                  <a:prstClr val="black"/>
                </a:solidFill>
              </a:rPr>
              <a:t>FY2018</a:t>
            </a:r>
            <a:endParaRPr lang="en-US" sz="2400" b="1" dirty="0">
              <a:solidFill>
                <a:prstClr val="black"/>
              </a:solidFill>
            </a:endParaRPr>
          </a:p>
        </p:txBody>
      </p:sp>
      <p:sp>
        <p:nvSpPr>
          <p:cNvPr id="14" name="Oval 13"/>
          <p:cNvSpPr/>
          <p:nvPr/>
        </p:nvSpPr>
        <p:spPr>
          <a:xfrm>
            <a:off x="6765832" y="2963581"/>
            <a:ext cx="1724890" cy="655614"/>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 name="Oval 14"/>
          <p:cNvSpPr/>
          <p:nvPr/>
        </p:nvSpPr>
        <p:spPr>
          <a:xfrm>
            <a:off x="6809509" y="3853296"/>
            <a:ext cx="1724890" cy="655614"/>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6803154" y="5014922"/>
            <a:ext cx="1724890" cy="655614"/>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 name="TextBox 16">
            <a:extLst>
              <a:ext uri="{FF2B5EF4-FFF2-40B4-BE49-F238E27FC236}">
                <a16:creationId xmlns:a16="http://schemas.microsoft.com/office/drawing/2014/main" id="{92FFB214-D068-4091-AC61-B5B1AD32D3D6}"/>
              </a:ext>
            </a:extLst>
          </p:cNvPr>
          <p:cNvSpPr txBox="1"/>
          <p:nvPr/>
        </p:nvSpPr>
        <p:spPr>
          <a:xfrm>
            <a:off x="464909" y="1615033"/>
            <a:ext cx="1292223" cy="461665"/>
          </a:xfrm>
          <a:prstGeom prst="rect">
            <a:avLst/>
          </a:prstGeom>
          <a:solidFill>
            <a:srgbClr val="FF0000"/>
          </a:solidFill>
        </p:spPr>
        <p:txBody>
          <a:bodyPr wrap="square" rtlCol="0">
            <a:spAutoFit/>
          </a:bodyPr>
          <a:lstStyle/>
          <a:p>
            <a:r>
              <a:rPr lang="en-US" sz="2400" b="1" dirty="0">
                <a:solidFill>
                  <a:prstClr val="black"/>
                </a:solidFill>
              </a:rPr>
              <a:t>FY2017</a:t>
            </a:r>
          </a:p>
        </p:txBody>
      </p:sp>
      <p:sp>
        <p:nvSpPr>
          <p:cNvPr id="18" name="TextBox 17">
            <a:extLst>
              <a:ext uri="{FF2B5EF4-FFF2-40B4-BE49-F238E27FC236}">
                <a16:creationId xmlns:a16="http://schemas.microsoft.com/office/drawing/2014/main" id="{92FFB214-D068-4091-AC61-B5B1AD32D3D6}"/>
              </a:ext>
            </a:extLst>
          </p:cNvPr>
          <p:cNvSpPr txBox="1"/>
          <p:nvPr/>
        </p:nvSpPr>
        <p:spPr>
          <a:xfrm>
            <a:off x="457200" y="3546487"/>
            <a:ext cx="1292223" cy="461665"/>
          </a:xfrm>
          <a:prstGeom prst="rect">
            <a:avLst/>
          </a:prstGeom>
          <a:solidFill>
            <a:srgbClr val="FF0000"/>
          </a:solidFill>
        </p:spPr>
        <p:txBody>
          <a:bodyPr wrap="square" rtlCol="0">
            <a:spAutoFit/>
          </a:bodyPr>
          <a:lstStyle/>
          <a:p>
            <a:r>
              <a:rPr lang="en-US" sz="2400" b="1" dirty="0" smtClean="0">
                <a:solidFill>
                  <a:prstClr val="black"/>
                </a:solidFill>
              </a:rPr>
              <a:t>FY2019</a:t>
            </a:r>
            <a:endParaRPr lang="en-US" sz="2400" b="1" dirty="0">
              <a:solidFill>
                <a:prstClr val="black"/>
              </a:solidFill>
            </a:endParaRPr>
          </a:p>
        </p:txBody>
      </p:sp>
      <p:sp>
        <p:nvSpPr>
          <p:cNvPr id="19" name="TextBox 18">
            <a:extLst>
              <a:ext uri="{FF2B5EF4-FFF2-40B4-BE49-F238E27FC236}">
                <a16:creationId xmlns:a16="http://schemas.microsoft.com/office/drawing/2014/main" id="{92FFB214-D068-4091-AC61-B5B1AD32D3D6}"/>
              </a:ext>
            </a:extLst>
          </p:cNvPr>
          <p:cNvSpPr txBox="1"/>
          <p:nvPr/>
        </p:nvSpPr>
        <p:spPr>
          <a:xfrm>
            <a:off x="533401" y="4474022"/>
            <a:ext cx="1216022" cy="461665"/>
          </a:xfrm>
          <a:prstGeom prst="rect">
            <a:avLst/>
          </a:prstGeom>
          <a:solidFill>
            <a:srgbClr val="FF0000"/>
          </a:solidFill>
        </p:spPr>
        <p:txBody>
          <a:bodyPr wrap="square" rtlCol="0">
            <a:spAutoFit/>
          </a:bodyPr>
          <a:lstStyle/>
          <a:p>
            <a:r>
              <a:rPr lang="en-US" sz="2400" b="1" dirty="0" smtClean="0">
                <a:solidFill>
                  <a:prstClr val="black"/>
                </a:solidFill>
              </a:rPr>
              <a:t>TOTAL</a:t>
            </a:r>
            <a:endParaRPr lang="en-US" sz="2400" b="1" dirty="0">
              <a:solidFill>
                <a:prstClr val="black"/>
              </a:solidFill>
            </a:endParaRPr>
          </a:p>
        </p:txBody>
      </p:sp>
      <p:sp>
        <p:nvSpPr>
          <p:cNvPr id="6" name="TextBox 5"/>
          <p:cNvSpPr txBox="1"/>
          <p:nvPr/>
        </p:nvSpPr>
        <p:spPr>
          <a:xfrm>
            <a:off x="2133600" y="5896901"/>
            <a:ext cx="7010400" cy="707886"/>
          </a:xfrm>
          <a:prstGeom prst="rect">
            <a:avLst/>
          </a:prstGeom>
          <a:solidFill>
            <a:srgbClr val="00B0F0"/>
          </a:solidFill>
        </p:spPr>
        <p:txBody>
          <a:bodyPr wrap="square" rtlCol="0">
            <a:spAutoFit/>
          </a:bodyPr>
          <a:lstStyle/>
          <a:p>
            <a:pPr lvl="0"/>
            <a:r>
              <a:rPr lang="en-US" sz="1000" b="1" dirty="0" smtClean="0"/>
              <a:t>*Note: FY19 01 budget was “reduced” as (1) PINs were moved out of control-budgeted departments = $650K, and (2) adjustment of previously overstated costs, mostly in benefits.</a:t>
            </a:r>
          </a:p>
          <a:p>
            <a:pPr lvl="0"/>
            <a:endParaRPr lang="en-US" sz="1000" b="1" dirty="0" smtClean="0"/>
          </a:p>
          <a:p>
            <a:pPr lvl="0"/>
            <a:r>
              <a:rPr lang="en-US" sz="1000" b="1" dirty="0" smtClean="0"/>
              <a:t>Actual total </a:t>
            </a:r>
            <a:r>
              <a:rPr lang="en-US" sz="1000" b="1" dirty="0"/>
              <a:t>FY19 increase </a:t>
            </a:r>
            <a:r>
              <a:rPr lang="en-US" sz="1000" b="1" dirty="0" smtClean="0"/>
              <a:t>would have been 1.05%, equaling three year </a:t>
            </a:r>
            <a:r>
              <a:rPr lang="en-US" sz="1000" b="1" dirty="0"/>
              <a:t>total </a:t>
            </a:r>
            <a:r>
              <a:rPr lang="en-US" sz="1000" b="1" dirty="0" smtClean="0"/>
              <a:t>of 10.85</a:t>
            </a:r>
            <a:r>
              <a:rPr lang="en-US" sz="1000" b="1" dirty="0"/>
              <a:t>% in 01 and 10.64% overall</a:t>
            </a:r>
            <a:r>
              <a:rPr lang="en-US" sz="1000" b="1" dirty="0" smtClean="0"/>
              <a:t>.</a:t>
            </a:r>
            <a:endParaRPr lang="en-US" sz="1000" b="1" dirty="0"/>
          </a:p>
        </p:txBody>
      </p:sp>
    </p:spTree>
    <p:extLst>
      <p:ext uri="{BB962C8B-B14F-4D97-AF65-F5344CB8AC3E}">
        <p14:creationId xmlns:p14="http://schemas.microsoft.com/office/powerpoint/2010/main" val="2826339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E78E23"/>
            </a:gs>
            <a:gs pos="0">
              <a:srgbClr val="FAD77D"/>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Tree>
    <p:extLst>
      <p:ext uri="{BB962C8B-B14F-4D97-AF65-F5344CB8AC3E}">
        <p14:creationId xmlns:p14="http://schemas.microsoft.com/office/powerpoint/2010/main" val="25109420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E78E23"/>
            </a:gs>
            <a:gs pos="0">
              <a:srgbClr val="FAD77D"/>
            </a:gs>
          </a:gsLst>
          <a:path path="circle">
            <a:fillToRect l="50000" t="50000" r="50000" b="50000"/>
          </a:path>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90800" y="109538"/>
            <a:ext cx="3944681" cy="6748462"/>
          </a:xfrm>
          <a:prstGeom prst="rect">
            <a:avLst/>
          </a:prstGeom>
        </p:spPr>
      </p:pic>
      <p:sp>
        <p:nvSpPr>
          <p:cNvPr id="2" name="Title 1"/>
          <p:cNvSpPr>
            <a:spLocks noGrp="1"/>
          </p:cNvSpPr>
          <p:nvPr>
            <p:ph type="title"/>
          </p:nvPr>
        </p:nvSpPr>
        <p:spPr>
          <a:xfrm rot="18834308">
            <a:off x="-243057" y="1910966"/>
            <a:ext cx="9612393" cy="2170371"/>
          </a:xfrm>
        </p:spPr>
        <p:txBody>
          <a:bodyPr/>
          <a:lstStyle/>
          <a:p>
            <a:pPr marL="0" indent="0">
              <a:buNone/>
            </a:pPr>
            <a:r>
              <a:rPr lang="en-US" b="1" dirty="0" smtClean="0"/>
              <a:t>Plant fund Projects</a:t>
            </a:r>
            <a:endParaRPr lang="en-US" b="1" dirty="0"/>
          </a:p>
        </p:txBody>
      </p:sp>
      <p:sp>
        <p:nvSpPr>
          <p:cNvPr id="5" name="Oval 4"/>
          <p:cNvSpPr/>
          <p:nvPr/>
        </p:nvSpPr>
        <p:spPr>
          <a:xfrm>
            <a:off x="4419600" y="6402355"/>
            <a:ext cx="838200" cy="3048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37672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8091" y="269081"/>
            <a:ext cx="7772400" cy="1104107"/>
          </a:xfrm>
        </p:spPr>
        <p:txBody>
          <a:bodyPr/>
          <a:lstStyle/>
          <a:p>
            <a:r>
              <a:rPr lang="en-US" sz="3600" dirty="0" smtClean="0">
                <a:solidFill>
                  <a:schemeClr val="bg1"/>
                </a:solidFill>
              </a:rPr>
              <a:t>SU Budget Trend</a:t>
            </a:r>
            <a:endParaRPr lang="en-US" sz="3600" dirty="0">
              <a:solidFill>
                <a:schemeClr val="bg1"/>
              </a:solidFill>
            </a:endParaRPr>
          </a:p>
        </p:txBody>
      </p:sp>
      <p:sp>
        <p:nvSpPr>
          <p:cNvPr id="3" name="Subtitle 2"/>
          <p:cNvSpPr>
            <a:spLocks noGrp="1"/>
          </p:cNvSpPr>
          <p:nvPr>
            <p:ph type="subTitle" idx="1"/>
          </p:nvPr>
        </p:nvSpPr>
        <p:spPr>
          <a:xfrm>
            <a:off x="228600" y="1373188"/>
            <a:ext cx="8610600" cy="4953000"/>
          </a:xfrm>
        </p:spPr>
        <p:txBody>
          <a:bodyPr rtlCol="0">
            <a:noAutofit/>
          </a:bodyPr>
          <a:lstStyle/>
          <a:p>
            <a:pPr marL="742950" lvl="1" indent="-285750" algn="l">
              <a:spcBef>
                <a:spcPts val="0"/>
              </a:spcBef>
              <a:buFont typeface="Arial" panose="020B0604020202020204" pitchFamily="34" charset="0"/>
              <a:buChar char="•"/>
            </a:pPr>
            <a:endParaRPr lang="en-US" sz="1400" b="1" dirty="0" smtClean="0">
              <a:solidFill>
                <a:schemeClr val="bg1"/>
              </a:solidFill>
            </a:endParaRPr>
          </a:p>
          <a:p>
            <a:pPr marL="742950" lvl="1" indent="-285750" algn="l">
              <a:spcBef>
                <a:spcPts val="0"/>
              </a:spcBef>
              <a:buFont typeface="Arial" panose="020B0604020202020204" pitchFamily="34" charset="0"/>
              <a:buChar char="•"/>
            </a:pPr>
            <a:endParaRPr lang="en-US" sz="1400" b="1" dirty="0" smtClean="0">
              <a:solidFill>
                <a:schemeClr val="bg1"/>
              </a:solidFill>
            </a:endParaRPr>
          </a:p>
          <a:p>
            <a:pPr marL="742950" lvl="1" indent="-285750" algn="l">
              <a:spcBef>
                <a:spcPts val="0"/>
              </a:spcBef>
              <a:buFont typeface="Arial" panose="020B0604020202020204" pitchFamily="34" charset="0"/>
              <a:buChar char="•"/>
            </a:pPr>
            <a:endParaRPr lang="en-US" sz="1400" dirty="0">
              <a:solidFill>
                <a:schemeClr val="bg1"/>
              </a:solidFill>
            </a:endParaRPr>
          </a:p>
          <a:p>
            <a:pPr marL="285750" indent="-285750" algn="l">
              <a:spcBef>
                <a:spcPts val="0"/>
              </a:spcBef>
              <a:buFont typeface="Arial" panose="020B0604020202020204" pitchFamily="34" charset="0"/>
              <a:buChar char="•"/>
            </a:pPr>
            <a:endParaRPr lang="en-US" sz="1400" dirty="0">
              <a:solidFill>
                <a:schemeClr val="bg1"/>
              </a:solidFill>
            </a:endParaRPr>
          </a:p>
          <a:p>
            <a:pPr algn="l">
              <a:spcBef>
                <a:spcPts val="0"/>
              </a:spcBef>
            </a:pPr>
            <a:endParaRPr lang="en-US" sz="1400" dirty="0">
              <a:solidFill>
                <a:schemeClr val="bg1"/>
              </a:solidFill>
            </a:endParaRPr>
          </a:p>
        </p:txBody>
      </p:sp>
      <p:pic>
        <p:nvPicPr>
          <p:cNvPr id="2052" name="Picture 8" descr="SU logo 2001-All White .png"/>
          <p:cNvPicPr>
            <a:picLocks noChangeAspect="1"/>
          </p:cNvPicPr>
          <p:nvPr/>
        </p:nvPicPr>
        <p:blipFill>
          <a:blip r:embed="rId3"/>
          <a:srcRect/>
          <a:stretch>
            <a:fillRect/>
          </a:stretch>
        </p:blipFill>
        <p:spPr bwMode="auto">
          <a:xfrm>
            <a:off x="457200" y="5667375"/>
            <a:ext cx="1752600" cy="552450"/>
          </a:xfrm>
          <a:prstGeom prst="rect">
            <a:avLst/>
          </a:prstGeom>
          <a:noFill/>
          <a:ln w="9525">
            <a:noFill/>
            <a:miter lim="800000"/>
            <a:headEnd/>
            <a:tailEnd/>
          </a:ln>
        </p:spPr>
      </p:pic>
      <p:cxnSp>
        <p:nvCxnSpPr>
          <p:cNvPr id="8" name="Straight Connector 7"/>
          <p:cNvCxnSpPr/>
          <p:nvPr/>
        </p:nvCxnSpPr>
        <p:spPr>
          <a:xfrm>
            <a:off x="457200" y="1371600"/>
            <a:ext cx="8229600" cy="1588"/>
          </a:xfrm>
          <a:prstGeom prst="line">
            <a:avLst/>
          </a:prstGeom>
          <a:ln>
            <a:solidFill>
              <a:srgbClr val="EEA52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a:stretch>
            <a:fillRect/>
          </a:stretch>
        </p:blipFill>
        <p:spPr>
          <a:xfrm>
            <a:off x="153723" y="269081"/>
            <a:ext cx="8760354" cy="6409314"/>
          </a:xfrm>
          <a:prstGeom prst="rect">
            <a:avLst/>
          </a:prstGeom>
        </p:spPr>
      </p:pic>
      <p:sp>
        <p:nvSpPr>
          <p:cNvPr id="6" name="Rectangle 5"/>
          <p:cNvSpPr/>
          <p:nvPr/>
        </p:nvSpPr>
        <p:spPr>
          <a:xfrm>
            <a:off x="7467600" y="4572000"/>
            <a:ext cx="609600" cy="1754188"/>
          </a:xfrm>
          <a:prstGeom prst="rect">
            <a:avLst/>
          </a:prstGeom>
          <a:noFill/>
          <a:ln w="476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own Arrow 3"/>
          <p:cNvSpPr/>
          <p:nvPr/>
        </p:nvSpPr>
        <p:spPr>
          <a:xfrm>
            <a:off x="7620000" y="3589184"/>
            <a:ext cx="304800" cy="914400"/>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965019" y="2608514"/>
            <a:ext cx="1614762" cy="830997"/>
          </a:xfrm>
          <a:prstGeom prst="rect">
            <a:avLst/>
          </a:prstGeom>
          <a:solidFill>
            <a:schemeClr val="bg1"/>
          </a:solidFill>
        </p:spPr>
        <p:txBody>
          <a:bodyPr wrap="square" rtlCol="0">
            <a:spAutoFit/>
          </a:bodyPr>
          <a:lstStyle/>
          <a:p>
            <a:pPr algn="ctr"/>
            <a:r>
              <a:rPr lang="en-US" sz="1600" b="1" dirty="0" smtClean="0"/>
              <a:t>Enrollment is Irrelevant for General Funds</a:t>
            </a:r>
            <a:endParaRPr lang="en-US" sz="1600" b="1" dirty="0"/>
          </a:p>
        </p:txBody>
      </p:sp>
    </p:spTree>
    <p:extLst>
      <p:ext uri="{BB962C8B-B14F-4D97-AF65-F5344CB8AC3E}">
        <p14:creationId xmlns:p14="http://schemas.microsoft.com/office/powerpoint/2010/main" val="4265312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E78E23"/>
            </a:gs>
            <a:gs pos="0">
              <a:srgbClr val="FAD77D"/>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sz="2000" b="1" dirty="0" smtClean="0"/>
              <a:t>Revenue from Enrollment Growth Tuition &amp; Fees </a:t>
            </a:r>
            <a:br>
              <a:rPr lang="en-US" sz="2000" b="1" dirty="0" smtClean="0"/>
            </a:br>
            <a:r>
              <a:rPr lang="en-US" sz="2000" b="1" dirty="0" smtClean="0"/>
              <a:t>is NOT the only answer:</a:t>
            </a:r>
            <a:endParaRPr lang="en-US" sz="2000" b="1" dirty="0"/>
          </a:p>
        </p:txBody>
      </p:sp>
      <p:graphicFrame>
        <p:nvGraphicFramePr>
          <p:cNvPr id="6" name="Object 5"/>
          <p:cNvGraphicFramePr>
            <a:graphicFrameLocks noChangeAspect="1"/>
          </p:cNvGraphicFramePr>
          <p:nvPr>
            <p:extLst>
              <p:ext uri="{D42A27DB-BD31-4B8C-83A1-F6EECF244321}">
                <p14:modId xmlns:p14="http://schemas.microsoft.com/office/powerpoint/2010/main" val="2162276060"/>
              </p:ext>
            </p:extLst>
          </p:nvPr>
        </p:nvGraphicFramePr>
        <p:xfrm>
          <a:off x="629816" y="788584"/>
          <a:ext cx="7543800" cy="5977136"/>
        </p:xfrm>
        <a:graphic>
          <a:graphicData uri="http://schemas.openxmlformats.org/presentationml/2006/ole">
            <mc:AlternateContent xmlns:mc="http://schemas.openxmlformats.org/markup-compatibility/2006">
              <mc:Choice xmlns:v="urn:schemas-microsoft-com:vml" Requires="v">
                <p:oleObj spid="_x0000_s1114" name="Worksheet" r:id="rId3" imgW="11144382" imgH="8829675" progId="Excel.Sheet.12">
                  <p:embed/>
                </p:oleObj>
              </mc:Choice>
              <mc:Fallback>
                <p:oleObj name="Worksheet" r:id="rId3" imgW="11144382" imgH="8829675" progId="Excel.Sheet.12">
                  <p:embed/>
                  <p:pic>
                    <p:nvPicPr>
                      <p:cNvPr id="0" name=""/>
                      <p:cNvPicPr/>
                      <p:nvPr/>
                    </p:nvPicPr>
                    <p:blipFill>
                      <a:blip r:embed="rId4"/>
                      <a:stretch>
                        <a:fillRect/>
                      </a:stretch>
                    </p:blipFill>
                    <p:spPr>
                      <a:xfrm>
                        <a:off x="629816" y="788584"/>
                        <a:ext cx="7543800" cy="5977136"/>
                      </a:xfrm>
                      <a:prstGeom prst="rect">
                        <a:avLst/>
                      </a:prstGeom>
                      <a:solidFill>
                        <a:schemeClr val="bg1"/>
                      </a:solidFill>
                    </p:spPr>
                  </p:pic>
                </p:oleObj>
              </mc:Fallback>
            </mc:AlternateContent>
          </a:graphicData>
        </a:graphic>
      </p:graphicFrame>
      <p:sp>
        <p:nvSpPr>
          <p:cNvPr id="7" name="Down Arrow 6"/>
          <p:cNvSpPr/>
          <p:nvPr/>
        </p:nvSpPr>
        <p:spPr>
          <a:xfrm rot="3518473">
            <a:off x="7623704" y="2302490"/>
            <a:ext cx="381000" cy="609600"/>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rot="3518473">
            <a:off x="7611079" y="4234352"/>
            <a:ext cx="381000" cy="609600"/>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8"/>
          <p:cNvSpPr/>
          <p:nvPr/>
        </p:nvSpPr>
        <p:spPr>
          <a:xfrm rot="3518473">
            <a:off x="7623704" y="6166215"/>
            <a:ext cx="381000" cy="609600"/>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49052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E78E23"/>
            </a:gs>
            <a:gs pos="0">
              <a:srgbClr val="FAD77D"/>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sz="2000" b="1" dirty="0" smtClean="0"/>
              <a:t>Revenue from Enrollment Growth Tuition &amp; Fees </a:t>
            </a:r>
            <a:br>
              <a:rPr lang="en-US" sz="2000" b="1" dirty="0" smtClean="0"/>
            </a:br>
            <a:r>
              <a:rPr lang="en-US" sz="2000" b="1" dirty="0" smtClean="0"/>
              <a:t>is NOT the only answer:</a:t>
            </a:r>
            <a:endParaRPr lang="en-US" sz="2000" b="1" dirty="0"/>
          </a:p>
        </p:txBody>
      </p:sp>
      <p:graphicFrame>
        <p:nvGraphicFramePr>
          <p:cNvPr id="6" name="Object 5"/>
          <p:cNvGraphicFramePr>
            <a:graphicFrameLocks noChangeAspect="1"/>
          </p:cNvGraphicFramePr>
          <p:nvPr>
            <p:extLst>
              <p:ext uri="{D42A27DB-BD31-4B8C-83A1-F6EECF244321}">
                <p14:modId xmlns:p14="http://schemas.microsoft.com/office/powerpoint/2010/main" val="2162276060"/>
              </p:ext>
            </p:extLst>
          </p:nvPr>
        </p:nvGraphicFramePr>
        <p:xfrm>
          <a:off x="629816" y="788584"/>
          <a:ext cx="7543800" cy="5977136"/>
        </p:xfrm>
        <a:graphic>
          <a:graphicData uri="http://schemas.openxmlformats.org/presentationml/2006/ole">
            <mc:AlternateContent xmlns:mc="http://schemas.openxmlformats.org/markup-compatibility/2006">
              <mc:Choice xmlns:v="urn:schemas-microsoft-com:vml" Requires="v">
                <p:oleObj spid="_x0000_s2138" name="Worksheet" r:id="rId3" imgW="11144382" imgH="8829675" progId="Excel.Sheet.12">
                  <p:embed/>
                </p:oleObj>
              </mc:Choice>
              <mc:Fallback>
                <p:oleObj name="Worksheet" r:id="rId3" imgW="11144382" imgH="8829675" progId="Excel.Sheet.12">
                  <p:embed/>
                  <p:pic>
                    <p:nvPicPr>
                      <p:cNvPr id="6" name="Object 5"/>
                      <p:cNvPicPr/>
                      <p:nvPr/>
                    </p:nvPicPr>
                    <p:blipFill>
                      <a:blip r:embed="rId4"/>
                      <a:stretch>
                        <a:fillRect/>
                      </a:stretch>
                    </p:blipFill>
                    <p:spPr>
                      <a:xfrm>
                        <a:off x="629816" y="788584"/>
                        <a:ext cx="7543800" cy="5977136"/>
                      </a:xfrm>
                      <a:prstGeom prst="rect">
                        <a:avLst/>
                      </a:prstGeom>
                      <a:solidFill>
                        <a:schemeClr val="bg1"/>
                      </a:solidFill>
                    </p:spPr>
                  </p:pic>
                </p:oleObj>
              </mc:Fallback>
            </mc:AlternateContent>
          </a:graphicData>
        </a:graphic>
      </p:graphicFrame>
      <p:sp>
        <p:nvSpPr>
          <p:cNvPr id="4" name="TextBox 3"/>
          <p:cNvSpPr txBox="1"/>
          <p:nvPr/>
        </p:nvSpPr>
        <p:spPr>
          <a:xfrm rot="20326923">
            <a:off x="190147" y="3285712"/>
            <a:ext cx="8814352" cy="830997"/>
          </a:xfrm>
          <a:prstGeom prst="rect">
            <a:avLst/>
          </a:prstGeom>
          <a:solidFill>
            <a:srgbClr val="FFFF00"/>
          </a:solidFill>
        </p:spPr>
        <p:txBody>
          <a:bodyPr wrap="square" rtlCol="0">
            <a:spAutoFit/>
          </a:bodyPr>
          <a:lstStyle/>
          <a:p>
            <a:r>
              <a:rPr lang="en-US" sz="2400" b="1" dirty="0" smtClean="0"/>
              <a:t>Does NOT address: hiring more faculty, housing, parking, plant operations, auxiliary, classroom space, etc. ….</a:t>
            </a:r>
            <a:endParaRPr lang="en-US" sz="2400" b="1" dirty="0"/>
          </a:p>
        </p:txBody>
      </p:sp>
    </p:spTree>
    <p:extLst>
      <p:ext uri="{BB962C8B-B14F-4D97-AF65-F5344CB8AC3E}">
        <p14:creationId xmlns:p14="http://schemas.microsoft.com/office/powerpoint/2010/main" val="3353520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E78E23"/>
            </a:gs>
            <a:gs pos="0">
              <a:srgbClr val="FAD77D"/>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581400" y="274638"/>
            <a:ext cx="5105400" cy="641350"/>
          </a:xfrm>
        </p:spPr>
        <p:txBody>
          <a:bodyPr/>
          <a:lstStyle/>
          <a:p>
            <a:r>
              <a:rPr lang="en-US" sz="3600" dirty="0" smtClean="0"/>
              <a:t>2019 Legislative Session</a:t>
            </a:r>
            <a:endParaRPr lang="en-US" sz="3600" dirty="0"/>
          </a:p>
        </p:txBody>
      </p:sp>
      <p:sp>
        <p:nvSpPr>
          <p:cNvPr id="10244" name="Content Placeholder 2"/>
          <p:cNvSpPr>
            <a:spLocks noGrp="1"/>
          </p:cNvSpPr>
          <p:nvPr>
            <p:ph idx="1"/>
          </p:nvPr>
        </p:nvSpPr>
        <p:spPr>
          <a:xfrm>
            <a:off x="381000" y="992188"/>
            <a:ext cx="8305800" cy="5408612"/>
          </a:xfrm>
        </p:spPr>
        <p:txBody>
          <a:bodyPr/>
          <a:lstStyle/>
          <a:p>
            <a:endParaRPr lang="en-US" sz="1400" dirty="0" smtClean="0"/>
          </a:p>
          <a:p>
            <a:pPr marL="0" indent="0" eaLnBrk="1" hangingPunct="1">
              <a:lnSpc>
                <a:spcPct val="90000"/>
              </a:lnSpc>
              <a:buNone/>
              <a:defRPr/>
            </a:pPr>
            <a:r>
              <a:rPr lang="en-US" b="1" u="sng" dirty="0" smtClean="0"/>
              <a:t>MISC Items</a:t>
            </a:r>
          </a:p>
          <a:p>
            <a:pPr lvl="1">
              <a:lnSpc>
                <a:spcPct val="90000"/>
              </a:lnSpc>
              <a:buFont typeface="Wingdings" panose="05000000000000000000" pitchFamily="2" charset="2"/>
              <a:buChar char="Ø"/>
              <a:defRPr/>
            </a:pPr>
            <a:r>
              <a:rPr lang="en-US" sz="3600" dirty="0" smtClean="0"/>
              <a:t>$300k for Entrepreneurship Center</a:t>
            </a:r>
          </a:p>
          <a:p>
            <a:pPr lvl="1">
              <a:lnSpc>
                <a:spcPct val="90000"/>
              </a:lnSpc>
              <a:buFont typeface="Wingdings" panose="05000000000000000000" pitchFamily="2" charset="2"/>
              <a:buChar char="Ø"/>
              <a:defRPr/>
            </a:pPr>
            <a:r>
              <a:rPr lang="en-US" sz="3600" dirty="0" smtClean="0"/>
              <a:t>Student Debt Relief Act</a:t>
            </a:r>
          </a:p>
          <a:p>
            <a:pPr lvl="1">
              <a:lnSpc>
                <a:spcPct val="90000"/>
              </a:lnSpc>
              <a:buFont typeface="Wingdings" panose="05000000000000000000" pitchFamily="2" charset="2"/>
              <a:buChar char="Ø"/>
              <a:defRPr/>
            </a:pPr>
            <a:r>
              <a:rPr lang="en-US" sz="3600" dirty="0" smtClean="0"/>
              <a:t>Kirwan</a:t>
            </a:r>
          </a:p>
          <a:p>
            <a:pPr lvl="1">
              <a:lnSpc>
                <a:spcPct val="90000"/>
              </a:lnSpc>
              <a:buFont typeface="Wingdings" panose="05000000000000000000" pitchFamily="2" charset="2"/>
              <a:buChar char="Ø"/>
              <a:defRPr/>
            </a:pPr>
            <a:r>
              <a:rPr lang="en-US" sz="3600" dirty="0" smtClean="0"/>
              <a:t>Athletic Concerns Survey</a:t>
            </a:r>
          </a:p>
          <a:p>
            <a:pPr lvl="1">
              <a:lnSpc>
                <a:spcPct val="90000"/>
              </a:lnSpc>
              <a:buFont typeface="Wingdings" panose="05000000000000000000" pitchFamily="2" charset="2"/>
              <a:buChar char="Ø"/>
              <a:defRPr/>
            </a:pPr>
            <a:r>
              <a:rPr lang="en-US" sz="3600" dirty="0" smtClean="0"/>
              <a:t>Speaker </a:t>
            </a:r>
          </a:p>
          <a:p>
            <a:pPr eaLnBrk="1" hangingPunct="1">
              <a:lnSpc>
                <a:spcPct val="90000"/>
              </a:lnSpc>
              <a:buFont typeface="Wingdings" panose="05000000000000000000" pitchFamily="2" charset="2"/>
              <a:buChar char="Ø"/>
              <a:defRPr/>
            </a:pPr>
            <a:endParaRPr lang="en-US" sz="2400" dirty="0" smtClean="0"/>
          </a:p>
          <a:p>
            <a:pPr eaLnBrk="1" hangingPunct="1">
              <a:lnSpc>
                <a:spcPct val="90000"/>
              </a:lnSpc>
              <a:buFont typeface="Wingdings" panose="05000000000000000000" pitchFamily="2" charset="2"/>
              <a:buChar char="Ø"/>
              <a:defRPr/>
            </a:pPr>
            <a:endParaRPr lang="en-US" sz="2400" dirty="0" smtClean="0"/>
          </a:p>
          <a:p>
            <a:pPr eaLnBrk="1" hangingPunct="1">
              <a:lnSpc>
                <a:spcPct val="90000"/>
              </a:lnSpc>
              <a:defRPr/>
            </a:pPr>
            <a:endParaRPr lang="en-US" sz="2400" b="1" u="sng" dirty="0" smtClean="0"/>
          </a:p>
          <a:p>
            <a:pPr eaLnBrk="1" hangingPunct="1">
              <a:lnSpc>
                <a:spcPct val="90000"/>
              </a:lnSpc>
              <a:defRPr/>
            </a:pPr>
            <a:endParaRPr lang="en-US" sz="2800" dirty="0" smtClean="0">
              <a:ea typeface="Baskerville MT"/>
              <a:cs typeface="Baskerville MT"/>
            </a:endParaRPr>
          </a:p>
        </p:txBody>
      </p:sp>
      <p:cxnSp>
        <p:nvCxnSpPr>
          <p:cNvPr id="5" name="Straight Connector 4"/>
          <p:cNvCxnSpPr/>
          <p:nvPr/>
        </p:nvCxnSpPr>
        <p:spPr>
          <a:xfrm>
            <a:off x="457200" y="914400"/>
            <a:ext cx="8229600" cy="1588"/>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pic>
        <p:nvPicPr>
          <p:cNvPr id="10246" name="Picture 5" descr="SU logo 2001-All White .png"/>
          <p:cNvPicPr>
            <a:picLocks noChangeAspect="1"/>
          </p:cNvPicPr>
          <p:nvPr/>
        </p:nvPicPr>
        <p:blipFill>
          <a:blip r:embed="rId3"/>
          <a:srcRect/>
          <a:stretch>
            <a:fillRect/>
          </a:stretch>
        </p:blipFill>
        <p:spPr bwMode="auto">
          <a:xfrm>
            <a:off x="457200" y="285750"/>
            <a:ext cx="1752600" cy="552450"/>
          </a:xfrm>
          <a:prstGeom prst="rect">
            <a:avLst/>
          </a:prstGeom>
          <a:noFill/>
          <a:ln w="9525">
            <a:noFill/>
            <a:miter lim="800000"/>
            <a:headEnd/>
            <a:tailEnd/>
          </a:ln>
        </p:spPr>
      </p:pic>
    </p:spTree>
    <p:extLst>
      <p:ext uri="{BB962C8B-B14F-4D97-AF65-F5344CB8AC3E}">
        <p14:creationId xmlns:p14="http://schemas.microsoft.com/office/powerpoint/2010/main" val="40044658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E78E23"/>
            </a:gs>
            <a:gs pos="0">
              <a:srgbClr val="FAD77D"/>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Additional Information:</a:t>
            </a:r>
            <a:endParaRPr lang="en-US" dirty="0"/>
          </a:p>
        </p:txBody>
      </p:sp>
    </p:spTree>
    <p:extLst>
      <p:ext uri="{BB962C8B-B14F-4D97-AF65-F5344CB8AC3E}">
        <p14:creationId xmlns:p14="http://schemas.microsoft.com/office/powerpoint/2010/main" val="11193885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E78E23"/>
            </a:gs>
            <a:gs pos="0">
              <a:srgbClr val="FAD77D"/>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Historical Growth:</a:t>
            </a:r>
            <a:br>
              <a:rPr lang="en-US" dirty="0" smtClean="0"/>
            </a:br>
            <a:r>
              <a:rPr lang="en-US" dirty="0" smtClean="0"/>
              <a:t>Budgets &amp; PINs</a:t>
            </a:r>
            <a:endParaRPr lang="en-US" dirty="0"/>
          </a:p>
        </p:txBody>
      </p:sp>
    </p:spTree>
    <p:extLst>
      <p:ext uri="{BB962C8B-B14F-4D97-AF65-F5344CB8AC3E}">
        <p14:creationId xmlns:p14="http://schemas.microsoft.com/office/powerpoint/2010/main" val="14308484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E78E23"/>
            </a:gs>
            <a:gs pos="0">
              <a:srgbClr val="FAD77D"/>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Student Headcount</a:t>
            </a:r>
            <a:endParaRPr lang="en-US" dirty="0"/>
          </a:p>
        </p:txBody>
      </p:sp>
      <p:pic>
        <p:nvPicPr>
          <p:cNvPr id="5122"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803" y="1276791"/>
            <a:ext cx="8052797" cy="5009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921690" y="1676400"/>
            <a:ext cx="841310" cy="369332"/>
          </a:xfrm>
          <a:prstGeom prst="rect">
            <a:avLst/>
          </a:prstGeom>
          <a:solidFill>
            <a:schemeClr val="accent6">
              <a:lumMod val="90000"/>
            </a:schemeClr>
          </a:solidFill>
        </p:spPr>
        <p:txBody>
          <a:bodyPr wrap="square" rtlCol="0">
            <a:spAutoFit/>
          </a:bodyPr>
          <a:lstStyle/>
          <a:p>
            <a:r>
              <a:rPr lang="en-US" dirty="0" smtClean="0"/>
              <a:t>  </a:t>
            </a:r>
            <a:r>
              <a:rPr lang="en-US" b="1" dirty="0" smtClean="0"/>
              <a:t>15%</a:t>
            </a:r>
            <a:endParaRPr lang="en-US" b="1" dirty="0"/>
          </a:p>
        </p:txBody>
      </p:sp>
      <p:sp>
        <p:nvSpPr>
          <p:cNvPr id="4" name="Up Arrow 3"/>
          <p:cNvSpPr/>
          <p:nvPr/>
        </p:nvSpPr>
        <p:spPr>
          <a:xfrm>
            <a:off x="8001000" y="1715278"/>
            <a:ext cx="152400" cy="2286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61195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E78E23"/>
            </a:gs>
            <a:gs pos="0">
              <a:srgbClr val="FAD77D"/>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PINs</a:t>
            </a:r>
            <a:endParaRPr lang="en-US" dirty="0"/>
          </a:p>
        </p:txBody>
      </p:sp>
      <p:graphicFrame>
        <p:nvGraphicFramePr>
          <p:cNvPr id="4" name="Chart 3"/>
          <p:cNvGraphicFramePr/>
          <p:nvPr>
            <p:extLst>
              <p:ext uri="{D42A27DB-BD31-4B8C-83A1-F6EECF244321}">
                <p14:modId xmlns:p14="http://schemas.microsoft.com/office/powerpoint/2010/main" val="2978964831"/>
              </p:ext>
            </p:extLst>
          </p:nvPr>
        </p:nvGraphicFramePr>
        <p:xfrm>
          <a:off x="457200" y="1219200"/>
          <a:ext cx="82296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8266145" y="1414528"/>
            <a:ext cx="841310" cy="369332"/>
          </a:xfrm>
          <a:prstGeom prst="rect">
            <a:avLst/>
          </a:prstGeom>
          <a:solidFill>
            <a:schemeClr val="accent6">
              <a:lumMod val="90000"/>
            </a:schemeClr>
          </a:solidFill>
        </p:spPr>
        <p:txBody>
          <a:bodyPr wrap="square" rtlCol="0">
            <a:spAutoFit/>
          </a:bodyPr>
          <a:lstStyle/>
          <a:p>
            <a:r>
              <a:rPr lang="en-US" dirty="0" smtClean="0"/>
              <a:t>   </a:t>
            </a:r>
            <a:r>
              <a:rPr lang="en-US" b="1" dirty="0" smtClean="0"/>
              <a:t>22%</a:t>
            </a:r>
            <a:endParaRPr lang="en-US" b="1" dirty="0"/>
          </a:p>
        </p:txBody>
      </p:sp>
      <p:sp>
        <p:nvSpPr>
          <p:cNvPr id="6" name="Up Arrow 5"/>
          <p:cNvSpPr/>
          <p:nvPr/>
        </p:nvSpPr>
        <p:spPr>
          <a:xfrm>
            <a:off x="8382000" y="1473231"/>
            <a:ext cx="152400" cy="2286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8382000" y="4811191"/>
            <a:ext cx="533400" cy="338554"/>
          </a:xfrm>
          <a:prstGeom prst="rect">
            <a:avLst/>
          </a:prstGeom>
          <a:solidFill>
            <a:srgbClr val="FF0000"/>
          </a:solidFill>
        </p:spPr>
        <p:txBody>
          <a:bodyPr wrap="square" rtlCol="0">
            <a:spAutoFit/>
          </a:bodyPr>
          <a:lstStyle/>
          <a:p>
            <a:pPr algn="ctr"/>
            <a:r>
              <a:rPr lang="en-US" sz="1600" b="1" dirty="0" smtClean="0">
                <a:solidFill>
                  <a:schemeClr val="bg1"/>
                </a:solidFill>
              </a:rPr>
              <a:t>25</a:t>
            </a:r>
          </a:p>
        </p:txBody>
      </p:sp>
      <p:sp>
        <p:nvSpPr>
          <p:cNvPr id="9" name="TextBox 8"/>
          <p:cNvSpPr txBox="1"/>
          <p:nvPr/>
        </p:nvSpPr>
        <p:spPr>
          <a:xfrm>
            <a:off x="8331070" y="5003108"/>
            <a:ext cx="725455" cy="200055"/>
          </a:xfrm>
          <a:prstGeom prst="rect">
            <a:avLst/>
          </a:prstGeom>
          <a:noFill/>
        </p:spPr>
        <p:txBody>
          <a:bodyPr wrap="square" rtlCol="0">
            <a:spAutoFit/>
          </a:bodyPr>
          <a:lstStyle/>
          <a:p>
            <a:r>
              <a:rPr lang="en-US" sz="700" dirty="0" smtClean="0"/>
              <a:t>Vacant PINs</a:t>
            </a:r>
            <a:endParaRPr lang="en-US" sz="700" dirty="0"/>
          </a:p>
        </p:txBody>
      </p:sp>
      <p:cxnSp>
        <p:nvCxnSpPr>
          <p:cNvPr id="11" name="Straight Connector 10"/>
          <p:cNvCxnSpPr>
            <a:endCxn id="8" idx="0"/>
          </p:cNvCxnSpPr>
          <p:nvPr/>
        </p:nvCxnSpPr>
        <p:spPr>
          <a:xfrm>
            <a:off x="8013441" y="3928969"/>
            <a:ext cx="635259" cy="88222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75171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75" y="354563"/>
            <a:ext cx="9136525" cy="6172200"/>
          </a:xfrm>
          <a:prstGeom prst="rect">
            <a:avLst/>
          </a:prstGeom>
        </p:spPr>
      </p:pic>
    </p:spTree>
    <p:extLst>
      <p:ext uri="{BB962C8B-B14F-4D97-AF65-F5344CB8AC3E}">
        <p14:creationId xmlns:p14="http://schemas.microsoft.com/office/powerpoint/2010/main" val="35056467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072" y="388666"/>
            <a:ext cx="8709872" cy="6283925"/>
          </a:xfrm>
          <a:prstGeom prst="rect">
            <a:avLst/>
          </a:prstGeom>
        </p:spPr>
      </p:pic>
      <p:sp>
        <p:nvSpPr>
          <p:cNvPr id="6" name="TextBox 5"/>
          <p:cNvSpPr txBox="1"/>
          <p:nvPr/>
        </p:nvSpPr>
        <p:spPr>
          <a:xfrm>
            <a:off x="6589745" y="1749099"/>
            <a:ext cx="2173254" cy="369332"/>
          </a:xfrm>
          <a:prstGeom prst="rect">
            <a:avLst/>
          </a:prstGeom>
          <a:solidFill>
            <a:schemeClr val="accent6">
              <a:lumMod val="90000"/>
            </a:schemeClr>
          </a:solidFill>
          <a:ln>
            <a:solidFill>
              <a:schemeClr val="tx1"/>
            </a:solidFill>
          </a:ln>
        </p:spPr>
        <p:txBody>
          <a:bodyPr wrap="square" rtlCol="0">
            <a:spAutoFit/>
          </a:bodyPr>
          <a:lstStyle/>
          <a:p>
            <a:pPr algn="ctr"/>
            <a:r>
              <a:rPr lang="en-US" b="1" dirty="0" smtClean="0"/>
              <a:t>   28% New PINs</a:t>
            </a:r>
          </a:p>
        </p:txBody>
      </p:sp>
      <p:sp>
        <p:nvSpPr>
          <p:cNvPr id="7" name="TextBox 6"/>
          <p:cNvSpPr txBox="1"/>
          <p:nvPr/>
        </p:nvSpPr>
        <p:spPr>
          <a:xfrm>
            <a:off x="6437345" y="2708016"/>
            <a:ext cx="2478055" cy="407804"/>
          </a:xfrm>
          <a:prstGeom prst="rect">
            <a:avLst/>
          </a:prstGeom>
          <a:solidFill>
            <a:schemeClr val="accent6">
              <a:lumMod val="90000"/>
            </a:schemeClr>
          </a:solidFill>
          <a:ln>
            <a:solidFill>
              <a:schemeClr val="tx1"/>
            </a:solidFill>
          </a:ln>
        </p:spPr>
        <p:txBody>
          <a:bodyPr wrap="square" rtlCol="0">
            <a:spAutoFit/>
          </a:bodyPr>
          <a:lstStyle/>
          <a:p>
            <a:pPr algn="ctr"/>
            <a:r>
              <a:rPr lang="en-US" sz="1050" b="1" dirty="0" smtClean="0"/>
              <a:t>77% of increase were “new faculty” </a:t>
            </a:r>
            <a:r>
              <a:rPr lang="en-US" sz="1000" b="1" dirty="0" smtClean="0"/>
              <a:t>(52 of 68 non-CII-converted positions)</a:t>
            </a:r>
            <a:endParaRPr lang="en-US" sz="1000" b="1" dirty="0"/>
          </a:p>
        </p:txBody>
      </p:sp>
      <p:sp>
        <p:nvSpPr>
          <p:cNvPr id="3" name="Up Arrow 2"/>
          <p:cNvSpPr/>
          <p:nvPr/>
        </p:nvSpPr>
        <p:spPr>
          <a:xfrm>
            <a:off x="6705600" y="1814288"/>
            <a:ext cx="152400" cy="2286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199345" y="6529407"/>
            <a:ext cx="1944655" cy="184666"/>
          </a:xfrm>
          <a:prstGeom prst="rect">
            <a:avLst/>
          </a:prstGeom>
          <a:solidFill>
            <a:schemeClr val="bg1"/>
          </a:solidFill>
          <a:ln>
            <a:solidFill>
              <a:schemeClr val="tx1"/>
            </a:solidFill>
          </a:ln>
        </p:spPr>
        <p:txBody>
          <a:bodyPr wrap="square" rtlCol="0">
            <a:spAutoFit/>
          </a:bodyPr>
          <a:lstStyle/>
          <a:p>
            <a:pPr algn="ctr"/>
            <a:r>
              <a:rPr lang="en-US" sz="600" b="1" dirty="0" smtClean="0"/>
              <a:t>*does not include 1 converted PIN from 2008</a:t>
            </a:r>
            <a:endParaRPr lang="en-US" sz="500" b="1" dirty="0"/>
          </a:p>
        </p:txBody>
      </p:sp>
      <p:sp>
        <p:nvSpPr>
          <p:cNvPr id="10" name="TextBox 9"/>
          <p:cNvSpPr txBox="1"/>
          <p:nvPr/>
        </p:nvSpPr>
        <p:spPr>
          <a:xfrm>
            <a:off x="6437346" y="2261170"/>
            <a:ext cx="2341982" cy="369332"/>
          </a:xfrm>
          <a:prstGeom prst="rect">
            <a:avLst/>
          </a:prstGeom>
          <a:solidFill>
            <a:schemeClr val="accent6">
              <a:lumMod val="90000"/>
            </a:schemeClr>
          </a:solidFill>
          <a:ln>
            <a:solidFill>
              <a:schemeClr val="tx1"/>
            </a:solidFill>
          </a:ln>
        </p:spPr>
        <p:txBody>
          <a:bodyPr wrap="square" rtlCol="0">
            <a:spAutoFit/>
          </a:bodyPr>
          <a:lstStyle/>
          <a:p>
            <a:pPr algn="ctr"/>
            <a:r>
              <a:rPr lang="en-US" dirty="0" smtClean="0"/>
              <a:t>   </a:t>
            </a:r>
            <a:r>
              <a:rPr lang="en-US" b="1" dirty="0" smtClean="0"/>
              <a:t>16% non-CII PINs</a:t>
            </a:r>
          </a:p>
        </p:txBody>
      </p:sp>
      <p:sp>
        <p:nvSpPr>
          <p:cNvPr id="11" name="Up Arrow 10"/>
          <p:cNvSpPr/>
          <p:nvPr/>
        </p:nvSpPr>
        <p:spPr>
          <a:xfrm>
            <a:off x="6598298" y="2308343"/>
            <a:ext cx="152400" cy="2286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24393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31790" y="228600"/>
            <a:ext cx="9407580" cy="6400799"/>
          </a:xfrm>
          <a:prstGeom prst="rect">
            <a:avLst/>
          </a:prstGeom>
        </p:spPr>
      </p:pic>
      <p:sp>
        <p:nvSpPr>
          <p:cNvPr id="4" name="TextBox 3"/>
          <p:cNvSpPr txBox="1"/>
          <p:nvPr/>
        </p:nvSpPr>
        <p:spPr>
          <a:xfrm>
            <a:off x="7086600" y="1439568"/>
            <a:ext cx="2020855" cy="369332"/>
          </a:xfrm>
          <a:prstGeom prst="rect">
            <a:avLst/>
          </a:prstGeom>
          <a:solidFill>
            <a:schemeClr val="accent6">
              <a:lumMod val="90000"/>
            </a:schemeClr>
          </a:solidFill>
          <a:ln>
            <a:solidFill>
              <a:schemeClr val="tx1"/>
            </a:solidFill>
          </a:ln>
        </p:spPr>
        <p:txBody>
          <a:bodyPr wrap="square" rtlCol="0">
            <a:spAutoFit/>
          </a:bodyPr>
          <a:lstStyle/>
          <a:p>
            <a:r>
              <a:rPr lang="en-US" dirty="0" smtClean="0"/>
              <a:t>   </a:t>
            </a:r>
            <a:r>
              <a:rPr lang="en-US" b="1" dirty="0" smtClean="0"/>
              <a:t>14% New PINs</a:t>
            </a:r>
            <a:endParaRPr lang="en-US" b="1" dirty="0"/>
          </a:p>
        </p:txBody>
      </p:sp>
      <p:sp>
        <p:nvSpPr>
          <p:cNvPr id="3" name="Up Arrow 2"/>
          <p:cNvSpPr/>
          <p:nvPr/>
        </p:nvSpPr>
        <p:spPr>
          <a:xfrm>
            <a:off x="7162800" y="1509934"/>
            <a:ext cx="152400" cy="2286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248400" y="2133600"/>
            <a:ext cx="2859055" cy="646331"/>
          </a:xfrm>
          <a:prstGeom prst="rect">
            <a:avLst/>
          </a:prstGeom>
          <a:solidFill>
            <a:schemeClr val="accent6">
              <a:lumMod val="90000"/>
            </a:schemeClr>
          </a:solidFill>
          <a:ln>
            <a:solidFill>
              <a:schemeClr val="tx1"/>
            </a:solidFill>
          </a:ln>
        </p:spPr>
        <p:txBody>
          <a:bodyPr wrap="square" rtlCol="0">
            <a:spAutoFit/>
          </a:bodyPr>
          <a:lstStyle/>
          <a:p>
            <a:r>
              <a:rPr lang="en-US" sz="1200" b="1" dirty="0"/>
              <a:t>2007 – 59 </a:t>
            </a:r>
            <a:r>
              <a:rPr lang="en-US" sz="1200" b="1" dirty="0" smtClean="0"/>
              <a:t>buildings: </a:t>
            </a:r>
            <a:r>
              <a:rPr lang="en-US" sz="1200" b="1" dirty="0"/>
              <a:t>1,458,999 GSF</a:t>
            </a:r>
          </a:p>
          <a:p>
            <a:r>
              <a:rPr lang="en-US" sz="1200" b="1" dirty="0"/>
              <a:t>2017 – 91 </a:t>
            </a:r>
            <a:r>
              <a:rPr lang="en-US" sz="1200" b="1" dirty="0" smtClean="0"/>
              <a:t>buildings: </a:t>
            </a:r>
            <a:r>
              <a:rPr lang="en-US" sz="1200" b="1" dirty="0"/>
              <a:t>2,510,827 </a:t>
            </a:r>
            <a:r>
              <a:rPr lang="en-US" sz="1200" b="1" dirty="0" smtClean="0"/>
              <a:t>GSF</a:t>
            </a:r>
          </a:p>
          <a:p>
            <a:pPr algn="ctr"/>
            <a:r>
              <a:rPr lang="en-US" sz="1200" b="1" dirty="0" smtClean="0"/>
              <a:t>72% increase</a:t>
            </a:r>
            <a:endParaRPr lang="en-US" sz="1200" b="1" dirty="0"/>
          </a:p>
        </p:txBody>
      </p:sp>
    </p:spTree>
    <p:extLst>
      <p:ext uri="{BB962C8B-B14F-4D97-AF65-F5344CB8AC3E}">
        <p14:creationId xmlns:p14="http://schemas.microsoft.com/office/powerpoint/2010/main" val="11588844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6756" y="281442"/>
            <a:ext cx="9220756" cy="6347958"/>
          </a:xfrm>
          <a:prstGeom prst="rect">
            <a:avLst/>
          </a:prstGeom>
        </p:spPr>
      </p:pic>
      <p:sp>
        <p:nvSpPr>
          <p:cNvPr id="5" name="TextBox 4"/>
          <p:cNvSpPr txBox="1"/>
          <p:nvPr/>
        </p:nvSpPr>
        <p:spPr>
          <a:xfrm>
            <a:off x="6934200" y="2009508"/>
            <a:ext cx="1988198" cy="369332"/>
          </a:xfrm>
          <a:prstGeom prst="rect">
            <a:avLst/>
          </a:prstGeom>
          <a:solidFill>
            <a:schemeClr val="accent6">
              <a:lumMod val="90000"/>
            </a:schemeClr>
          </a:solidFill>
          <a:ln>
            <a:solidFill>
              <a:schemeClr val="tx1"/>
            </a:solidFill>
          </a:ln>
        </p:spPr>
        <p:txBody>
          <a:bodyPr wrap="square" rtlCol="0">
            <a:spAutoFit/>
          </a:bodyPr>
          <a:lstStyle/>
          <a:p>
            <a:r>
              <a:rPr lang="en-US" dirty="0" smtClean="0"/>
              <a:t>   </a:t>
            </a:r>
            <a:r>
              <a:rPr lang="en-US" b="1" dirty="0" smtClean="0"/>
              <a:t>18% New PINs</a:t>
            </a:r>
            <a:endParaRPr lang="en-US" b="1" dirty="0"/>
          </a:p>
        </p:txBody>
      </p:sp>
      <p:sp>
        <p:nvSpPr>
          <p:cNvPr id="4" name="Up Arrow 3"/>
          <p:cNvSpPr/>
          <p:nvPr/>
        </p:nvSpPr>
        <p:spPr>
          <a:xfrm>
            <a:off x="7071049" y="2043492"/>
            <a:ext cx="152400" cy="2286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39567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9358" y="290804"/>
            <a:ext cx="9293358" cy="6400800"/>
          </a:xfrm>
          <a:prstGeom prst="rect">
            <a:avLst/>
          </a:prstGeom>
        </p:spPr>
      </p:pic>
      <p:sp>
        <p:nvSpPr>
          <p:cNvPr id="4" name="TextBox 3"/>
          <p:cNvSpPr txBox="1"/>
          <p:nvPr/>
        </p:nvSpPr>
        <p:spPr>
          <a:xfrm>
            <a:off x="6934200" y="1981200"/>
            <a:ext cx="1981200" cy="369332"/>
          </a:xfrm>
          <a:prstGeom prst="rect">
            <a:avLst/>
          </a:prstGeom>
          <a:solidFill>
            <a:schemeClr val="accent6">
              <a:lumMod val="90000"/>
            </a:schemeClr>
          </a:solidFill>
          <a:ln>
            <a:solidFill>
              <a:schemeClr val="tx1"/>
            </a:solidFill>
          </a:ln>
        </p:spPr>
        <p:txBody>
          <a:bodyPr wrap="square" rtlCol="0">
            <a:spAutoFit/>
          </a:bodyPr>
          <a:lstStyle/>
          <a:p>
            <a:r>
              <a:rPr lang="en-US" dirty="0" smtClean="0"/>
              <a:t>   </a:t>
            </a:r>
            <a:r>
              <a:rPr lang="en-US" b="1" dirty="0" smtClean="0"/>
              <a:t>33% New PINs</a:t>
            </a:r>
            <a:endParaRPr lang="en-US" b="1" dirty="0"/>
          </a:p>
        </p:txBody>
      </p:sp>
      <p:sp>
        <p:nvSpPr>
          <p:cNvPr id="3" name="Up Arrow 2"/>
          <p:cNvSpPr/>
          <p:nvPr/>
        </p:nvSpPr>
        <p:spPr>
          <a:xfrm>
            <a:off x="6997959" y="2050011"/>
            <a:ext cx="152400" cy="2286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54982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5671" y="152400"/>
            <a:ext cx="9385761" cy="6476999"/>
          </a:xfrm>
          <a:prstGeom prst="rect">
            <a:avLst/>
          </a:prstGeom>
        </p:spPr>
      </p:pic>
      <p:sp>
        <p:nvSpPr>
          <p:cNvPr id="4" name="TextBox 3"/>
          <p:cNvSpPr txBox="1"/>
          <p:nvPr/>
        </p:nvSpPr>
        <p:spPr>
          <a:xfrm>
            <a:off x="7159690" y="2490491"/>
            <a:ext cx="1984310" cy="369332"/>
          </a:xfrm>
          <a:prstGeom prst="rect">
            <a:avLst/>
          </a:prstGeom>
          <a:solidFill>
            <a:schemeClr val="accent6">
              <a:lumMod val="90000"/>
            </a:schemeClr>
          </a:solidFill>
          <a:ln>
            <a:solidFill>
              <a:schemeClr val="tx1"/>
            </a:solidFill>
          </a:ln>
        </p:spPr>
        <p:txBody>
          <a:bodyPr wrap="square" rtlCol="0">
            <a:spAutoFit/>
          </a:bodyPr>
          <a:lstStyle/>
          <a:p>
            <a:pPr algn="ctr"/>
            <a:r>
              <a:rPr lang="en-US" dirty="0"/>
              <a:t> </a:t>
            </a:r>
            <a:r>
              <a:rPr lang="en-US" dirty="0" smtClean="0"/>
              <a:t> </a:t>
            </a:r>
            <a:r>
              <a:rPr lang="en-US" b="1" dirty="0" smtClean="0"/>
              <a:t>28% New PINs</a:t>
            </a:r>
          </a:p>
        </p:txBody>
      </p:sp>
      <p:sp>
        <p:nvSpPr>
          <p:cNvPr id="3" name="Up Arrow 2"/>
          <p:cNvSpPr/>
          <p:nvPr/>
        </p:nvSpPr>
        <p:spPr>
          <a:xfrm>
            <a:off x="7239000" y="2560857"/>
            <a:ext cx="152400" cy="2286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1432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E78E23"/>
            </a:gs>
            <a:gs pos="0">
              <a:srgbClr val="FAD77D"/>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38800" y="274638"/>
            <a:ext cx="3048000" cy="641350"/>
          </a:xfrm>
        </p:spPr>
        <p:txBody>
          <a:bodyPr/>
          <a:lstStyle/>
          <a:p>
            <a:pPr algn="l"/>
            <a:r>
              <a:rPr lang="en-US" dirty="0" smtClean="0"/>
              <a:t>Other:</a:t>
            </a:r>
            <a:endParaRPr lang="en-US" dirty="0"/>
          </a:p>
        </p:txBody>
      </p:sp>
      <p:sp>
        <p:nvSpPr>
          <p:cNvPr id="10244" name="Content Placeholder 2"/>
          <p:cNvSpPr>
            <a:spLocks noGrp="1"/>
          </p:cNvSpPr>
          <p:nvPr>
            <p:ph idx="1"/>
          </p:nvPr>
        </p:nvSpPr>
        <p:spPr>
          <a:xfrm>
            <a:off x="381000" y="1555750"/>
            <a:ext cx="8229600" cy="4525963"/>
          </a:xfrm>
        </p:spPr>
        <p:txBody>
          <a:bodyPr/>
          <a:lstStyle/>
          <a:p>
            <a:pPr>
              <a:buNone/>
            </a:pPr>
            <a:endParaRPr lang="en-US" sz="1200" dirty="0" smtClean="0"/>
          </a:p>
          <a:p>
            <a:pPr marL="457200" lvl="1" indent="0">
              <a:buNone/>
            </a:pPr>
            <a:endParaRPr lang="en-US" sz="3200" dirty="0" smtClean="0"/>
          </a:p>
          <a:p>
            <a:pPr>
              <a:buNone/>
            </a:pPr>
            <a:endParaRPr lang="en-US" sz="2800" dirty="0" smtClean="0"/>
          </a:p>
          <a:p>
            <a:pPr eaLnBrk="1" hangingPunct="1">
              <a:lnSpc>
                <a:spcPct val="90000"/>
              </a:lnSpc>
              <a:defRPr/>
            </a:pPr>
            <a:endParaRPr lang="en-US" sz="2800" dirty="0" smtClean="0">
              <a:ea typeface="Baskerville MT"/>
              <a:cs typeface="Baskerville MT"/>
            </a:endParaRPr>
          </a:p>
        </p:txBody>
      </p:sp>
      <p:cxnSp>
        <p:nvCxnSpPr>
          <p:cNvPr id="5" name="Straight Connector 4"/>
          <p:cNvCxnSpPr/>
          <p:nvPr/>
        </p:nvCxnSpPr>
        <p:spPr>
          <a:xfrm>
            <a:off x="457200" y="914400"/>
            <a:ext cx="8229600" cy="1588"/>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pic>
        <p:nvPicPr>
          <p:cNvPr id="10246" name="Picture 5" descr="SU logo 2001-All White .png"/>
          <p:cNvPicPr>
            <a:picLocks noChangeAspect="1"/>
          </p:cNvPicPr>
          <p:nvPr/>
        </p:nvPicPr>
        <p:blipFill>
          <a:blip r:embed="rId3"/>
          <a:srcRect/>
          <a:stretch>
            <a:fillRect/>
          </a:stretch>
        </p:blipFill>
        <p:spPr bwMode="auto">
          <a:xfrm>
            <a:off x="457200" y="285750"/>
            <a:ext cx="1752600" cy="552450"/>
          </a:xfrm>
          <a:prstGeom prst="rect">
            <a:avLst/>
          </a:prstGeom>
          <a:noFill/>
          <a:ln w="9525">
            <a:noFill/>
            <a:miter lim="800000"/>
            <a:headEnd/>
            <a:tailEnd/>
          </a:ln>
        </p:spPr>
      </p:pic>
      <p:sp>
        <p:nvSpPr>
          <p:cNvPr id="4" name="Rectangle 3"/>
          <p:cNvSpPr/>
          <p:nvPr/>
        </p:nvSpPr>
        <p:spPr>
          <a:xfrm>
            <a:off x="381000" y="1219200"/>
            <a:ext cx="8610600" cy="4955203"/>
          </a:xfrm>
          <a:prstGeom prst="rect">
            <a:avLst/>
          </a:prstGeom>
        </p:spPr>
        <p:txBody>
          <a:bodyPr wrap="square">
            <a:spAutoFit/>
          </a:bodyPr>
          <a:lstStyle/>
          <a:p>
            <a:pPr marL="457200" indent="-457200">
              <a:buFont typeface="Arial" panose="020B0604020202020204" pitchFamily="34" charset="0"/>
              <a:buChar char="•"/>
            </a:pPr>
            <a:r>
              <a:rPr lang="en-US" sz="3200" b="1" u="sng" dirty="0" smtClean="0"/>
              <a:t>3% COLA Increase effective July 1</a:t>
            </a:r>
          </a:p>
          <a:p>
            <a:pPr marL="1371600" lvl="2" indent="-457200">
              <a:buFont typeface="Arial" panose="020B0604020202020204" pitchFamily="34" charset="0"/>
              <a:buChar char="•"/>
            </a:pPr>
            <a:r>
              <a:rPr lang="en-US" sz="2800" dirty="0" smtClean="0"/>
              <a:t>State appropriation to SU: </a:t>
            </a:r>
            <a:r>
              <a:rPr lang="en-US" sz="1600" b="1" i="1" dirty="0" smtClean="0"/>
              <a:t> </a:t>
            </a:r>
            <a:r>
              <a:rPr lang="en-US" sz="2800" b="1" dirty="0" smtClean="0">
                <a:solidFill>
                  <a:srgbClr val="FF0000"/>
                </a:solidFill>
              </a:rPr>
              <a:t>$1.8M</a:t>
            </a:r>
          </a:p>
          <a:p>
            <a:pPr marL="1371600" lvl="2" indent="-457200">
              <a:buFont typeface="Arial" panose="020B0604020202020204" pitchFamily="34" charset="0"/>
              <a:buChar char="•"/>
            </a:pPr>
            <a:r>
              <a:rPr lang="en-US" sz="2800" dirty="0" smtClean="0"/>
              <a:t>SU COLA for CII, Adjuncts</a:t>
            </a:r>
            <a:r>
              <a:rPr lang="en-US" sz="2800" b="1" dirty="0" smtClean="0"/>
              <a:t>:</a:t>
            </a:r>
            <a:r>
              <a:rPr lang="en-US" sz="2800" b="1" dirty="0" smtClean="0">
                <a:solidFill>
                  <a:srgbClr val="FF0000"/>
                </a:solidFill>
              </a:rPr>
              <a:t> $250,000</a:t>
            </a:r>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r>
              <a:rPr lang="en-US" sz="2800" b="1" u="sng" dirty="0" smtClean="0"/>
              <a:t>Minimum Wage Bill: Effective January 1, 2020</a:t>
            </a:r>
          </a:p>
          <a:p>
            <a:pPr marL="1371600" lvl="2" indent="-457200">
              <a:buFont typeface="Arial" panose="020B0604020202020204" pitchFamily="34" charset="0"/>
              <a:buChar char="•"/>
            </a:pPr>
            <a:r>
              <a:rPr lang="en-US" sz="2400" dirty="0" smtClean="0"/>
              <a:t>Now: $10.10</a:t>
            </a:r>
          </a:p>
          <a:p>
            <a:pPr marL="1371600" lvl="2" indent="-457200">
              <a:buFont typeface="Arial" panose="020B0604020202020204" pitchFamily="34" charset="0"/>
              <a:buChar char="•"/>
            </a:pPr>
            <a:r>
              <a:rPr lang="en-US" sz="2400" b="1" dirty="0" smtClean="0">
                <a:solidFill>
                  <a:srgbClr val="FF0000"/>
                </a:solidFill>
              </a:rPr>
              <a:t>January 1, 2020 = $11.00</a:t>
            </a:r>
          </a:p>
          <a:p>
            <a:pPr marL="1371600" lvl="2" indent="-457200">
              <a:buFont typeface="Arial" panose="020B0604020202020204" pitchFamily="34" charset="0"/>
              <a:buChar char="•"/>
            </a:pPr>
            <a:r>
              <a:rPr lang="en-US" sz="2400" dirty="0" smtClean="0"/>
              <a:t>January 1, 2021 = $11.75</a:t>
            </a:r>
          </a:p>
          <a:p>
            <a:pPr marL="1371600" lvl="2" indent="-457200">
              <a:buFont typeface="Arial" panose="020B0604020202020204" pitchFamily="34" charset="0"/>
              <a:buChar char="•"/>
            </a:pPr>
            <a:r>
              <a:rPr lang="en-US" sz="2400" dirty="0"/>
              <a:t>January 1, </a:t>
            </a:r>
            <a:r>
              <a:rPr lang="en-US" sz="2400" dirty="0" smtClean="0"/>
              <a:t>2022 </a:t>
            </a:r>
            <a:r>
              <a:rPr lang="en-US" sz="2400" dirty="0"/>
              <a:t>= </a:t>
            </a:r>
            <a:r>
              <a:rPr lang="en-US" sz="2400" dirty="0" smtClean="0"/>
              <a:t>$12.50</a:t>
            </a:r>
            <a:endParaRPr lang="en-US" sz="2400" dirty="0"/>
          </a:p>
          <a:p>
            <a:pPr marL="1371600" lvl="2" indent="-457200">
              <a:buFont typeface="Arial" panose="020B0604020202020204" pitchFamily="34" charset="0"/>
              <a:buChar char="•"/>
            </a:pPr>
            <a:r>
              <a:rPr lang="en-US" sz="2400" dirty="0"/>
              <a:t>January 1, </a:t>
            </a:r>
            <a:r>
              <a:rPr lang="en-US" sz="2400" dirty="0" smtClean="0"/>
              <a:t>2023 </a:t>
            </a:r>
            <a:r>
              <a:rPr lang="en-US" sz="2400" dirty="0"/>
              <a:t>= </a:t>
            </a:r>
            <a:r>
              <a:rPr lang="en-US" sz="2400" dirty="0" smtClean="0"/>
              <a:t>$13.25</a:t>
            </a:r>
            <a:endParaRPr lang="en-US" sz="2400" dirty="0"/>
          </a:p>
          <a:p>
            <a:pPr marL="1371600" lvl="2" indent="-457200">
              <a:buFont typeface="Arial" panose="020B0604020202020204" pitchFamily="34" charset="0"/>
              <a:buChar char="•"/>
            </a:pPr>
            <a:r>
              <a:rPr lang="en-US" sz="2400" dirty="0"/>
              <a:t>January 1, </a:t>
            </a:r>
            <a:r>
              <a:rPr lang="en-US" sz="2400" dirty="0" smtClean="0"/>
              <a:t>2024 </a:t>
            </a:r>
            <a:r>
              <a:rPr lang="en-US" sz="2400" dirty="0"/>
              <a:t>= </a:t>
            </a:r>
            <a:r>
              <a:rPr lang="en-US" sz="2400" dirty="0" smtClean="0"/>
              <a:t>$14.00</a:t>
            </a:r>
          </a:p>
          <a:p>
            <a:pPr marL="1371600" lvl="2" indent="-457200">
              <a:buFont typeface="Arial" panose="020B0604020202020204" pitchFamily="34" charset="0"/>
              <a:buChar char="•"/>
            </a:pPr>
            <a:r>
              <a:rPr lang="en-US" sz="2400" dirty="0"/>
              <a:t>January 1, </a:t>
            </a:r>
            <a:r>
              <a:rPr lang="en-US" sz="2400" dirty="0" smtClean="0"/>
              <a:t>2025 </a:t>
            </a:r>
            <a:r>
              <a:rPr lang="en-US" sz="2400" dirty="0"/>
              <a:t>= </a:t>
            </a:r>
            <a:r>
              <a:rPr lang="en-US" sz="2400" dirty="0" smtClean="0"/>
              <a:t>$15.00</a:t>
            </a:r>
          </a:p>
        </p:txBody>
      </p:sp>
    </p:spTree>
    <p:extLst>
      <p:ext uri="{BB962C8B-B14F-4D97-AF65-F5344CB8AC3E}">
        <p14:creationId xmlns:p14="http://schemas.microsoft.com/office/powerpoint/2010/main" val="35773001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E78E23"/>
            </a:gs>
            <a:gs pos="0">
              <a:srgbClr val="FAD77D"/>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Financial Information:</a:t>
            </a:r>
            <a:endParaRPr lang="en-US" dirty="0"/>
          </a:p>
        </p:txBody>
      </p:sp>
    </p:spTree>
    <p:extLst>
      <p:ext uri="{BB962C8B-B14F-4D97-AF65-F5344CB8AC3E}">
        <p14:creationId xmlns:p14="http://schemas.microsoft.com/office/powerpoint/2010/main" val="32452362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E78E23"/>
            </a:gs>
            <a:gs pos="0">
              <a:srgbClr val="FAD77D"/>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9"/>
            <a:ext cx="8229600" cy="411162"/>
          </a:xfrm>
        </p:spPr>
        <p:txBody>
          <a:bodyPr/>
          <a:lstStyle/>
          <a:p>
            <a:r>
              <a:rPr lang="en-US" dirty="0" smtClean="0"/>
              <a:t>USM Dashboard Indicators</a:t>
            </a:r>
            <a:endParaRPr lang="en-US" dirty="0"/>
          </a:p>
        </p:txBody>
      </p:sp>
      <p:pic>
        <p:nvPicPr>
          <p:cNvPr id="4" name="Picture 3"/>
          <p:cNvPicPr>
            <a:picLocks noChangeAspect="1"/>
          </p:cNvPicPr>
          <p:nvPr/>
        </p:nvPicPr>
        <p:blipFill>
          <a:blip r:embed="rId2"/>
          <a:stretch>
            <a:fillRect/>
          </a:stretch>
        </p:blipFill>
        <p:spPr>
          <a:xfrm>
            <a:off x="489857" y="761914"/>
            <a:ext cx="7858125" cy="6096086"/>
          </a:xfrm>
          <a:prstGeom prst="rect">
            <a:avLst/>
          </a:prstGeom>
        </p:spPr>
      </p:pic>
    </p:spTree>
    <p:extLst>
      <p:ext uri="{BB962C8B-B14F-4D97-AF65-F5344CB8AC3E}">
        <p14:creationId xmlns:p14="http://schemas.microsoft.com/office/powerpoint/2010/main" val="28585562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E78E23"/>
            </a:gs>
            <a:gs pos="0">
              <a:srgbClr val="FAD77D"/>
            </a:gs>
          </a:gsLst>
          <a:path path="circle">
            <a:fillToRect l="50000" t="50000" r="50000" b="50000"/>
          </a:path>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41350"/>
          </a:xfrm>
        </p:spPr>
        <p:txBody>
          <a:bodyPr/>
          <a:lstStyle/>
          <a:p>
            <a:pPr algn="r"/>
            <a:r>
              <a:rPr lang="en-US" sz="3600" dirty="0" smtClean="0"/>
              <a:t>Auxiliary Performance FY14-19</a:t>
            </a:r>
            <a:endParaRPr lang="en-US" sz="3600" dirty="0"/>
          </a:p>
        </p:txBody>
      </p:sp>
      <p:sp>
        <p:nvSpPr>
          <p:cNvPr id="10244" name="Content Placeholder 2"/>
          <p:cNvSpPr>
            <a:spLocks noGrp="1"/>
          </p:cNvSpPr>
          <p:nvPr>
            <p:ph idx="1"/>
          </p:nvPr>
        </p:nvSpPr>
        <p:spPr/>
        <p:txBody>
          <a:bodyPr/>
          <a:lstStyle/>
          <a:p>
            <a:pPr>
              <a:buNone/>
            </a:pPr>
            <a:endParaRPr lang="en-US" sz="1200" dirty="0" smtClean="0"/>
          </a:p>
          <a:p>
            <a:pPr marL="457200" lvl="1" indent="0">
              <a:buNone/>
            </a:pPr>
            <a:endParaRPr lang="en-US" sz="3200" dirty="0" smtClean="0"/>
          </a:p>
          <a:p>
            <a:pPr>
              <a:buNone/>
            </a:pPr>
            <a:endParaRPr lang="en-US" sz="2800" dirty="0" smtClean="0"/>
          </a:p>
          <a:p>
            <a:pPr eaLnBrk="1" hangingPunct="1">
              <a:lnSpc>
                <a:spcPct val="90000"/>
              </a:lnSpc>
              <a:defRPr/>
            </a:pPr>
            <a:endParaRPr lang="en-US" sz="2800" dirty="0" smtClean="0">
              <a:ea typeface="Baskerville MT"/>
              <a:cs typeface="Baskerville MT"/>
            </a:endParaRPr>
          </a:p>
        </p:txBody>
      </p:sp>
      <p:cxnSp>
        <p:nvCxnSpPr>
          <p:cNvPr id="5" name="Straight Connector 4"/>
          <p:cNvCxnSpPr/>
          <p:nvPr/>
        </p:nvCxnSpPr>
        <p:spPr>
          <a:xfrm>
            <a:off x="457200" y="914400"/>
            <a:ext cx="8229600" cy="1588"/>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pic>
        <p:nvPicPr>
          <p:cNvPr id="10246" name="Picture 5" descr="SU logo 2001-All White .png"/>
          <p:cNvPicPr>
            <a:picLocks noChangeAspect="1"/>
          </p:cNvPicPr>
          <p:nvPr/>
        </p:nvPicPr>
        <p:blipFill>
          <a:blip r:embed="rId3"/>
          <a:srcRect/>
          <a:stretch>
            <a:fillRect/>
          </a:stretch>
        </p:blipFill>
        <p:spPr bwMode="auto">
          <a:xfrm>
            <a:off x="457200" y="285750"/>
            <a:ext cx="1752600" cy="552450"/>
          </a:xfrm>
          <a:prstGeom prst="rect">
            <a:avLst/>
          </a:prstGeom>
          <a:noFill/>
          <a:ln w="9525">
            <a:noFill/>
            <a:miter lim="800000"/>
            <a:headEnd/>
            <a:tailEnd/>
          </a:ln>
        </p:spPr>
      </p:pic>
      <p:pic>
        <p:nvPicPr>
          <p:cNvPr id="2" name="Picture 1"/>
          <p:cNvPicPr>
            <a:picLocks noChangeAspect="1"/>
          </p:cNvPicPr>
          <p:nvPr/>
        </p:nvPicPr>
        <p:blipFill>
          <a:blip r:embed="rId4"/>
          <a:stretch>
            <a:fillRect/>
          </a:stretch>
        </p:blipFill>
        <p:spPr>
          <a:xfrm>
            <a:off x="838200" y="1098385"/>
            <a:ext cx="7619999" cy="5696286"/>
          </a:xfrm>
          <a:prstGeom prst="rect">
            <a:avLst/>
          </a:prstGeom>
        </p:spPr>
      </p:pic>
    </p:spTree>
    <p:extLst>
      <p:ext uri="{BB962C8B-B14F-4D97-AF65-F5344CB8AC3E}">
        <p14:creationId xmlns:p14="http://schemas.microsoft.com/office/powerpoint/2010/main" val="15655757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E78E23"/>
            </a:gs>
            <a:gs pos="0">
              <a:srgbClr val="FAD77D"/>
            </a:gs>
          </a:gsLst>
          <a:path path="circle">
            <a:fillToRect l="50000" t="50000" r="50000" b="50000"/>
          </a:path>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41350"/>
          </a:xfrm>
        </p:spPr>
        <p:txBody>
          <a:bodyPr/>
          <a:lstStyle/>
          <a:p>
            <a:pPr algn="r"/>
            <a:r>
              <a:rPr lang="en-US" sz="3600" dirty="0" smtClean="0"/>
              <a:t>Auxiliary Revenue FY14-19</a:t>
            </a:r>
            <a:endParaRPr lang="en-US" sz="3600" dirty="0"/>
          </a:p>
        </p:txBody>
      </p:sp>
      <p:sp>
        <p:nvSpPr>
          <p:cNvPr id="10244" name="Content Placeholder 2"/>
          <p:cNvSpPr>
            <a:spLocks noGrp="1"/>
          </p:cNvSpPr>
          <p:nvPr>
            <p:ph idx="1"/>
          </p:nvPr>
        </p:nvSpPr>
        <p:spPr/>
        <p:txBody>
          <a:bodyPr/>
          <a:lstStyle/>
          <a:p>
            <a:pPr>
              <a:buNone/>
            </a:pPr>
            <a:endParaRPr lang="en-US" sz="1200" dirty="0" smtClean="0"/>
          </a:p>
          <a:p>
            <a:pPr marL="457200" lvl="1" indent="0">
              <a:buNone/>
            </a:pPr>
            <a:endParaRPr lang="en-US" sz="3200" dirty="0" smtClean="0"/>
          </a:p>
          <a:p>
            <a:pPr>
              <a:buNone/>
            </a:pPr>
            <a:endParaRPr lang="en-US" sz="2800" dirty="0" smtClean="0"/>
          </a:p>
          <a:p>
            <a:pPr eaLnBrk="1" hangingPunct="1">
              <a:lnSpc>
                <a:spcPct val="90000"/>
              </a:lnSpc>
              <a:defRPr/>
            </a:pPr>
            <a:endParaRPr lang="en-US" sz="2800" dirty="0" smtClean="0">
              <a:ea typeface="Baskerville MT"/>
              <a:cs typeface="Baskerville MT"/>
            </a:endParaRPr>
          </a:p>
        </p:txBody>
      </p:sp>
      <p:cxnSp>
        <p:nvCxnSpPr>
          <p:cNvPr id="5" name="Straight Connector 4"/>
          <p:cNvCxnSpPr/>
          <p:nvPr/>
        </p:nvCxnSpPr>
        <p:spPr>
          <a:xfrm>
            <a:off x="457200" y="914400"/>
            <a:ext cx="8229600" cy="1588"/>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pic>
        <p:nvPicPr>
          <p:cNvPr id="10246" name="Picture 5" descr="SU logo 2001-All White .png"/>
          <p:cNvPicPr>
            <a:picLocks noChangeAspect="1"/>
          </p:cNvPicPr>
          <p:nvPr/>
        </p:nvPicPr>
        <p:blipFill>
          <a:blip r:embed="rId3"/>
          <a:srcRect/>
          <a:stretch>
            <a:fillRect/>
          </a:stretch>
        </p:blipFill>
        <p:spPr bwMode="auto">
          <a:xfrm>
            <a:off x="457200" y="285750"/>
            <a:ext cx="1752600" cy="552450"/>
          </a:xfrm>
          <a:prstGeom prst="rect">
            <a:avLst/>
          </a:prstGeom>
          <a:noFill/>
          <a:ln w="9525">
            <a:noFill/>
            <a:miter lim="800000"/>
            <a:headEnd/>
            <a:tailEnd/>
          </a:ln>
        </p:spPr>
      </p:pic>
      <p:pic>
        <p:nvPicPr>
          <p:cNvPr id="3" name="Picture 2"/>
          <p:cNvPicPr>
            <a:picLocks noChangeAspect="1"/>
          </p:cNvPicPr>
          <p:nvPr/>
        </p:nvPicPr>
        <p:blipFill>
          <a:blip r:embed="rId4"/>
          <a:stretch>
            <a:fillRect/>
          </a:stretch>
        </p:blipFill>
        <p:spPr>
          <a:xfrm>
            <a:off x="76200" y="1066234"/>
            <a:ext cx="8957370" cy="5182165"/>
          </a:xfrm>
          <a:prstGeom prst="rect">
            <a:avLst/>
          </a:prstGeom>
        </p:spPr>
      </p:pic>
    </p:spTree>
    <p:extLst>
      <p:ext uri="{BB962C8B-B14F-4D97-AF65-F5344CB8AC3E}">
        <p14:creationId xmlns:p14="http://schemas.microsoft.com/office/powerpoint/2010/main" val="12217606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E78E23"/>
            </a:gs>
            <a:gs pos="0">
              <a:srgbClr val="FAD77D"/>
            </a:gs>
          </a:gsLst>
          <a:path path="circle">
            <a:fillToRect l="50000" t="50000" r="50000" b="50000"/>
          </a:path>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39762"/>
          </a:xfrm>
        </p:spPr>
        <p:txBody>
          <a:bodyPr/>
          <a:lstStyle/>
          <a:p>
            <a:pPr algn="r"/>
            <a:r>
              <a:rPr lang="en-US" sz="3600" dirty="0" smtClean="0"/>
              <a:t>Auxiliary Contribution FY14-19</a:t>
            </a:r>
            <a:br>
              <a:rPr lang="en-US" sz="3600" dirty="0" smtClean="0"/>
            </a:br>
            <a:r>
              <a:rPr lang="en-US" sz="2000" dirty="0" smtClean="0"/>
              <a:t>(Before Plant Fund Transfer)</a:t>
            </a:r>
            <a:endParaRPr lang="en-US" sz="3600" dirty="0"/>
          </a:p>
        </p:txBody>
      </p:sp>
      <p:sp>
        <p:nvSpPr>
          <p:cNvPr id="10244" name="Content Placeholder 2"/>
          <p:cNvSpPr>
            <a:spLocks noGrp="1"/>
          </p:cNvSpPr>
          <p:nvPr>
            <p:ph idx="1"/>
          </p:nvPr>
        </p:nvSpPr>
        <p:spPr/>
        <p:txBody>
          <a:bodyPr/>
          <a:lstStyle/>
          <a:p>
            <a:pPr>
              <a:buNone/>
            </a:pPr>
            <a:endParaRPr lang="en-US" sz="1200" dirty="0" smtClean="0"/>
          </a:p>
          <a:p>
            <a:pPr marL="457200" lvl="1" indent="0">
              <a:buNone/>
            </a:pPr>
            <a:endParaRPr lang="en-US" sz="3200" dirty="0" smtClean="0"/>
          </a:p>
          <a:p>
            <a:pPr>
              <a:buNone/>
            </a:pPr>
            <a:endParaRPr lang="en-US" sz="2800" dirty="0" smtClean="0"/>
          </a:p>
          <a:p>
            <a:pPr eaLnBrk="1" hangingPunct="1">
              <a:lnSpc>
                <a:spcPct val="90000"/>
              </a:lnSpc>
              <a:defRPr/>
            </a:pPr>
            <a:endParaRPr lang="en-US" sz="2800" dirty="0" smtClean="0">
              <a:ea typeface="Baskerville MT"/>
              <a:cs typeface="Baskerville MT"/>
            </a:endParaRPr>
          </a:p>
        </p:txBody>
      </p:sp>
      <p:cxnSp>
        <p:nvCxnSpPr>
          <p:cNvPr id="5" name="Straight Connector 4"/>
          <p:cNvCxnSpPr/>
          <p:nvPr/>
        </p:nvCxnSpPr>
        <p:spPr>
          <a:xfrm>
            <a:off x="424543" y="1074204"/>
            <a:ext cx="8229600" cy="1588"/>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pic>
        <p:nvPicPr>
          <p:cNvPr id="10246" name="Picture 5" descr="SU logo 2001-All White .png"/>
          <p:cNvPicPr>
            <a:picLocks noChangeAspect="1"/>
          </p:cNvPicPr>
          <p:nvPr/>
        </p:nvPicPr>
        <p:blipFill>
          <a:blip r:embed="rId3"/>
          <a:srcRect/>
          <a:stretch>
            <a:fillRect/>
          </a:stretch>
        </p:blipFill>
        <p:spPr bwMode="auto">
          <a:xfrm>
            <a:off x="457200" y="285750"/>
            <a:ext cx="1752600" cy="552450"/>
          </a:xfrm>
          <a:prstGeom prst="rect">
            <a:avLst/>
          </a:prstGeom>
          <a:noFill/>
          <a:ln w="9525">
            <a:noFill/>
            <a:miter lim="800000"/>
            <a:headEnd/>
            <a:tailEnd/>
          </a:ln>
        </p:spPr>
      </p:pic>
      <p:pic>
        <p:nvPicPr>
          <p:cNvPr id="2" name="Picture 1"/>
          <p:cNvPicPr>
            <a:picLocks noChangeAspect="1"/>
          </p:cNvPicPr>
          <p:nvPr/>
        </p:nvPicPr>
        <p:blipFill>
          <a:blip r:embed="rId4"/>
          <a:stretch>
            <a:fillRect/>
          </a:stretch>
        </p:blipFill>
        <p:spPr>
          <a:xfrm>
            <a:off x="326684" y="1311796"/>
            <a:ext cx="8647983" cy="5089004"/>
          </a:xfrm>
          <a:prstGeom prst="rect">
            <a:avLst/>
          </a:prstGeom>
        </p:spPr>
      </p:pic>
    </p:spTree>
    <p:extLst>
      <p:ext uri="{BB962C8B-B14F-4D97-AF65-F5344CB8AC3E}">
        <p14:creationId xmlns:p14="http://schemas.microsoft.com/office/powerpoint/2010/main" val="29547643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E78E23"/>
            </a:gs>
            <a:gs pos="0">
              <a:srgbClr val="FAD77D"/>
            </a:gs>
          </a:gsLst>
          <a:path path="circle">
            <a:fillToRect l="50000" t="50000" r="50000" b="50000"/>
          </a:path>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41350"/>
          </a:xfrm>
        </p:spPr>
        <p:txBody>
          <a:bodyPr/>
          <a:lstStyle/>
          <a:p>
            <a:pPr algn="r"/>
            <a:r>
              <a:rPr lang="en-US" dirty="0" smtClean="0"/>
              <a:t>UDS: Auxiliary Revenue</a:t>
            </a:r>
            <a:endParaRPr lang="en-US" dirty="0"/>
          </a:p>
        </p:txBody>
      </p:sp>
      <p:sp>
        <p:nvSpPr>
          <p:cNvPr id="10244" name="Content Placeholder 2"/>
          <p:cNvSpPr>
            <a:spLocks noGrp="1"/>
          </p:cNvSpPr>
          <p:nvPr>
            <p:ph idx="1"/>
          </p:nvPr>
        </p:nvSpPr>
        <p:spPr/>
        <p:txBody>
          <a:bodyPr/>
          <a:lstStyle/>
          <a:p>
            <a:pPr>
              <a:buNone/>
            </a:pPr>
            <a:endParaRPr lang="en-US" sz="1200" dirty="0" smtClean="0"/>
          </a:p>
          <a:p>
            <a:pPr marL="457200" lvl="1" indent="0">
              <a:buNone/>
            </a:pPr>
            <a:endParaRPr lang="en-US" sz="3200" dirty="0" smtClean="0"/>
          </a:p>
          <a:p>
            <a:pPr>
              <a:buNone/>
            </a:pPr>
            <a:endParaRPr lang="en-US" sz="2800" dirty="0" smtClean="0"/>
          </a:p>
          <a:p>
            <a:pPr eaLnBrk="1" hangingPunct="1">
              <a:lnSpc>
                <a:spcPct val="90000"/>
              </a:lnSpc>
              <a:defRPr/>
            </a:pPr>
            <a:endParaRPr lang="en-US" sz="2800" dirty="0" smtClean="0">
              <a:ea typeface="Baskerville MT"/>
              <a:cs typeface="Baskerville MT"/>
            </a:endParaRPr>
          </a:p>
        </p:txBody>
      </p:sp>
      <p:cxnSp>
        <p:nvCxnSpPr>
          <p:cNvPr id="5" name="Straight Connector 4"/>
          <p:cNvCxnSpPr/>
          <p:nvPr/>
        </p:nvCxnSpPr>
        <p:spPr>
          <a:xfrm>
            <a:off x="457200" y="914400"/>
            <a:ext cx="8229600" cy="1588"/>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pic>
        <p:nvPicPr>
          <p:cNvPr id="10246" name="Picture 5" descr="SU logo 2001-All White .png"/>
          <p:cNvPicPr>
            <a:picLocks noChangeAspect="1"/>
          </p:cNvPicPr>
          <p:nvPr/>
        </p:nvPicPr>
        <p:blipFill>
          <a:blip r:embed="rId3"/>
          <a:srcRect/>
          <a:stretch>
            <a:fillRect/>
          </a:stretch>
        </p:blipFill>
        <p:spPr bwMode="auto">
          <a:xfrm>
            <a:off x="457200" y="285750"/>
            <a:ext cx="1752600" cy="552450"/>
          </a:xfrm>
          <a:prstGeom prst="rect">
            <a:avLst/>
          </a:prstGeom>
          <a:noFill/>
          <a:ln w="9525">
            <a:noFill/>
            <a:miter lim="800000"/>
            <a:headEnd/>
            <a:tailEnd/>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186" y="1219200"/>
            <a:ext cx="8858957" cy="4983163"/>
          </a:xfrm>
          <a:prstGeom prst="rect">
            <a:avLst/>
          </a:prstGeom>
        </p:spPr>
      </p:pic>
    </p:spTree>
    <p:extLst>
      <p:ext uri="{BB962C8B-B14F-4D97-AF65-F5344CB8AC3E}">
        <p14:creationId xmlns:p14="http://schemas.microsoft.com/office/powerpoint/2010/main" val="23918823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E78E23"/>
            </a:gs>
            <a:gs pos="0">
              <a:srgbClr val="FAD77D"/>
            </a:gs>
          </a:gsLst>
          <a:path path="circle">
            <a:fillToRect l="50000" t="50000" r="50000" b="50000"/>
          </a:path>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41350"/>
          </a:xfrm>
        </p:spPr>
        <p:txBody>
          <a:bodyPr/>
          <a:lstStyle/>
          <a:p>
            <a:pPr algn="r"/>
            <a:r>
              <a:rPr lang="en-US" dirty="0" smtClean="0"/>
              <a:t>UDS: Auxiliary Revenue</a:t>
            </a:r>
            <a:endParaRPr lang="en-US" dirty="0"/>
          </a:p>
        </p:txBody>
      </p:sp>
      <p:sp>
        <p:nvSpPr>
          <p:cNvPr id="10244" name="Content Placeholder 2"/>
          <p:cNvSpPr>
            <a:spLocks noGrp="1"/>
          </p:cNvSpPr>
          <p:nvPr>
            <p:ph idx="1"/>
          </p:nvPr>
        </p:nvSpPr>
        <p:spPr/>
        <p:txBody>
          <a:bodyPr/>
          <a:lstStyle/>
          <a:p>
            <a:pPr>
              <a:buNone/>
            </a:pPr>
            <a:endParaRPr lang="en-US" sz="1200" dirty="0" smtClean="0"/>
          </a:p>
          <a:p>
            <a:pPr marL="457200" lvl="1" indent="0">
              <a:buNone/>
            </a:pPr>
            <a:endParaRPr lang="en-US" sz="3200" dirty="0" smtClean="0"/>
          </a:p>
          <a:p>
            <a:pPr>
              <a:buNone/>
            </a:pPr>
            <a:endParaRPr lang="en-US" sz="2800" dirty="0" smtClean="0"/>
          </a:p>
          <a:p>
            <a:pPr eaLnBrk="1" hangingPunct="1">
              <a:lnSpc>
                <a:spcPct val="90000"/>
              </a:lnSpc>
              <a:defRPr/>
            </a:pPr>
            <a:endParaRPr lang="en-US" sz="2800" dirty="0" smtClean="0">
              <a:ea typeface="Baskerville MT"/>
              <a:cs typeface="Baskerville MT"/>
            </a:endParaRPr>
          </a:p>
        </p:txBody>
      </p:sp>
      <p:cxnSp>
        <p:nvCxnSpPr>
          <p:cNvPr id="5" name="Straight Connector 4"/>
          <p:cNvCxnSpPr/>
          <p:nvPr/>
        </p:nvCxnSpPr>
        <p:spPr>
          <a:xfrm>
            <a:off x="457200" y="914400"/>
            <a:ext cx="8229600" cy="1588"/>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pic>
        <p:nvPicPr>
          <p:cNvPr id="10246" name="Picture 5" descr="SU logo 2001-All White .png"/>
          <p:cNvPicPr>
            <a:picLocks noChangeAspect="1"/>
          </p:cNvPicPr>
          <p:nvPr/>
        </p:nvPicPr>
        <p:blipFill>
          <a:blip r:embed="rId3"/>
          <a:srcRect/>
          <a:stretch>
            <a:fillRect/>
          </a:stretch>
        </p:blipFill>
        <p:spPr bwMode="auto">
          <a:xfrm>
            <a:off x="457200" y="285750"/>
            <a:ext cx="1752600" cy="552450"/>
          </a:xfrm>
          <a:prstGeom prst="rect">
            <a:avLst/>
          </a:prstGeom>
          <a:noFill/>
          <a:ln w="9525">
            <a:noFill/>
            <a:miter lim="800000"/>
            <a:headEnd/>
            <a:tailEnd/>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993743"/>
            <a:ext cx="8935212" cy="5026057"/>
          </a:xfrm>
          <a:prstGeom prst="rect">
            <a:avLst/>
          </a:prstGeom>
        </p:spPr>
      </p:pic>
    </p:spTree>
    <p:extLst>
      <p:ext uri="{BB962C8B-B14F-4D97-AF65-F5344CB8AC3E}">
        <p14:creationId xmlns:p14="http://schemas.microsoft.com/office/powerpoint/2010/main" val="20687327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E78E23"/>
            </a:gs>
            <a:gs pos="0">
              <a:srgbClr val="FAD77D"/>
            </a:gs>
          </a:gsLst>
          <a:path path="circle">
            <a:fillToRect l="50000" t="50000" r="50000" b="50000"/>
          </a:path>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41350"/>
          </a:xfrm>
        </p:spPr>
        <p:txBody>
          <a:bodyPr/>
          <a:lstStyle/>
          <a:p>
            <a:pPr algn="r"/>
            <a:r>
              <a:rPr lang="en-US" dirty="0" smtClean="0"/>
              <a:t>UDS: Auxiliary Revenue</a:t>
            </a:r>
            <a:endParaRPr lang="en-US" dirty="0"/>
          </a:p>
        </p:txBody>
      </p:sp>
      <p:sp>
        <p:nvSpPr>
          <p:cNvPr id="10244" name="Content Placeholder 2"/>
          <p:cNvSpPr>
            <a:spLocks noGrp="1"/>
          </p:cNvSpPr>
          <p:nvPr>
            <p:ph idx="1"/>
          </p:nvPr>
        </p:nvSpPr>
        <p:spPr/>
        <p:txBody>
          <a:bodyPr/>
          <a:lstStyle/>
          <a:p>
            <a:pPr>
              <a:buNone/>
            </a:pPr>
            <a:endParaRPr lang="en-US" sz="1200" dirty="0" smtClean="0"/>
          </a:p>
          <a:p>
            <a:pPr marL="457200" lvl="1" indent="0">
              <a:buNone/>
            </a:pPr>
            <a:endParaRPr lang="en-US" sz="3200" dirty="0" smtClean="0"/>
          </a:p>
          <a:p>
            <a:pPr>
              <a:buNone/>
            </a:pPr>
            <a:endParaRPr lang="en-US" sz="2800" dirty="0" smtClean="0"/>
          </a:p>
          <a:p>
            <a:pPr eaLnBrk="1" hangingPunct="1">
              <a:lnSpc>
                <a:spcPct val="90000"/>
              </a:lnSpc>
              <a:defRPr/>
            </a:pPr>
            <a:endParaRPr lang="en-US" sz="2800" dirty="0" smtClean="0">
              <a:ea typeface="Baskerville MT"/>
              <a:cs typeface="Baskerville MT"/>
            </a:endParaRPr>
          </a:p>
        </p:txBody>
      </p:sp>
      <p:cxnSp>
        <p:nvCxnSpPr>
          <p:cNvPr id="5" name="Straight Connector 4"/>
          <p:cNvCxnSpPr/>
          <p:nvPr/>
        </p:nvCxnSpPr>
        <p:spPr>
          <a:xfrm>
            <a:off x="457200" y="914400"/>
            <a:ext cx="8229600" cy="1588"/>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pic>
        <p:nvPicPr>
          <p:cNvPr id="10246" name="Picture 5" descr="SU logo 2001-All White .png"/>
          <p:cNvPicPr>
            <a:picLocks noChangeAspect="1"/>
          </p:cNvPicPr>
          <p:nvPr/>
        </p:nvPicPr>
        <p:blipFill>
          <a:blip r:embed="rId3"/>
          <a:srcRect/>
          <a:stretch>
            <a:fillRect/>
          </a:stretch>
        </p:blipFill>
        <p:spPr bwMode="auto">
          <a:xfrm>
            <a:off x="457200" y="285750"/>
            <a:ext cx="1752600" cy="552450"/>
          </a:xfrm>
          <a:prstGeom prst="rect">
            <a:avLst/>
          </a:prstGeom>
          <a:noFill/>
          <a:ln w="9525">
            <a:noFill/>
            <a:miter lim="800000"/>
            <a:headEnd/>
            <a:tailEnd/>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258" y="1024845"/>
            <a:ext cx="8819483" cy="4960937"/>
          </a:xfrm>
          <a:prstGeom prst="rect">
            <a:avLst/>
          </a:prstGeom>
        </p:spPr>
      </p:pic>
    </p:spTree>
    <p:extLst>
      <p:ext uri="{BB962C8B-B14F-4D97-AF65-F5344CB8AC3E}">
        <p14:creationId xmlns:p14="http://schemas.microsoft.com/office/powerpoint/2010/main" val="38590167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E78E23"/>
            </a:gs>
            <a:gs pos="0">
              <a:srgbClr val="FAD77D"/>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USM Data Points and Legislative Testimony:</a:t>
            </a:r>
            <a:endParaRPr lang="en-US" dirty="0"/>
          </a:p>
        </p:txBody>
      </p:sp>
    </p:spTree>
    <p:extLst>
      <p:ext uri="{BB962C8B-B14F-4D97-AF65-F5344CB8AC3E}">
        <p14:creationId xmlns:p14="http://schemas.microsoft.com/office/powerpoint/2010/main" val="30255155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E78E23"/>
            </a:gs>
            <a:gs pos="0">
              <a:srgbClr val="FAD77D"/>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Cost of Attendance</a:t>
            </a:r>
            <a:endParaRPr lang="en-US" dirty="0"/>
          </a:p>
        </p:txBody>
      </p:sp>
      <p:pic>
        <p:nvPicPr>
          <p:cNvPr id="2" name="Picture 1"/>
          <p:cNvPicPr>
            <a:picLocks noChangeAspect="1"/>
          </p:cNvPicPr>
          <p:nvPr/>
        </p:nvPicPr>
        <p:blipFill>
          <a:blip r:embed="rId2"/>
          <a:stretch>
            <a:fillRect/>
          </a:stretch>
        </p:blipFill>
        <p:spPr>
          <a:xfrm>
            <a:off x="174533" y="1417638"/>
            <a:ext cx="8785691" cy="4525962"/>
          </a:xfrm>
          <a:prstGeom prst="rect">
            <a:avLst/>
          </a:prstGeom>
        </p:spPr>
      </p:pic>
    </p:spTree>
    <p:extLst>
      <p:ext uri="{BB962C8B-B14F-4D97-AF65-F5344CB8AC3E}">
        <p14:creationId xmlns:p14="http://schemas.microsoft.com/office/powerpoint/2010/main" val="1904561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60111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622424"/>
            <a:ext cx="8001000" cy="3768725"/>
          </a:xfrm>
        </p:spPr>
        <p:txBody>
          <a:bodyPr rtlCol="0">
            <a:normAutofit/>
          </a:bodyPr>
          <a:lstStyle/>
          <a:p>
            <a:pPr fontAlgn="auto">
              <a:spcAft>
                <a:spcPts val="0"/>
              </a:spcAft>
              <a:defRPr/>
            </a:pPr>
            <a:r>
              <a:rPr lang="en-US" sz="4800" u="sng" dirty="0" smtClean="0">
                <a:solidFill>
                  <a:schemeClr val="bg1"/>
                </a:solidFill>
              </a:rPr>
              <a:t>FY19 Update </a:t>
            </a:r>
          </a:p>
        </p:txBody>
      </p:sp>
      <p:pic>
        <p:nvPicPr>
          <p:cNvPr id="2052" name="Picture 8" descr="SU logo 2001-All White .png"/>
          <p:cNvPicPr>
            <a:picLocks noChangeAspect="1"/>
          </p:cNvPicPr>
          <p:nvPr/>
        </p:nvPicPr>
        <p:blipFill>
          <a:blip r:embed="rId3"/>
          <a:srcRect/>
          <a:stretch>
            <a:fillRect/>
          </a:stretch>
        </p:blipFill>
        <p:spPr bwMode="auto">
          <a:xfrm>
            <a:off x="457200" y="5667375"/>
            <a:ext cx="1752600" cy="552450"/>
          </a:xfrm>
          <a:prstGeom prst="rect">
            <a:avLst/>
          </a:prstGeom>
          <a:noFill/>
          <a:ln w="9525">
            <a:noFill/>
            <a:miter lim="800000"/>
            <a:headEnd/>
            <a:tailEnd/>
          </a:ln>
        </p:spPr>
      </p:pic>
      <p:cxnSp>
        <p:nvCxnSpPr>
          <p:cNvPr id="8" name="Straight Connector 7"/>
          <p:cNvCxnSpPr/>
          <p:nvPr/>
        </p:nvCxnSpPr>
        <p:spPr>
          <a:xfrm>
            <a:off x="457200" y="1371600"/>
            <a:ext cx="8229600" cy="1588"/>
          </a:xfrm>
          <a:prstGeom prst="line">
            <a:avLst/>
          </a:prstGeom>
          <a:ln>
            <a:solidFill>
              <a:srgbClr val="EEA5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35534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E78E23"/>
            </a:gs>
            <a:gs pos="0">
              <a:srgbClr val="FAD77D"/>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944562"/>
          </a:xfrm>
        </p:spPr>
        <p:txBody>
          <a:bodyPr/>
          <a:lstStyle/>
          <a:p>
            <a:r>
              <a:rPr lang="en-US" dirty="0" smtClean="0"/>
              <a:t>Cost to Produce Degree</a:t>
            </a:r>
            <a:endParaRPr lang="en-US" dirty="0"/>
          </a:p>
        </p:txBody>
      </p:sp>
      <p:pic>
        <p:nvPicPr>
          <p:cNvPr id="4" name="Picture 3"/>
          <p:cNvPicPr>
            <a:picLocks noChangeAspect="1"/>
          </p:cNvPicPr>
          <p:nvPr/>
        </p:nvPicPr>
        <p:blipFill>
          <a:blip r:embed="rId2"/>
          <a:stretch>
            <a:fillRect/>
          </a:stretch>
        </p:blipFill>
        <p:spPr>
          <a:xfrm>
            <a:off x="457200" y="1112571"/>
            <a:ext cx="8077200" cy="5651330"/>
          </a:xfrm>
          <a:prstGeom prst="rect">
            <a:avLst/>
          </a:prstGeom>
        </p:spPr>
      </p:pic>
    </p:spTree>
    <p:extLst>
      <p:ext uri="{BB962C8B-B14F-4D97-AF65-F5344CB8AC3E}">
        <p14:creationId xmlns:p14="http://schemas.microsoft.com/office/powerpoint/2010/main" val="38423763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E78E23"/>
            </a:gs>
            <a:gs pos="0">
              <a:srgbClr val="FAD77D"/>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Financial Aid / Student Loans</a:t>
            </a:r>
            <a:endParaRPr lang="en-US" dirty="0"/>
          </a:p>
        </p:txBody>
      </p:sp>
      <p:pic>
        <p:nvPicPr>
          <p:cNvPr id="4" name="Picture 3"/>
          <p:cNvPicPr>
            <a:picLocks noChangeAspect="1"/>
          </p:cNvPicPr>
          <p:nvPr/>
        </p:nvPicPr>
        <p:blipFill>
          <a:blip r:embed="rId2"/>
          <a:stretch>
            <a:fillRect/>
          </a:stretch>
        </p:blipFill>
        <p:spPr>
          <a:xfrm>
            <a:off x="153955" y="1371600"/>
            <a:ext cx="8854835" cy="5312900"/>
          </a:xfrm>
          <a:prstGeom prst="rect">
            <a:avLst/>
          </a:prstGeom>
        </p:spPr>
      </p:pic>
    </p:spTree>
    <p:extLst>
      <p:ext uri="{BB962C8B-B14F-4D97-AF65-F5344CB8AC3E}">
        <p14:creationId xmlns:p14="http://schemas.microsoft.com/office/powerpoint/2010/main" val="419344245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E78E23"/>
            </a:gs>
            <a:gs pos="0">
              <a:srgbClr val="FAD77D"/>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68362"/>
          </a:xfrm>
        </p:spPr>
        <p:txBody>
          <a:bodyPr/>
          <a:lstStyle/>
          <a:p>
            <a:r>
              <a:rPr lang="en-US" dirty="0" smtClean="0"/>
              <a:t>Appropriation per FTE</a:t>
            </a:r>
            <a:endParaRPr lang="en-US" dirty="0"/>
          </a:p>
        </p:txBody>
      </p:sp>
      <p:pic>
        <p:nvPicPr>
          <p:cNvPr id="2" name="Picture 1"/>
          <p:cNvPicPr>
            <a:picLocks noChangeAspect="1"/>
          </p:cNvPicPr>
          <p:nvPr/>
        </p:nvPicPr>
        <p:blipFill>
          <a:blip r:embed="rId2"/>
          <a:stretch>
            <a:fillRect/>
          </a:stretch>
        </p:blipFill>
        <p:spPr>
          <a:xfrm>
            <a:off x="97345" y="1196405"/>
            <a:ext cx="9054431" cy="5204395"/>
          </a:xfrm>
          <a:prstGeom prst="rect">
            <a:avLst/>
          </a:prstGeom>
        </p:spPr>
      </p:pic>
      <p:sp>
        <p:nvSpPr>
          <p:cNvPr id="4" name="Rectangle 3"/>
          <p:cNvSpPr/>
          <p:nvPr/>
        </p:nvSpPr>
        <p:spPr>
          <a:xfrm>
            <a:off x="2306639" y="4777273"/>
            <a:ext cx="457200" cy="1317904"/>
          </a:xfrm>
          <a:prstGeom prst="rect">
            <a:avLst/>
          </a:prstGeom>
          <a:noFill/>
          <a:ln w="476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own Arrow 4"/>
          <p:cNvSpPr/>
          <p:nvPr/>
        </p:nvSpPr>
        <p:spPr>
          <a:xfrm>
            <a:off x="2420939" y="4046695"/>
            <a:ext cx="228600" cy="686980"/>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981200" y="3202567"/>
            <a:ext cx="1107799" cy="830997"/>
          </a:xfrm>
          <a:prstGeom prst="rect">
            <a:avLst/>
          </a:prstGeom>
          <a:solidFill>
            <a:schemeClr val="bg1"/>
          </a:solidFill>
        </p:spPr>
        <p:txBody>
          <a:bodyPr wrap="square" rtlCol="0">
            <a:spAutoFit/>
          </a:bodyPr>
          <a:lstStyle/>
          <a:p>
            <a:pPr algn="ctr"/>
            <a:r>
              <a:rPr lang="en-US" sz="1200" b="1" dirty="0" smtClean="0"/>
              <a:t>Enrollment is Irrelevant for General Funds</a:t>
            </a:r>
            <a:endParaRPr lang="en-US" sz="1200" b="1" dirty="0"/>
          </a:p>
        </p:txBody>
      </p:sp>
    </p:spTree>
    <p:extLst>
      <p:ext uri="{BB962C8B-B14F-4D97-AF65-F5344CB8AC3E}">
        <p14:creationId xmlns:p14="http://schemas.microsoft.com/office/powerpoint/2010/main" val="152600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E78E23"/>
            </a:gs>
            <a:gs pos="0">
              <a:srgbClr val="FAD77D"/>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667000" y="115094"/>
            <a:ext cx="6324600" cy="723106"/>
          </a:xfrm>
        </p:spPr>
        <p:txBody>
          <a:bodyPr/>
          <a:lstStyle/>
          <a:p>
            <a:r>
              <a:rPr lang="en-US" sz="4000" b="1" dirty="0" smtClean="0"/>
              <a:t>Credit Hour Trends</a:t>
            </a:r>
            <a:endParaRPr lang="en-US" sz="4000" b="1" dirty="0"/>
          </a:p>
        </p:txBody>
      </p:sp>
      <p:sp>
        <p:nvSpPr>
          <p:cNvPr id="10244" name="Content Placeholder 2"/>
          <p:cNvSpPr>
            <a:spLocks noGrp="1"/>
          </p:cNvSpPr>
          <p:nvPr>
            <p:ph idx="1"/>
          </p:nvPr>
        </p:nvSpPr>
        <p:spPr/>
        <p:txBody>
          <a:bodyPr/>
          <a:lstStyle/>
          <a:p>
            <a:pPr>
              <a:buNone/>
            </a:pPr>
            <a:endParaRPr lang="en-US" sz="1200" dirty="0" smtClean="0"/>
          </a:p>
          <a:p>
            <a:pPr marL="457200" lvl="1" indent="0">
              <a:buNone/>
            </a:pPr>
            <a:endParaRPr lang="en-US" sz="3200" dirty="0" smtClean="0"/>
          </a:p>
          <a:p>
            <a:pPr>
              <a:buNone/>
            </a:pPr>
            <a:endParaRPr lang="en-US" sz="2800" dirty="0" smtClean="0"/>
          </a:p>
          <a:p>
            <a:pPr eaLnBrk="1" hangingPunct="1">
              <a:lnSpc>
                <a:spcPct val="90000"/>
              </a:lnSpc>
              <a:defRPr/>
            </a:pPr>
            <a:endParaRPr lang="en-US" sz="2800" dirty="0" smtClean="0">
              <a:ea typeface="Baskerville MT"/>
              <a:cs typeface="Baskerville MT"/>
            </a:endParaRPr>
          </a:p>
        </p:txBody>
      </p:sp>
      <p:cxnSp>
        <p:nvCxnSpPr>
          <p:cNvPr id="5" name="Straight Connector 4"/>
          <p:cNvCxnSpPr/>
          <p:nvPr/>
        </p:nvCxnSpPr>
        <p:spPr>
          <a:xfrm>
            <a:off x="457200" y="914400"/>
            <a:ext cx="8229600" cy="1588"/>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pic>
        <p:nvPicPr>
          <p:cNvPr id="10246" name="Picture 5" descr="SU logo 2001-All White .png"/>
          <p:cNvPicPr>
            <a:picLocks noChangeAspect="1"/>
          </p:cNvPicPr>
          <p:nvPr/>
        </p:nvPicPr>
        <p:blipFill>
          <a:blip r:embed="rId3"/>
          <a:srcRect/>
          <a:stretch>
            <a:fillRect/>
          </a:stretch>
        </p:blipFill>
        <p:spPr bwMode="auto">
          <a:xfrm>
            <a:off x="457200" y="285750"/>
            <a:ext cx="1752600" cy="552450"/>
          </a:xfrm>
          <a:prstGeom prst="rect">
            <a:avLst/>
          </a:prstGeom>
          <a:noFill/>
          <a:ln w="9525">
            <a:noFill/>
            <a:miter lim="800000"/>
            <a:headEnd/>
            <a:tailEnd/>
          </a:ln>
        </p:spPr>
      </p:pic>
      <p:pic>
        <p:nvPicPr>
          <p:cNvPr id="2" name="Picture 1"/>
          <p:cNvPicPr>
            <a:picLocks noChangeAspect="1"/>
          </p:cNvPicPr>
          <p:nvPr/>
        </p:nvPicPr>
        <p:blipFill>
          <a:blip r:embed="rId4"/>
          <a:stretch>
            <a:fillRect/>
          </a:stretch>
        </p:blipFill>
        <p:spPr>
          <a:xfrm>
            <a:off x="232978" y="2739701"/>
            <a:ext cx="8678044" cy="1115704"/>
          </a:xfrm>
          <a:prstGeom prst="rect">
            <a:avLst/>
          </a:prstGeom>
        </p:spPr>
      </p:pic>
      <p:sp>
        <p:nvSpPr>
          <p:cNvPr id="4" name="Rectangle 3"/>
          <p:cNvSpPr/>
          <p:nvPr/>
        </p:nvSpPr>
        <p:spPr>
          <a:xfrm>
            <a:off x="7162800" y="2590800"/>
            <a:ext cx="914400" cy="1371600"/>
          </a:xfrm>
          <a:prstGeom prst="rect">
            <a:avLst/>
          </a:prstGeom>
          <a:noFill/>
          <a:ln w="539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1211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60111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8091" y="269081"/>
            <a:ext cx="7772400" cy="1104107"/>
          </a:xfrm>
        </p:spPr>
        <p:txBody>
          <a:bodyPr/>
          <a:lstStyle/>
          <a:p>
            <a:r>
              <a:rPr lang="en-US" sz="3600" dirty="0" smtClean="0">
                <a:solidFill>
                  <a:schemeClr val="bg1"/>
                </a:solidFill>
              </a:rPr>
              <a:t>CURRENT FY19 </a:t>
            </a:r>
            <a:r>
              <a:rPr lang="en-US" sz="3600" dirty="0">
                <a:solidFill>
                  <a:schemeClr val="bg1"/>
                </a:solidFill>
              </a:rPr>
              <a:t>SU </a:t>
            </a:r>
            <a:r>
              <a:rPr lang="en-US" sz="3600" dirty="0" smtClean="0">
                <a:solidFill>
                  <a:schemeClr val="bg1"/>
                </a:solidFill>
              </a:rPr>
              <a:t>Budget</a:t>
            </a:r>
            <a:endParaRPr lang="en-US" sz="3600" dirty="0">
              <a:solidFill>
                <a:schemeClr val="bg1"/>
              </a:solidFill>
            </a:endParaRPr>
          </a:p>
        </p:txBody>
      </p:sp>
      <p:sp>
        <p:nvSpPr>
          <p:cNvPr id="3" name="Subtitle 2"/>
          <p:cNvSpPr>
            <a:spLocks noGrp="1"/>
          </p:cNvSpPr>
          <p:nvPr>
            <p:ph type="subTitle" idx="1"/>
          </p:nvPr>
        </p:nvSpPr>
        <p:spPr>
          <a:xfrm>
            <a:off x="304800" y="1455592"/>
            <a:ext cx="8762999" cy="4204855"/>
          </a:xfrm>
        </p:spPr>
        <p:txBody>
          <a:bodyPr rtlCol="0">
            <a:noAutofit/>
          </a:bodyPr>
          <a:lstStyle/>
          <a:p>
            <a:pPr marL="285750" indent="-285750" algn="l">
              <a:buFont typeface="Arial" panose="020B0604020202020204" pitchFamily="34" charset="0"/>
              <a:buChar char="•"/>
            </a:pPr>
            <a:r>
              <a:rPr lang="en-US" dirty="0">
                <a:solidFill>
                  <a:schemeClr val="bg1"/>
                </a:solidFill>
              </a:rPr>
              <a:t>Thru </a:t>
            </a:r>
            <a:r>
              <a:rPr lang="en-US" dirty="0" smtClean="0">
                <a:solidFill>
                  <a:schemeClr val="bg1"/>
                </a:solidFill>
              </a:rPr>
              <a:t>March: </a:t>
            </a:r>
            <a:r>
              <a:rPr lang="en-US" b="1" u="sng" dirty="0">
                <a:solidFill>
                  <a:schemeClr val="bg1"/>
                </a:solidFill>
              </a:rPr>
              <a:t>Revenues </a:t>
            </a:r>
            <a:r>
              <a:rPr lang="en-US" b="1" u="sng" dirty="0" smtClean="0">
                <a:solidFill>
                  <a:schemeClr val="bg1"/>
                </a:solidFill>
              </a:rPr>
              <a:t>up .98%   -   $1.7M</a:t>
            </a:r>
            <a:endParaRPr lang="en-US" dirty="0">
              <a:solidFill>
                <a:schemeClr val="bg1"/>
              </a:solidFill>
            </a:endParaRPr>
          </a:p>
          <a:p>
            <a:pPr marL="285750" indent="-285750" algn="l">
              <a:buFont typeface="Arial" panose="020B0604020202020204" pitchFamily="34" charset="0"/>
              <a:buChar char="•"/>
            </a:pPr>
            <a:r>
              <a:rPr lang="en-US" dirty="0">
                <a:solidFill>
                  <a:schemeClr val="bg1"/>
                </a:solidFill>
              </a:rPr>
              <a:t>Thru </a:t>
            </a:r>
            <a:r>
              <a:rPr lang="en-US" dirty="0" smtClean="0">
                <a:solidFill>
                  <a:schemeClr val="bg1"/>
                </a:solidFill>
              </a:rPr>
              <a:t>March: </a:t>
            </a:r>
            <a:r>
              <a:rPr lang="en-US" b="1" u="sng" dirty="0">
                <a:solidFill>
                  <a:schemeClr val="bg1"/>
                </a:solidFill>
              </a:rPr>
              <a:t>Expenses up </a:t>
            </a:r>
            <a:r>
              <a:rPr lang="en-US" b="1" u="sng" dirty="0" smtClean="0">
                <a:solidFill>
                  <a:schemeClr val="bg1"/>
                </a:solidFill>
              </a:rPr>
              <a:t>4.14%   -   $3.3M </a:t>
            </a:r>
          </a:p>
          <a:p>
            <a:pPr algn="l"/>
            <a:endParaRPr lang="en-US" sz="2200" dirty="0" smtClean="0">
              <a:solidFill>
                <a:srgbClr val="92D050"/>
              </a:solidFill>
            </a:endParaRPr>
          </a:p>
          <a:p>
            <a:pPr marL="285750" indent="-285750" algn="l">
              <a:buFont typeface="Arial" panose="020B0604020202020204" pitchFamily="34" charset="0"/>
              <a:buChar char="•"/>
            </a:pPr>
            <a:r>
              <a:rPr lang="en-US" sz="2800" b="1" dirty="0" smtClean="0">
                <a:solidFill>
                  <a:srgbClr val="FF0000"/>
                </a:solidFill>
              </a:rPr>
              <a:t>If </a:t>
            </a:r>
            <a:r>
              <a:rPr lang="en-US" sz="2800" b="1" dirty="0">
                <a:solidFill>
                  <a:srgbClr val="FF0000"/>
                </a:solidFill>
              </a:rPr>
              <a:t>current </a:t>
            </a:r>
            <a:r>
              <a:rPr lang="en-US" sz="2800" b="1" dirty="0" smtClean="0">
                <a:solidFill>
                  <a:srgbClr val="FF0000"/>
                </a:solidFill>
              </a:rPr>
              <a:t>FY19 revenues/expenses hold =  lowest </a:t>
            </a:r>
            <a:r>
              <a:rPr lang="en-US" sz="2800" b="1" dirty="0">
                <a:solidFill>
                  <a:srgbClr val="FF0000"/>
                </a:solidFill>
              </a:rPr>
              <a:t>fund balance contribution </a:t>
            </a:r>
            <a:r>
              <a:rPr lang="en-US" sz="2800" b="1" dirty="0" smtClean="0">
                <a:solidFill>
                  <a:srgbClr val="FF0000"/>
                </a:solidFill>
              </a:rPr>
              <a:t>in recent memory</a:t>
            </a:r>
          </a:p>
          <a:p>
            <a:pPr marL="285750" indent="-285750" algn="l">
              <a:buFont typeface="Arial" panose="020B0604020202020204" pitchFamily="34" charset="0"/>
              <a:buChar char="•"/>
            </a:pPr>
            <a:r>
              <a:rPr lang="en-US" sz="2800" b="1" dirty="0" smtClean="0">
                <a:solidFill>
                  <a:srgbClr val="FF0000"/>
                </a:solidFill>
              </a:rPr>
              <a:t>After 1% FB + 2% </a:t>
            </a:r>
            <a:r>
              <a:rPr lang="en-US" sz="2800" b="1" dirty="0" err="1" smtClean="0">
                <a:solidFill>
                  <a:srgbClr val="FF0000"/>
                </a:solidFill>
              </a:rPr>
              <a:t>FacRen</a:t>
            </a:r>
            <a:r>
              <a:rPr lang="en-US" sz="2800" b="1" dirty="0" smtClean="0">
                <a:solidFill>
                  <a:srgbClr val="FF0000"/>
                </a:solidFill>
              </a:rPr>
              <a:t> + </a:t>
            </a:r>
            <a:r>
              <a:rPr lang="en-US" sz="2800" b="1" dirty="0" err="1" smtClean="0">
                <a:solidFill>
                  <a:srgbClr val="FF0000"/>
                </a:solidFill>
              </a:rPr>
              <a:t>AuxPlant</a:t>
            </a:r>
            <a:r>
              <a:rPr lang="en-US" sz="2800" b="1" dirty="0" smtClean="0">
                <a:solidFill>
                  <a:srgbClr val="FF0000"/>
                </a:solidFill>
              </a:rPr>
              <a:t> = less than $500k margin……</a:t>
            </a:r>
          </a:p>
          <a:p>
            <a:pPr marL="1657350" lvl="3" indent="-285750" algn="l">
              <a:buFont typeface="Arial" panose="020B0604020202020204" pitchFamily="34" charset="0"/>
              <a:buChar char="•"/>
            </a:pPr>
            <a:r>
              <a:rPr lang="en-US" sz="1600" b="1" i="1" dirty="0" smtClean="0">
                <a:solidFill>
                  <a:srgbClr val="FF0000"/>
                </a:solidFill>
              </a:rPr>
              <a:t>(Spending freeze?)</a:t>
            </a:r>
          </a:p>
        </p:txBody>
      </p:sp>
      <p:pic>
        <p:nvPicPr>
          <p:cNvPr id="2052" name="Picture 8" descr="SU logo 2001-All White .png"/>
          <p:cNvPicPr>
            <a:picLocks noChangeAspect="1"/>
          </p:cNvPicPr>
          <p:nvPr/>
        </p:nvPicPr>
        <p:blipFill>
          <a:blip r:embed="rId3"/>
          <a:srcRect/>
          <a:stretch>
            <a:fillRect/>
          </a:stretch>
        </p:blipFill>
        <p:spPr bwMode="auto">
          <a:xfrm>
            <a:off x="304800" y="5943600"/>
            <a:ext cx="1752600" cy="552450"/>
          </a:xfrm>
          <a:prstGeom prst="rect">
            <a:avLst/>
          </a:prstGeom>
          <a:noFill/>
          <a:ln w="9525">
            <a:noFill/>
            <a:miter lim="800000"/>
            <a:headEnd/>
            <a:tailEnd/>
          </a:ln>
        </p:spPr>
      </p:pic>
      <p:cxnSp>
        <p:nvCxnSpPr>
          <p:cNvPr id="8" name="Straight Connector 7"/>
          <p:cNvCxnSpPr/>
          <p:nvPr/>
        </p:nvCxnSpPr>
        <p:spPr>
          <a:xfrm>
            <a:off x="457200" y="1303891"/>
            <a:ext cx="8229600" cy="1588"/>
          </a:xfrm>
          <a:prstGeom prst="line">
            <a:avLst/>
          </a:prstGeom>
          <a:ln>
            <a:solidFill>
              <a:srgbClr val="EEA5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6830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60111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8091" y="269082"/>
            <a:ext cx="7772400" cy="638968"/>
          </a:xfrm>
        </p:spPr>
        <p:txBody>
          <a:bodyPr/>
          <a:lstStyle/>
          <a:p>
            <a:r>
              <a:rPr lang="en-US" sz="3600" dirty="0" smtClean="0">
                <a:solidFill>
                  <a:schemeClr val="bg1"/>
                </a:solidFill>
              </a:rPr>
              <a:t>SU Budget Trend</a:t>
            </a:r>
            <a:endParaRPr lang="en-US" sz="3600" dirty="0">
              <a:solidFill>
                <a:schemeClr val="bg1"/>
              </a:solidFill>
            </a:endParaRPr>
          </a:p>
        </p:txBody>
      </p:sp>
      <p:sp>
        <p:nvSpPr>
          <p:cNvPr id="3" name="Subtitle 2"/>
          <p:cNvSpPr>
            <a:spLocks noGrp="1"/>
          </p:cNvSpPr>
          <p:nvPr>
            <p:ph type="subTitle" idx="1"/>
          </p:nvPr>
        </p:nvSpPr>
        <p:spPr>
          <a:xfrm>
            <a:off x="228600" y="1373188"/>
            <a:ext cx="8610600" cy="4953000"/>
          </a:xfrm>
        </p:spPr>
        <p:txBody>
          <a:bodyPr rtlCol="0">
            <a:noAutofit/>
          </a:bodyPr>
          <a:lstStyle/>
          <a:p>
            <a:pPr marL="742950" lvl="1" indent="-285750" algn="l">
              <a:spcBef>
                <a:spcPts val="0"/>
              </a:spcBef>
              <a:buFont typeface="Arial" panose="020B0604020202020204" pitchFamily="34" charset="0"/>
              <a:buChar char="•"/>
            </a:pPr>
            <a:endParaRPr lang="en-US" sz="1400" b="1" dirty="0" smtClean="0">
              <a:solidFill>
                <a:schemeClr val="bg1"/>
              </a:solidFill>
            </a:endParaRPr>
          </a:p>
          <a:p>
            <a:pPr marL="742950" lvl="1" indent="-285750" algn="l">
              <a:spcBef>
                <a:spcPts val="0"/>
              </a:spcBef>
              <a:buFont typeface="Arial" panose="020B0604020202020204" pitchFamily="34" charset="0"/>
              <a:buChar char="•"/>
            </a:pPr>
            <a:endParaRPr lang="en-US" sz="1400" b="1" dirty="0" smtClean="0">
              <a:solidFill>
                <a:schemeClr val="bg1"/>
              </a:solidFill>
            </a:endParaRPr>
          </a:p>
          <a:p>
            <a:pPr marL="742950" lvl="1" indent="-285750" algn="l">
              <a:spcBef>
                <a:spcPts val="0"/>
              </a:spcBef>
              <a:buFont typeface="Arial" panose="020B0604020202020204" pitchFamily="34" charset="0"/>
              <a:buChar char="•"/>
            </a:pPr>
            <a:endParaRPr lang="en-US" sz="1400" dirty="0">
              <a:solidFill>
                <a:schemeClr val="bg1"/>
              </a:solidFill>
            </a:endParaRPr>
          </a:p>
          <a:p>
            <a:pPr marL="285750" indent="-285750" algn="l">
              <a:spcBef>
                <a:spcPts val="0"/>
              </a:spcBef>
              <a:buFont typeface="Arial" panose="020B0604020202020204" pitchFamily="34" charset="0"/>
              <a:buChar char="•"/>
            </a:pPr>
            <a:endParaRPr lang="en-US" sz="1400" dirty="0">
              <a:solidFill>
                <a:schemeClr val="bg1"/>
              </a:solidFill>
            </a:endParaRPr>
          </a:p>
          <a:p>
            <a:pPr algn="l">
              <a:spcBef>
                <a:spcPts val="0"/>
              </a:spcBef>
            </a:pPr>
            <a:endParaRPr lang="en-US" sz="1400" dirty="0">
              <a:solidFill>
                <a:schemeClr val="bg1"/>
              </a:solidFill>
            </a:endParaRPr>
          </a:p>
        </p:txBody>
      </p:sp>
      <p:pic>
        <p:nvPicPr>
          <p:cNvPr id="2052" name="Picture 8" descr="SU logo 2001-All White .png"/>
          <p:cNvPicPr>
            <a:picLocks noChangeAspect="1"/>
          </p:cNvPicPr>
          <p:nvPr/>
        </p:nvPicPr>
        <p:blipFill>
          <a:blip r:embed="rId3"/>
          <a:srcRect/>
          <a:stretch>
            <a:fillRect/>
          </a:stretch>
        </p:blipFill>
        <p:spPr bwMode="auto">
          <a:xfrm>
            <a:off x="304800" y="6096000"/>
            <a:ext cx="1752600" cy="552450"/>
          </a:xfrm>
          <a:prstGeom prst="rect">
            <a:avLst/>
          </a:prstGeom>
          <a:noFill/>
          <a:ln w="9525">
            <a:noFill/>
            <a:miter lim="800000"/>
            <a:headEnd/>
            <a:tailEnd/>
          </a:ln>
        </p:spPr>
      </p:pic>
      <p:pic>
        <p:nvPicPr>
          <p:cNvPr id="4" name="Picture 3"/>
          <p:cNvPicPr>
            <a:picLocks noChangeAspect="1"/>
          </p:cNvPicPr>
          <p:nvPr/>
        </p:nvPicPr>
        <p:blipFill>
          <a:blip r:embed="rId4"/>
          <a:stretch>
            <a:fillRect/>
          </a:stretch>
        </p:blipFill>
        <p:spPr>
          <a:xfrm>
            <a:off x="381001" y="908049"/>
            <a:ext cx="8458200" cy="5403065"/>
          </a:xfrm>
          <a:prstGeom prst="rect">
            <a:avLst/>
          </a:prstGeom>
        </p:spPr>
      </p:pic>
    </p:spTree>
    <p:extLst>
      <p:ext uri="{BB962C8B-B14F-4D97-AF65-F5344CB8AC3E}">
        <p14:creationId xmlns:p14="http://schemas.microsoft.com/office/powerpoint/2010/main" val="4149106100"/>
      </p:ext>
    </p:extLst>
  </p:cSld>
  <p:clrMapOvr>
    <a:masterClrMapping/>
  </p:clrMapOvr>
</p:sld>
</file>

<file path=ppt/theme/theme1.xml><?xml version="1.0" encoding="utf-8"?>
<a:theme xmlns:a="http://schemas.openxmlformats.org/drawingml/2006/main" name="SU__Templat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Venture">
      <a:majorFont>
        <a:latin typeface="Calisto MT"/>
        <a:ea typeface=""/>
        <a:cs typeface=""/>
        <a:font script="Jpan" typeface="ＭＳ Ｐ明朝"/>
      </a:majorFont>
      <a:minorFont>
        <a:latin typeface="Calisto MT"/>
        <a:ea typeface=""/>
        <a:cs typeface=""/>
        <a:font script="Jpan" typeface="ＭＳ Ｐ明朝"/>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SU__Template</Template>
  <TotalTime>39069</TotalTime>
  <Words>1286</Words>
  <Application>Microsoft Office PowerPoint</Application>
  <PresentationFormat>On-screen Show (4:3)</PresentationFormat>
  <Paragraphs>412</Paragraphs>
  <Slides>62</Slides>
  <Notes>48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70" baseType="lpstr">
      <vt:lpstr>Arial</vt:lpstr>
      <vt:lpstr>Baskerville MT</vt:lpstr>
      <vt:lpstr>Calibri</vt:lpstr>
      <vt:lpstr>Calisto MT</vt:lpstr>
      <vt:lpstr>Times New Roman</vt:lpstr>
      <vt:lpstr>Wingdings</vt:lpstr>
      <vt:lpstr>SU__Template</vt:lpstr>
      <vt:lpstr>Worksheet</vt:lpstr>
      <vt:lpstr>PowerPoint Presentation</vt:lpstr>
      <vt:lpstr>2019 Legislative Session</vt:lpstr>
      <vt:lpstr>2019 Legislative Session</vt:lpstr>
      <vt:lpstr>2019 Legislative Session</vt:lpstr>
      <vt:lpstr>Other:</vt:lpstr>
      <vt:lpstr>PowerPoint Presentation</vt:lpstr>
      <vt:lpstr>Credit Hour Trends</vt:lpstr>
      <vt:lpstr>CURRENT FY19 SU Budget</vt:lpstr>
      <vt:lpstr>SU Budget Trend</vt:lpstr>
      <vt:lpstr>SU Budget Trend</vt:lpstr>
      <vt:lpstr>PowerPoint Presentation</vt:lpstr>
      <vt:lpstr>FY20 Budgets: Revenue Projection </vt:lpstr>
      <vt:lpstr>FY20 Budgets</vt:lpstr>
      <vt:lpstr>PowerPoint Presentation</vt:lpstr>
      <vt:lpstr>FY20 Budgets:</vt:lpstr>
      <vt:lpstr>“Issues/Concerns”</vt:lpstr>
      <vt:lpstr>FY20 and Beyond:</vt:lpstr>
      <vt:lpstr>USM Nonexempt Salary Structure</vt:lpstr>
      <vt:lpstr>USM: Unfunded Mandates</vt:lpstr>
      <vt:lpstr>Faculty Pay Study</vt:lpstr>
      <vt:lpstr>Faculty Pay Study</vt:lpstr>
      <vt:lpstr>Exempt Pay Study</vt:lpstr>
      <vt:lpstr>Exempt Pay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Upcoming FY20 Budget Picture: State &amp; USM: Minimum Wage Bill</vt:lpstr>
      <vt:lpstr>Upcoming FY20 Budget Picture: State &amp; USM: Minimum Wage Bill</vt:lpstr>
      <vt:lpstr>SU Budget Trend</vt:lpstr>
      <vt:lpstr>FY16-FY19 BUDGET INCREASES</vt:lpstr>
      <vt:lpstr>Questions?</vt:lpstr>
      <vt:lpstr>Plant fund Projects</vt:lpstr>
      <vt:lpstr>SU Budget Trend</vt:lpstr>
      <vt:lpstr>Revenue from Enrollment Growth Tuition &amp; Fees  is NOT the only answer:</vt:lpstr>
      <vt:lpstr>Revenue from Enrollment Growth Tuition &amp; Fees  is NOT the only answer:</vt:lpstr>
      <vt:lpstr>Additional Information:</vt:lpstr>
      <vt:lpstr>Historical Growth: Budgets &amp; PINs</vt:lpstr>
      <vt:lpstr>Student Headcount</vt:lpstr>
      <vt:lpstr>PINs</vt:lpstr>
      <vt:lpstr>PowerPoint Presentation</vt:lpstr>
      <vt:lpstr>PowerPoint Presentation</vt:lpstr>
      <vt:lpstr>PowerPoint Presentation</vt:lpstr>
      <vt:lpstr>PowerPoint Presentation</vt:lpstr>
      <vt:lpstr>PowerPoint Presentation</vt:lpstr>
      <vt:lpstr>PowerPoint Presentation</vt:lpstr>
      <vt:lpstr>Financial Information:</vt:lpstr>
      <vt:lpstr>USM Dashboard Indicators</vt:lpstr>
      <vt:lpstr>Auxiliary Performance FY14-19</vt:lpstr>
      <vt:lpstr>Auxiliary Revenue FY14-19</vt:lpstr>
      <vt:lpstr>Auxiliary Contribution FY14-19 (Before Plant Fund Transfer)</vt:lpstr>
      <vt:lpstr>UDS: Auxiliary Revenue</vt:lpstr>
      <vt:lpstr>UDS: Auxiliary Revenue</vt:lpstr>
      <vt:lpstr>UDS: Auxiliary Revenue</vt:lpstr>
      <vt:lpstr>USM Data Points and Legislative Testimony:</vt:lpstr>
      <vt:lpstr>Cost of Attendance</vt:lpstr>
      <vt:lpstr>Cost to Produce Degree</vt:lpstr>
      <vt:lpstr>Financial Aid / Student Loans</vt:lpstr>
      <vt:lpstr>Appropriation per FTE</vt:lpstr>
    </vt:vector>
  </TitlesOfParts>
  <Company>Salisbury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kosiegert</dc:creator>
  <cp:lastModifiedBy>Chrys Egan</cp:lastModifiedBy>
  <cp:revision>539</cp:revision>
  <cp:lastPrinted>2019-04-23T19:03:03Z</cp:lastPrinted>
  <dcterms:created xsi:type="dcterms:W3CDTF">2012-01-17T19:13:32Z</dcterms:created>
  <dcterms:modified xsi:type="dcterms:W3CDTF">2019-04-23T19:27:17Z</dcterms:modified>
</cp:coreProperties>
</file>