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460" r:id="rId2"/>
    <p:sldId id="544" r:id="rId3"/>
    <p:sldId id="545" r:id="rId4"/>
    <p:sldId id="546" r:id="rId5"/>
    <p:sldId id="522" r:id="rId6"/>
    <p:sldId id="538" r:id="rId7"/>
    <p:sldId id="539" r:id="rId8"/>
    <p:sldId id="542" r:id="rId9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1114"/>
    <a:srgbClr val="E78E23"/>
    <a:srgbClr val="F6BD43"/>
    <a:srgbClr val="EEA521"/>
    <a:srgbClr val="6699FF"/>
    <a:srgbClr val="CC0922"/>
    <a:srgbClr val="FAD7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1" autoAdjust="0"/>
    <p:restoredTop sz="78445" autoAdjust="0"/>
  </p:normalViewPr>
  <p:slideViewPr>
    <p:cSldViewPr snapToObjects="1">
      <p:cViewPr varScale="1">
        <p:scale>
          <a:sx n="88" d="100"/>
          <a:sy n="88" d="100"/>
        </p:scale>
        <p:origin x="167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513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513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E55EAB6-E71D-4B85-9041-C11BBDF74094}" type="datetimeFigureOut">
              <a:rPr lang="en-US"/>
              <a:pPr>
                <a:defRPr/>
              </a:pPr>
              <a:t>4/23/2019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7840" cy="465138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675"/>
            <a:ext cx="3037840" cy="465138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74C56B2-C248-4619-B231-AAD74FD97E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1009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513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513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0032027-F62A-4BA0-87FB-4817F2EA7E31}" type="datetimeFigureOut">
              <a:rPr lang="en-US"/>
              <a:pPr>
                <a:defRPr/>
              </a:pPr>
              <a:t>4/23/2019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4" rIns="91428" bIns="45714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6426"/>
            <a:ext cx="5608320" cy="4183063"/>
          </a:xfrm>
          <a:prstGeom prst="rect">
            <a:avLst/>
          </a:prstGeom>
        </p:spPr>
        <p:txBody>
          <a:bodyPr vert="horz" lIns="91428" tIns="45714" rIns="91428" bIns="4571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7840" cy="465138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675"/>
            <a:ext cx="3037840" cy="465138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F05978A-A55E-40EB-A0A6-760424426D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0352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05978A-A55E-40EB-A0A6-760424426D5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815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05978A-A55E-40EB-A0A6-760424426D5A}" type="slidenum">
              <a:rPr lang="en-US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85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05978A-A55E-40EB-A0A6-760424426D5A}" type="slidenum">
              <a:rPr lang="en-US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0394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05978A-A55E-40EB-A0A6-760424426D5A}" type="slidenum">
              <a:rPr lang="en-US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7133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05978A-A55E-40EB-A0A6-760424426D5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5943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05978A-A55E-40EB-A0A6-760424426D5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0495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05978A-A55E-40EB-A0A6-760424426D5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476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05978A-A55E-40EB-A0A6-760424426D5A}" type="slidenum">
              <a:rPr lang="en-US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894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65175-F5FE-4138-B947-1F38E0AE80F0}" type="datetimeFigureOut">
              <a:rPr lang="en-US"/>
              <a:pPr>
                <a:defRPr/>
              </a:pPr>
              <a:t>4/23/2019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94B09-7CDE-4CE7-ADF9-AD9375F0C9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E005A-D221-4143-8732-06C31C33AC08}" type="datetimeFigureOut">
              <a:rPr lang="en-US"/>
              <a:pPr>
                <a:defRPr/>
              </a:pPr>
              <a:t>4/23/2019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FEF3D-F2CA-464D-BAB0-C2B5887C3C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BD4C4-CCFC-4270-A225-68F3833FDE6F}" type="datetimeFigureOut">
              <a:rPr lang="en-US"/>
              <a:pPr>
                <a:defRPr/>
              </a:pPr>
              <a:t>4/23/2019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C43D5-71C7-4992-A912-E22BDD54A9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3BCE4-315E-4182-86D2-1C0F707249EE}" type="datetimeFigureOut">
              <a:rPr lang="en-US"/>
              <a:pPr>
                <a:defRPr/>
              </a:pPr>
              <a:t>4/23/2019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FD6F6-8DDE-4D1A-834C-CF9FFEE6BC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7" name="Picture 6" descr="SU seal Line.eps"/>
          <p:cNvPicPr>
            <a:picLocks noChangeAspect="1"/>
          </p:cNvPicPr>
          <p:nvPr userDrawn="1"/>
        </p:nvPicPr>
        <p:blipFill>
          <a:blip r:embed="rId2">
            <a:alphaModFix amt="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524000"/>
            <a:ext cx="4586589" cy="4521200"/>
          </a:xfrm>
          <a:prstGeom prst="rect">
            <a:avLst/>
          </a:prstGeom>
          <a:blipFill rotWithShape="1">
            <a:blip r:embed="rId2">
              <a:alphaModFix amt="3000"/>
            </a:blip>
            <a:stretch>
              <a:fillRect/>
            </a:stretch>
          </a:blipFill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FC5B-850C-4AD3-AB34-1CE25F253A83}" type="datetimeFigureOut">
              <a:rPr lang="en-US"/>
              <a:pPr>
                <a:defRPr/>
              </a:pPr>
              <a:t>4/23/2019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853B1-EAAC-4896-A191-56C14BC25D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FB9EF-7B32-4319-B1FA-D7DB6801E42F}" type="datetimeFigureOut">
              <a:rPr lang="en-US"/>
              <a:pPr>
                <a:defRPr/>
              </a:pPr>
              <a:t>4/23/2019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41C1D-7D03-4E95-9242-5FE1D4E037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C3B57-5F26-49FD-9C97-426439D6AD82}" type="datetimeFigureOut">
              <a:rPr lang="en-US"/>
              <a:pPr>
                <a:defRPr/>
              </a:pPr>
              <a:t>4/23/2019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EC6B2-BBAA-400F-954C-23866AAD92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689BA-FE4C-4FF4-AF9D-6596E7F72746}" type="datetimeFigureOut">
              <a:rPr lang="en-US"/>
              <a:pPr>
                <a:defRPr/>
              </a:pPr>
              <a:t>4/23/2019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9BC1D-7EF8-480D-842E-97994E30D5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5C29B-D93F-4E76-9824-26A601DC6CA5}" type="datetimeFigureOut">
              <a:rPr lang="en-US"/>
              <a:pPr>
                <a:defRPr/>
              </a:pPr>
              <a:t>4/23/2019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409D8-6545-47F7-912A-3C0B2A05B8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0128C-576B-413B-A48B-79D90092324F}" type="datetimeFigureOut">
              <a:rPr lang="en-US"/>
              <a:pPr>
                <a:defRPr/>
              </a:pPr>
              <a:t>4/23/2019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17106-7687-4814-AB41-DF006D43E7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C9E18-1252-4CF4-AF20-EB46DED3906C}" type="datetimeFigureOut">
              <a:rPr lang="en-US"/>
              <a:pPr>
                <a:defRPr/>
              </a:pPr>
              <a:t>4/23/2019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526BB-C865-4BD8-8617-596FBBD979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8E416F5-3A48-4FB7-A9C3-6D0AB45CADBE}" type="datetimeFigureOut">
              <a:rPr lang="en-US"/>
              <a:pPr>
                <a:defRPr/>
              </a:pPr>
              <a:t>4/23/2019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2F792A6-FFE1-4C20-B30A-30C99FD4EF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7" name="Picture 6" descr="SU seal Line.eps"/>
          <p:cNvPicPr>
            <a:picLocks noChangeAspect="1"/>
          </p:cNvPicPr>
          <p:nvPr userDrawn="1"/>
        </p:nvPicPr>
        <p:blipFill>
          <a:blip r:embed="rId13">
            <a:alphaModFix amt="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524000"/>
            <a:ext cx="4586589" cy="4521200"/>
          </a:xfrm>
          <a:prstGeom prst="rect">
            <a:avLst/>
          </a:prstGeom>
          <a:blipFill rotWithShape="1">
            <a:blip r:embed="rId13">
              <a:alphaModFix amt="3000"/>
            </a:blip>
            <a:stretch>
              <a:fillRect/>
            </a:stretch>
          </a:blipFill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622424"/>
            <a:ext cx="8001000" cy="37687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800" u="sng" dirty="0" smtClean="0">
                <a:solidFill>
                  <a:schemeClr val="bg1"/>
                </a:solidFill>
              </a:rPr>
              <a:t>Strategic Planning and Budgeting </a:t>
            </a:r>
            <a:r>
              <a:rPr lang="en-US" sz="4800" u="sng" dirty="0" smtClean="0">
                <a:solidFill>
                  <a:schemeClr val="bg1"/>
                </a:solidFill>
              </a:rPr>
              <a:t>Committee Update</a:t>
            </a:r>
            <a:endParaRPr lang="en-US" sz="4800" u="sng" dirty="0" smtClean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en-US" sz="4800" u="sng" dirty="0" smtClean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/>
                </a:solidFill>
              </a:rPr>
              <a:t>Faculty Senate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/>
                </a:solidFill>
              </a:rPr>
              <a:t>April 23, </a:t>
            </a:r>
            <a:r>
              <a:rPr lang="en-US" dirty="0" smtClean="0">
                <a:solidFill>
                  <a:schemeClr val="bg1"/>
                </a:solidFill>
              </a:rPr>
              <a:t>2019 Meeting</a:t>
            </a:r>
          </a:p>
        </p:txBody>
      </p:sp>
      <p:pic>
        <p:nvPicPr>
          <p:cNvPr id="2052" name="Picture 8" descr="SU logo 2001-All White 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5667375"/>
            <a:ext cx="1752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457200" y="1371600"/>
            <a:ext cx="8229600" cy="1588"/>
          </a:xfrm>
          <a:prstGeom prst="line">
            <a:avLst/>
          </a:prstGeom>
          <a:ln>
            <a:solidFill>
              <a:srgbClr val="EEA5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797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rgbClr val="E78E23"/>
            </a:gs>
            <a:gs pos="0">
              <a:srgbClr val="FAD77D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81400" y="274638"/>
            <a:ext cx="5105400" cy="641350"/>
          </a:xfrm>
        </p:spPr>
        <p:txBody>
          <a:bodyPr/>
          <a:lstStyle/>
          <a:p>
            <a:pPr algn="r"/>
            <a:r>
              <a:rPr lang="en-US" sz="3600" dirty="0" smtClean="0">
                <a:solidFill>
                  <a:srgbClr val="601114"/>
                </a:solidFill>
              </a:rPr>
              <a:t>Timeline</a:t>
            </a:r>
            <a:endParaRPr lang="en-US" sz="3600" dirty="0">
              <a:solidFill>
                <a:srgbClr val="601114"/>
              </a:solidFill>
            </a:endParaRPr>
          </a:p>
        </p:txBody>
      </p:sp>
      <p:sp>
        <p:nvSpPr>
          <p:cNvPr id="10244" name="Content Placeholder 2"/>
          <p:cNvSpPr>
            <a:spLocks noGrp="1"/>
          </p:cNvSpPr>
          <p:nvPr>
            <p:ph idx="1"/>
          </p:nvPr>
        </p:nvSpPr>
        <p:spPr>
          <a:xfrm>
            <a:off x="457200" y="992188"/>
            <a:ext cx="8229600" cy="5408612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400" b="1" u="sng" dirty="0">
                <a:solidFill>
                  <a:srgbClr val="800000"/>
                </a:solidFill>
              </a:rPr>
              <a:t>Spring 2017-Spring 2018</a:t>
            </a:r>
            <a:endParaRPr lang="en-US" sz="2400" dirty="0">
              <a:solidFill>
                <a:srgbClr val="8000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2000" dirty="0"/>
              <a:t>Update </a:t>
            </a:r>
            <a:r>
              <a:rPr lang="en-US" sz="2000" dirty="0" smtClean="0"/>
              <a:t>and </a:t>
            </a:r>
            <a:r>
              <a:rPr lang="en-US" sz="2000" dirty="0"/>
              <a:t>Highlights from the 2014-18 Strategic Plan (Handout)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SCUP Planning Institute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Developing Metrics/KPIs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Reviewing Higher Ed Trends</a:t>
            </a:r>
          </a:p>
          <a:p>
            <a:pPr>
              <a:spcBef>
                <a:spcPts val="0"/>
              </a:spcBef>
            </a:pPr>
            <a:endParaRPr lang="en-US" sz="1100" b="1" u="sng" dirty="0">
              <a:solidFill>
                <a:srgbClr val="EEA52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b="1" u="sng" dirty="0">
                <a:solidFill>
                  <a:srgbClr val="800000"/>
                </a:solidFill>
              </a:rPr>
              <a:t>Fall 2018 SWOT analyses completed</a:t>
            </a:r>
            <a:endParaRPr lang="en-US" sz="2400" dirty="0">
              <a:solidFill>
                <a:srgbClr val="8000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2000" dirty="0"/>
              <a:t>Faculty Senate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Graduate Student Council (GSC)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Staff Senate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Strategic Planning and Budgeting Committee (SPBC)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Student Government Association (SGA)</a:t>
            </a:r>
          </a:p>
          <a:p>
            <a:pPr>
              <a:spcBef>
                <a:spcPts val="0"/>
              </a:spcBef>
            </a:pPr>
            <a:endParaRPr lang="en-US" sz="1100" b="1" u="sng" dirty="0">
              <a:solidFill>
                <a:srgbClr val="EEA52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b="1" u="sng" dirty="0">
                <a:solidFill>
                  <a:srgbClr val="800000"/>
                </a:solidFill>
              </a:rPr>
              <a:t>January  2019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SWOT results summarized and refined for SPBC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Campus-wide focus groups planned using SWOT results</a:t>
            </a:r>
          </a:p>
          <a:p>
            <a:endParaRPr lang="en-US" sz="12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>
              <a:ea typeface="Baskerville MT"/>
              <a:cs typeface="Baskerville MT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2800" dirty="0">
              <a:ea typeface="Baskerville MT"/>
              <a:cs typeface="Baskerville MT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914400"/>
            <a:ext cx="8229600" cy="1588"/>
          </a:xfrm>
          <a:prstGeom prst="line">
            <a:avLst/>
          </a:prstGeom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46" name="Picture 5" descr="SU logo 2001-All White 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85750"/>
            <a:ext cx="1752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6759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rgbClr val="E78E23"/>
            </a:gs>
            <a:gs pos="0">
              <a:srgbClr val="FAD77D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81400" y="274638"/>
            <a:ext cx="5105400" cy="641350"/>
          </a:xfrm>
        </p:spPr>
        <p:txBody>
          <a:bodyPr/>
          <a:lstStyle/>
          <a:p>
            <a:pPr algn="r"/>
            <a:r>
              <a:rPr lang="en-US" sz="3600" dirty="0" smtClean="0">
                <a:solidFill>
                  <a:srgbClr val="800000"/>
                </a:solidFill>
              </a:rPr>
              <a:t>Timeline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10244" name="Content Placeholder 2"/>
          <p:cNvSpPr>
            <a:spLocks noGrp="1"/>
          </p:cNvSpPr>
          <p:nvPr>
            <p:ph idx="1"/>
          </p:nvPr>
        </p:nvSpPr>
        <p:spPr>
          <a:xfrm>
            <a:off x="457200" y="992188"/>
            <a:ext cx="8229600" cy="5408612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200" b="1" u="sng" dirty="0">
                <a:solidFill>
                  <a:srgbClr val="800000"/>
                </a:solidFill>
              </a:rPr>
              <a:t>February-March 2019  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Conduct campus-wide Focus Groups to develop ideas for strategies related to SWOT results to include in next Strategic </a:t>
            </a:r>
            <a:r>
              <a:rPr lang="en-US" sz="1800" dirty="0" smtClean="0"/>
              <a:t>Plan</a:t>
            </a:r>
            <a:endParaRPr lang="en-US" sz="2200" u="sng" dirty="0">
              <a:solidFill>
                <a:srgbClr val="8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200" b="1" u="sng" dirty="0" smtClean="0">
                <a:solidFill>
                  <a:srgbClr val="800000"/>
                </a:solidFill>
              </a:rPr>
              <a:t>May 2019</a:t>
            </a:r>
            <a:endParaRPr lang="en-US" sz="2200" b="1" u="sng" dirty="0">
              <a:solidFill>
                <a:srgbClr val="800000"/>
              </a:solidFill>
            </a:endParaRP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Summarize and share Focus Group results </a:t>
            </a:r>
          </a:p>
          <a:p>
            <a:pPr>
              <a:spcBef>
                <a:spcPts val="0"/>
              </a:spcBef>
            </a:pPr>
            <a:endParaRPr lang="en-US" sz="1000" b="1" u="sng" dirty="0"/>
          </a:p>
          <a:p>
            <a:pPr marL="0" indent="0">
              <a:spcBef>
                <a:spcPts val="0"/>
              </a:spcBef>
              <a:buNone/>
            </a:pPr>
            <a:r>
              <a:rPr lang="en-US" sz="2200" b="1" u="sng" dirty="0">
                <a:solidFill>
                  <a:srgbClr val="800000"/>
                </a:solidFill>
              </a:rPr>
              <a:t>May-June-July 2019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Write a draft of the Strategic Plan</a:t>
            </a:r>
          </a:p>
          <a:p>
            <a:pPr>
              <a:spcBef>
                <a:spcPts val="0"/>
              </a:spcBef>
            </a:pPr>
            <a:endParaRPr lang="en-US" sz="1000" b="1" u="sng" dirty="0"/>
          </a:p>
          <a:p>
            <a:pPr marL="0" indent="0">
              <a:spcBef>
                <a:spcPts val="0"/>
              </a:spcBef>
              <a:buNone/>
            </a:pPr>
            <a:r>
              <a:rPr lang="en-US" sz="2200" b="1" u="sng" dirty="0">
                <a:solidFill>
                  <a:srgbClr val="800000"/>
                </a:solidFill>
              </a:rPr>
              <a:t>Fall 2019</a:t>
            </a:r>
          </a:p>
          <a:p>
            <a:pPr marL="741363" lvl="1" indent="-284163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Share Draft Strategic Plan with campus for feedback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Finalize Strategic Plan</a:t>
            </a:r>
          </a:p>
          <a:p>
            <a:pPr marL="0" lvl="1">
              <a:spcBef>
                <a:spcPts val="0"/>
              </a:spcBef>
            </a:pPr>
            <a:endParaRPr lang="en-US" sz="1000" b="1" u="sng" dirty="0"/>
          </a:p>
          <a:p>
            <a:pPr marL="0" lvl="1" indent="0">
              <a:spcBef>
                <a:spcPts val="0"/>
              </a:spcBef>
              <a:buNone/>
            </a:pPr>
            <a:r>
              <a:rPr lang="en-US" sz="2200" b="1" u="sng" dirty="0">
                <a:solidFill>
                  <a:srgbClr val="800000"/>
                </a:solidFill>
              </a:rPr>
              <a:t>January 2020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Implement Strategic Plan </a:t>
            </a:r>
          </a:p>
          <a:p>
            <a:endParaRPr lang="en-US" sz="12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>
              <a:ea typeface="Baskerville MT"/>
              <a:cs typeface="Baskerville MT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2800" dirty="0">
              <a:ea typeface="Baskerville MT"/>
              <a:cs typeface="Baskerville MT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914400"/>
            <a:ext cx="8229600" cy="1588"/>
          </a:xfrm>
          <a:prstGeom prst="line">
            <a:avLst/>
          </a:prstGeom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46" name="Picture 5" descr="SU logo 2001-All White 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85750"/>
            <a:ext cx="1752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6539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rgbClr val="E78E23"/>
            </a:gs>
            <a:gs pos="0">
              <a:srgbClr val="FAD77D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81400" y="274638"/>
            <a:ext cx="5105400" cy="641350"/>
          </a:xfrm>
        </p:spPr>
        <p:txBody>
          <a:bodyPr/>
          <a:lstStyle/>
          <a:p>
            <a:pPr algn="r"/>
            <a:r>
              <a:rPr lang="en-US" sz="3600" dirty="0" smtClean="0">
                <a:solidFill>
                  <a:srgbClr val="601114"/>
                </a:solidFill>
              </a:rPr>
              <a:t>SWOT Results </a:t>
            </a:r>
            <a:endParaRPr lang="en-US" sz="3600" dirty="0">
              <a:solidFill>
                <a:srgbClr val="601114"/>
              </a:solidFill>
            </a:endParaRPr>
          </a:p>
        </p:txBody>
      </p:sp>
      <p:sp>
        <p:nvSpPr>
          <p:cNvPr id="10244" name="Content Placeholder 2"/>
          <p:cNvSpPr>
            <a:spLocks noGrp="1"/>
          </p:cNvSpPr>
          <p:nvPr>
            <p:ph idx="1"/>
          </p:nvPr>
        </p:nvSpPr>
        <p:spPr>
          <a:xfrm>
            <a:off x="457200" y="992188"/>
            <a:ext cx="8229600" cy="540861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2400" dirty="0"/>
              <a:t>Summarized and categorized the strengths, weaknesses, opportunities and threats identified by the campus governance groups in fall 2018. </a:t>
            </a:r>
          </a:p>
          <a:p>
            <a:pPr>
              <a:spcBef>
                <a:spcPts val="0"/>
              </a:spcBef>
            </a:pP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400" b="1" u="sng" dirty="0"/>
              <a:t>Created seven focus group topic areas:</a:t>
            </a:r>
          </a:p>
          <a:p>
            <a:pPr marL="800100" lvl="1" indent="-342900">
              <a:spcBef>
                <a:spcPts val="0"/>
              </a:spcBef>
              <a:buFont typeface="+mj-lt"/>
              <a:buAutoNum type="arabicPeriod"/>
            </a:pPr>
            <a:r>
              <a:rPr lang="en-US" sz="2400" dirty="0"/>
              <a:t>Affordability, Accessibility and Attracting Students</a:t>
            </a:r>
          </a:p>
          <a:p>
            <a:pPr marL="800100" lvl="1" indent="-342900">
              <a:spcBef>
                <a:spcPts val="0"/>
              </a:spcBef>
              <a:buFont typeface="+mj-lt"/>
              <a:buAutoNum type="arabicPeriod"/>
            </a:pPr>
            <a:r>
              <a:rPr lang="en-US" sz="2400" dirty="0"/>
              <a:t>Diversity, Equity and Inclusion</a:t>
            </a:r>
          </a:p>
          <a:p>
            <a:pPr marL="800100" lvl="1" indent="-342900">
              <a:spcBef>
                <a:spcPts val="0"/>
              </a:spcBef>
              <a:buFont typeface="+mj-lt"/>
              <a:buAutoNum type="arabicPeriod"/>
            </a:pPr>
            <a:r>
              <a:rPr lang="en-US" sz="2400" dirty="0"/>
              <a:t>Sustainability &amp; Environmental Stewardship</a:t>
            </a:r>
          </a:p>
          <a:p>
            <a:pPr marL="800100" lvl="1" indent="-342900">
              <a:spcBef>
                <a:spcPts val="0"/>
              </a:spcBef>
              <a:buFont typeface="+mj-lt"/>
              <a:buAutoNum type="arabicPeriod"/>
            </a:pPr>
            <a:r>
              <a:rPr lang="en-US" sz="2400" dirty="0"/>
              <a:t>External Partnerships and Community Engagement</a:t>
            </a:r>
          </a:p>
          <a:p>
            <a:pPr marL="800100" lvl="1" indent="-342900">
              <a:spcBef>
                <a:spcPts val="0"/>
              </a:spcBef>
              <a:buFont typeface="+mj-lt"/>
              <a:buAutoNum type="arabicPeriod"/>
            </a:pPr>
            <a:r>
              <a:rPr lang="en-US" sz="2400" dirty="0"/>
              <a:t>Academic Programs and Student Success</a:t>
            </a:r>
          </a:p>
          <a:p>
            <a:pPr marL="800100" lvl="1" indent="-342900">
              <a:spcBef>
                <a:spcPts val="0"/>
              </a:spcBef>
              <a:buFont typeface="+mj-lt"/>
              <a:buAutoNum type="arabicPeriod"/>
            </a:pPr>
            <a:r>
              <a:rPr lang="en-US" sz="2400" dirty="0"/>
              <a:t>Funding Model and Business Practices</a:t>
            </a:r>
          </a:p>
          <a:p>
            <a:pPr marL="800100" lvl="1" indent="-342900">
              <a:spcBef>
                <a:spcPts val="0"/>
              </a:spcBef>
              <a:buFont typeface="+mj-lt"/>
              <a:buAutoNum type="arabicPeriod"/>
            </a:pPr>
            <a:r>
              <a:rPr lang="en-US" sz="2400" dirty="0"/>
              <a:t>Campus Environment and Spaces</a:t>
            </a:r>
          </a:p>
          <a:p>
            <a:endParaRPr lang="en-US" sz="12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>
              <a:ea typeface="Baskerville MT"/>
              <a:cs typeface="Baskerville MT"/>
            </a:endParaRP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en-US" sz="2800" dirty="0">
              <a:ea typeface="Baskerville MT"/>
              <a:cs typeface="Baskerville MT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914400"/>
            <a:ext cx="8229600" cy="1588"/>
          </a:xfrm>
          <a:prstGeom prst="line">
            <a:avLst/>
          </a:prstGeom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46" name="Picture 5" descr="SU logo 2001-All White 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85750"/>
            <a:ext cx="1752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5372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rgbClr val="E78E23"/>
            </a:gs>
            <a:gs pos="0">
              <a:srgbClr val="FAD77D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81400" y="274638"/>
            <a:ext cx="5105400" cy="641350"/>
          </a:xfrm>
        </p:spPr>
        <p:txBody>
          <a:bodyPr/>
          <a:lstStyle/>
          <a:p>
            <a:pPr algn="r"/>
            <a:r>
              <a:rPr lang="en-US" sz="3600" dirty="0" smtClean="0">
                <a:solidFill>
                  <a:srgbClr val="601114"/>
                </a:solidFill>
              </a:rPr>
              <a:t>Registrations</a:t>
            </a:r>
            <a:endParaRPr lang="en-US" sz="3600" dirty="0">
              <a:solidFill>
                <a:srgbClr val="601114"/>
              </a:solidFill>
            </a:endParaRPr>
          </a:p>
        </p:txBody>
      </p:sp>
      <p:sp>
        <p:nvSpPr>
          <p:cNvPr id="10244" name="Content Placeholder 2"/>
          <p:cNvSpPr>
            <a:spLocks noGrp="1"/>
          </p:cNvSpPr>
          <p:nvPr>
            <p:ph idx="1"/>
          </p:nvPr>
        </p:nvSpPr>
        <p:spPr>
          <a:xfrm>
            <a:off x="457200" y="992188"/>
            <a:ext cx="8229600" cy="5408612"/>
          </a:xfrm>
        </p:spPr>
        <p:txBody>
          <a:bodyPr/>
          <a:lstStyle/>
          <a:p>
            <a:endParaRPr lang="en-US" sz="12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>
                <a:ea typeface="Baskerville MT"/>
                <a:cs typeface="Baskerville MT"/>
              </a:rPr>
              <a:t>493 total </a:t>
            </a:r>
            <a:r>
              <a:rPr lang="en-US" sz="2400" b="1" dirty="0" smtClean="0">
                <a:ea typeface="Baskerville MT"/>
                <a:cs typeface="Baskerville MT"/>
              </a:rPr>
              <a:t>registrations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 smtClean="0">
                <a:ea typeface="Baskerville MT"/>
                <a:cs typeface="Baskerville MT"/>
              </a:rPr>
              <a:t>Subject matter experts and campus constituents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 smtClean="0">
                <a:ea typeface="Baskerville MT"/>
                <a:cs typeface="Baskerville MT"/>
              </a:rPr>
              <a:t>Includes </a:t>
            </a:r>
            <a:r>
              <a:rPr lang="en-US" sz="2000" dirty="0">
                <a:ea typeface="Baskerville MT"/>
                <a:cs typeface="Baskerville MT"/>
              </a:rPr>
              <a:t>duplicates as some signed up for multiple </a:t>
            </a:r>
            <a:r>
              <a:rPr lang="en-US" sz="2000" dirty="0" smtClean="0">
                <a:ea typeface="Baskerville MT"/>
                <a:cs typeface="Baskerville MT"/>
              </a:rPr>
              <a:t>sessions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000" b="1" dirty="0" smtClean="0">
                <a:ea typeface="Baskerville MT"/>
                <a:cs typeface="Baskerville MT"/>
              </a:rPr>
              <a:t>273 </a:t>
            </a:r>
            <a:r>
              <a:rPr lang="en-US" sz="2000" b="1" dirty="0">
                <a:ea typeface="Baskerville MT"/>
                <a:cs typeface="Baskerville MT"/>
              </a:rPr>
              <a:t>different campus constituents registered for at least 1 session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000" b="1" dirty="0">
                <a:ea typeface="Baskerville MT"/>
                <a:cs typeface="Baskerville MT"/>
              </a:rPr>
              <a:t>115 signed up for more than 1 session</a:t>
            </a:r>
          </a:p>
          <a:p>
            <a:pPr marL="457200" lvl="1" indent="0">
              <a:lnSpc>
                <a:spcPct val="90000"/>
              </a:lnSpc>
              <a:buNone/>
              <a:defRPr/>
            </a:pPr>
            <a:endParaRPr lang="en-US" sz="1000" b="1" dirty="0" smtClean="0">
              <a:ea typeface="Baskerville MT"/>
              <a:cs typeface="Baskerville MT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ea typeface="Baskerville MT"/>
                <a:cs typeface="Baskerville MT"/>
              </a:rPr>
              <a:t>Unduplicated </a:t>
            </a:r>
            <a:r>
              <a:rPr lang="en-US" sz="2400" b="1" dirty="0" smtClean="0">
                <a:ea typeface="Baskerville MT"/>
                <a:cs typeface="Baskerville MT"/>
              </a:rPr>
              <a:t>registrations (246)</a:t>
            </a:r>
            <a:endParaRPr lang="en-US" sz="2400" b="1" dirty="0" smtClean="0">
              <a:ea typeface="Baskerville MT"/>
              <a:cs typeface="Baskerville MT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2000" dirty="0" smtClean="0">
                <a:ea typeface="Baskerville MT"/>
                <a:cs typeface="Baskerville MT"/>
              </a:rPr>
              <a:t>94  </a:t>
            </a:r>
            <a:r>
              <a:rPr lang="en-US" sz="2000" dirty="0">
                <a:ea typeface="Baskerville MT"/>
                <a:cs typeface="Baskerville MT"/>
              </a:rPr>
              <a:t>Faculty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>
                <a:ea typeface="Baskerville MT"/>
                <a:cs typeface="Baskerville MT"/>
              </a:rPr>
              <a:t>126 Staff 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>
                <a:ea typeface="Baskerville MT"/>
                <a:cs typeface="Baskerville MT"/>
              </a:rPr>
              <a:t>26 </a:t>
            </a:r>
            <a:r>
              <a:rPr lang="en-US" sz="2000" dirty="0" smtClean="0">
                <a:ea typeface="Baskerville MT"/>
                <a:cs typeface="Baskerville MT"/>
              </a:rPr>
              <a:t>Students</a:t>
            </a:r>
          </a:p>
          <a:p>
            <a:pPr marL="457200" lvl="1" indent="0">
              <a:lnSpc>
                <a:spcPct val="90000"/>
              </a:lnSpc>
              <a:buNone/>
              <a:defRPr/>
            </a:pPr>
            <a:endParaRPr lang="en-US" sz="2400" b="1" dirty="0">
              <a:ea typeface="Baskerville MT"/>
              <a:cs typeface="Baskerville MT"/>
            </a:endParaRPr>
          </a:p>
          <a:p>
            <a:pPr>
              <a:lnSpc>
                <a:spcPct val="90000"/>
              </a:lnSpc>
              <a:defRPr/>
            </a:pPr>
            <a:r>
              <a:rPr lang="en-US" sz="2400" b="1" dirty="0">
                <a:ea typeface="Baskerville MT"/>
                <a:cs typeface="Baskerville MT"/>
              </a:rPr>
              <a:t>399 attendees (includes duplicates) across 21 sessions</a:t>
            </a:r>
          </a:p>
          <a:p>
            <a:pPr lvl="2">
              <a:lnSpc>
                <a:spcPct val="90000"/>
              </a:lnSpc>
              <a:defRPr/>
            </a:pPr>
            <a:endParaRPr lang="en-US" b="1" dirty="0">
              <a:ea typeface="Baskerville MT"/>
              <a:cs typeface="Baskerville MT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>
              <a:ea typeface="Baskerville MT"/>
              <a:cs typeface="Baskerville MT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914400"/>
            <a:ext cx="8229600" cy="1588"/>
          </a:xfrm>
          <a:prstGeom prst="line">
            <a:avLst/>
          </a:prstGeom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46" name="Picture 5" descr="SU logo 2001-All White 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85750"/>
            <a:ext cx="1752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3616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rgbClr val="E78E23"/>
            </a:gs>
            <a:gs pos="0">
              <a:srgbClr val="FAD77D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38400" y="273050"/>
            <a:ext cx="6553200" cy="641350"/>
          </a:xfrm>
        </p:spPr>
        <p:txBody>
          <a:bodyPr/>
          <a:lstStyle/>
          <a:p>
            <a:r>
              <a:rPr lang="en-US" sz="3600" dirty="0" smtClean="0">
                <a:solidFill>
                  <a:srgbClr val="601114"/>
                </a:solidFill>
              </a:rPr>
              <a:t>Signed up for 4 or more Sessions</a:t>
            </a:r>
            <a:endParaRPr lang="en-US" sz="3600" dirty="0">
              <a:solidFill>
                <a:srgbClr val="601114"/>
              </a:solidFill>
            </a:endParaRPr>
          </a:p>
        </p:txBody>
      </p:sp>
      <p:sp>
        <p:nvSpPr>
          <p:cNvPr id="10244" name="Content Placeholder 2"/>
          <p:cNvSpPr>
            <a:spLocks noGrp="1"/>
          </p:cNvSpPr>
          <p:nvPr>
            <p:ph idx="1"/>
          </p:nvPr>
        </p:nvSpPr>
        <p:spPr>
          <a:xfrm>
            <a:off x="457200" y="992188"/>
            <a:ext cx="8229600" cy="5408612"/>
          </a:xfrm>
        </p:spPr>
        <p:txBody>
          <a:bodyPr/>
          <a:lstStyle/>
          <a:p>
            <a:endParaRPr lang="en-US" sz="12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>
              <a:ea typeface="Baskerville MT"/>
              <a:cs typeface="Baskerville MT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914400"/>
            <a:ext cx="8229600" cy="1588"/>
          </a:xfrm>
          <a:prstGeom prst="line">
            <a:avLst/>
          </a:prstGeom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46" name="Picture 5" descr="SU logo 2001-All White 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85750"/>
            <a:ext cx="1752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00" y="1142999"/>
            <a:ext cx="6850224" cy="5843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70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rgbClr val="E78E23"/>
            </a:gs>
            <a:gs pos="0">
              <a:srgbClr val="FAD77D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124200" y="274638"/>
            <a:ext cx="5562600" cy="641350"/>
          </a:xfrm>
        </p:spPr>
        <p:txBody>
          <a:bodyPr/>
          <a:lstStyle/>
          <a:p>
            <a:pPr algn="r"/>
            <a:r>
              <a:rPr lang="en-US" sz="3600" dirty="0" smtClean="0">
                <a:solidFill>
                  <a:srgbClr val="601114"/>
                </a:solidFill>
              </a:rPr>
              <a:t>Shared Governance</a:t>
            </a:r>
            <a:endParaRPr lang="en-US" sz="3600" dirty="0">
              <a:solidFill>
                <a:srgbClr val="601114"/>
              </a:solidFill>
            </a:endParaRPr>
          </a:p>
        </p:txBody>
      </p:sp>
      <p:sp>
        <p:nvSpPr>
          <p:cNvPr id="10244" name="Content Placeholder 2"/>
          <p:cNvSpPr>
            <a:spLocks noGrp="1"/>
          </p:cNvSpPr>
          <p:nvPr>
            <p:ph idx="1"/>
          </p:nvPr>
        </p:nvSpPr>
        <p:spPr>
          <a:xfrm>
            <a:off x="457200" y="992188"/>
            <a:ext cx="8229600" cy="5408612"/>
          </a:xfrm>
        </p:spPr>
        <p:txBody>
          <a:bodyPr/>
          <a:lstStyle/>
          <a:p>
            <a:endParaRPr lang="en-US" sz="12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>
              <a:ea typeface="Baskerville MT"/>
              <a:cs typeface="Baskerville MT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914400"/>
            <a:ext cx="8229600" cy="1588"/>
          </a:xfrm>
          <a:prstGeom prst="line">
            <a:avLst/>
          </a:prstGeom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46" name="Picture 5" descr="SU logo 2001-All White 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85750"/>
            <a:ext cx="1752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" y="1081792"/>
            <a:ext cx="7239000" cy="5818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55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rgbClr val="E78E23"/>
            </a:gs>
            <a:gs pos="0">
              <a:srgbClr val="FAD77D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81400" y="274638"/>
            <a:ext cx="5105400" cy="641350"/>
          </a:xfrm>
        </p:spPr>
        <p:txBody>
          <a:bodyPr/>
          <a:lstStyle/>
          <a:p>
            <a:pPr algn="r"/>
            <a:r>
              <a:rPr lang="en-US" sz="3600" dirty="0" smtClean="0">
                <a:solidFill>
                  <a:srgbClr val="601114"/>
                </a:solidFill>
              </a:rPr>
              <a:t>Next Steps</a:t>
            </a:r>
            <a:endParaRPr lang="en-US" sz="3600" dirty="0">
              <a:solidFill>
                <a:srgbClr val="601114"/>
              </a:solidFill>
            </a:endParaRPr>
          </a:p>
        </p:txBody>
      </p:sp>
      <p:sp>
        <p:nvSpPr>
          <p:cNvPr id="10244" name="Content Placeholder 2"/>
          <p:cNvSpPr>
            <a:spLocks noGrp="1"/>
          </p:cNvSpPr>
          <p:nvPr>
            <p:ph idx="1"/>
          </p:nvPr>
        </p:nvSpPr>
        <p:spPr>
          <a:xfrm>
            <a:off x="457200" y="992188"/>
            <a:ext cx="8229600" cy="54086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600" dirty="0" smtClean="0">
                <a:ea typeface="Baskerville MT"/>
                <a:cs typeface="Baskerville MT"/>
              </a:rPr>
              <a:t>Summer </a:t>
            </a:r>
            <a:r>
              <a:rPr lang="en-US" sz="3600" dirty="0" smtClean="0">
                <a:ea typeface="Baskerville MT"/>
                <a:cs typeface="Baskerville MT"/>
              </a:rPr>
              <a:t>writing/review </a:t>
            </a:r>
            <a:r>
              <a:rPr lang="en-US" sz="3600" dirty="0">
                <a:ea typeface="Baskerville MT"/>
                <a:cs typeface="Baskerville MT"/>
              </a:rPr>
              <a:t>team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dirty="0">
                <a:ea typeface="Baskerville MT"/>
                <a:cs typeface="Baskerville MT"/>
              </a:rPr>
              <a:t>Involvement of governance groups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dirty="0">
                <a:ea typeface="Baskerville MT"/>
                <a:cs typeface="Baskerville MT"/>
              </a:rPr>
              <a:t>Implement annual focus group updates</a:t>
            </a:r>
          </a:p>
          <a:p>
            <a:endParaRPr lang="en-US" sz="12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914400"/>
            <a:ext cx="8229600" cy="1588"/>
          </a:xfrm>
          <a:prstGeom prst="line">
            <a:avLst/>
          </a:prstGeom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46" name="Picture 5" descr="SU logo 2001-All White 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85750"/>
            <a:ext cx="1752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6308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__Templat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Venture">
      <a:majorFont>
        <a:latin typeface="Calisto MT"/>
        <a:ea typeface=""/>
        <a:cs typeface=""/>
        <a:font script="Jpan" typeface="ＭＳ Ｐ明朝"/>
      </a:majorFont>
      <a:minorFont>
        <a:latin typeface="Calisto MT"/>
        <a:ea typeface=""/>
        <a:cs typeface=""/>
        <a:font script="Jpan" typeface="ＭＳ Ｐ明朝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SU__Template</Template>
  <TotalTime>37770</TotalTime>
  <Words>305</Words>
  <Application>Microsoft Office PowerPoint</Application>
  <PresentationFormat>On-screen Show (4:3)</PresentationFormat>
  <Paragraphs>85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Baskerville MT</vt:lpstr>
      <vt:lpstr>Calibri</vt:lpstr>
      <vt:lpstr>Calisto MT</vt:lpstr>
      <vt:lpstr>SU__Template</vt:lpstr>
      <vt:lpstr>PowerPoint Presentation</vt:lpstr>
      <vt:lpstr>Timeline</vt:lpstr>
      <vt:lpstr>Timeline</vt:lpstr>
      <vt:lpstr>SWOT Results </vt:lpstr>
      <vt:lpstr>Registrations</vt:lpstr>
      <vt:lpstr>Signed up for 4 or more Sessions</vt:lpstr>
      <vt:lpstr>Shared Governance</vt:lpstr>
      <vt:lpstr>Next Steps</vt:lpstr>
    </vt:vector>
  </TitlesOfParts>
  <Company>Salisbury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kosiegert</dc:creator>
  <cp:lastModifiedBy>Kara Owens</cp:lastModifiedBy>
  <cp:revision>523</cp:revision>
  <cp:lastPrinted>2019-02-19T20:00:12Z</cp:lastPrinted>
  <dcterms:created xsi:type="dcterms:W3CDTF">2012-01-17T19:13:32Z</dcterms:created>
  <dcterms:modified xsi:type="dcterms:W3CDTF">2019-04-23T19:05:57Z</dcterms:modified>
</cp:coreProperties>
</file>