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14"/>
  </p:notesMasterIdLst>
  <p:handoutMasterIdLst>
    <p:handoutMasterId r:id="rId15"/>
  </p:handoutMasterIdLst>
  <p:sldIdLst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A72C"/>
    <a:srgbClr val="F3B329"/>
    <a:srgbClr val="783019"/>
    <a:srgbClr val="751A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99"/>
    <p:restoredTop sz="94659"/>
  </p:normalViewPr>
  <p:slideViewPr>
    <p:cSldViewPr snapToGrid="0" snapToObjects="1">
      <p:cViewPr varScale="1">
        <p:scale>
          <a:sx n="103" d="100"/>
          <a:sy n="103" d="100"/>
        </p:scale>
        <p:origin x="14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0D1915-32AA-B14A-9F30-B862087136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B5FC91-A4D7-744F-8532-803897CD9C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CC265-AC1A-7349-937B-F960CE9A705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4EE21E-8B23-244F-8867-2ABCCB8EE8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A4B5C7-A60E-6A4A-BFD8-FC16C03FAA5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7C3AF-6A93-5A47-90AD-9A43CE9B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955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4AB221-B7F1-4B40-988D-36E7FAB0BE8B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18CF6-AF84-F94A-85EC-A68267819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081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3">
            <a:extLst>
              <a:ext uri="{FF2B5EF4-FFF2-40B4-BE49-F238E27FC236}">
                <a16:creationId xmlns:a16="http://schemas.microsoft.com/office/drawing/2014/main" id="{3C85451B-C97A-0D4E-993D-F1741764F5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27F717-8C00-7B44-B861-1D6A835B814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Pゴシック" pitchFamily="-9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ゴシック" pitchFamily="-92" charset="-128"/>
              <a:cs typeface="+mn-cs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BEC08C8A-79DA-874B-9F89-FB71C7ADB6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53A2FDF-ACC7-E144-81EC-AB82AAF8E4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4493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3">
            <a:extLst>
              <a:ext uri="{FF2B5EF4-FFF2-40B4-BE49-F238E27FC236}">
                <a16:creationId xmlns:a16="http://schemas.microsoft.com/office/drawing/2014/main" id="{3C85451B-C97A-0D4E-993D-F1741764F5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itchFamily="2" charset="0"/>
                <a:ea typeface="MS Pゴシック" pitchFamily="-92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27F717-8C00-7B44-B861-1D6A835B814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Pゴシック" pitchFamily="-9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ゴシック" pitchFamily="-92" charset="-128"/>
              <a:cs typeface="+mn-cs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BEC08C8A-79DA-874B-9F89-FB71C7ADB6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53A2FDF-ACC7-E144-81EC-AB82AAF8E4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3931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FB4D-C2AA-0F43-81F6-497B3FE1C5D5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AD90-2B22-C542-8CED-B8FA23FA1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08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FB4D-C2AA-0F43-81F6-497B3FE1C5D5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AD90-2B22-C542-8CED-B8FA23FA1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121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FB4D-C2AA-0F43-81F6-497B3FE1C5D5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AD90-2B22-C542-8CED-B8FA23FA1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94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810000"/>
            <a:ext cx="6400800" cy="1752600"/>
          </a:xfrm>
        </p:spPr>
        <p:txBody>
          <a:bodyPr/>
          <a:lstStyle>
            <a:lvl1pPr marL="0" indent="0" algn="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F98626-D954-C948-8EEE-20A79B81D9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D9C734-5698-E44B-8E51-A14BF1804DF7}" type="datetime1">
              <a:rPr lang="en-US" altLang="en-US"/>
              <a:pPr/>
              <a:t>4/23/2019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46F659-B7CA-0146-919F-EDEB64F854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B29106-530A-FA4C-A509-238245B5B6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15603D-5276-BF43-ABE6-B3D2355CFD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565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0EA7A7-3B6C-4044-BB0F-38C9F090A4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AC68C5-374E-614F-B981-1D4F6C907235}" type="datetime1">
              <a:rPr lang="en-US" altLang="en-US"/>
              <a:pPr/>
              <a:t>4/23/2019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985FFC-4D34-AB42-A310-34D526F322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A3485B-2CE5-204D-85D0-97A851C7AE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809DA7-EC10-724D-88C3-05A82AFAA9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13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7FACA4-26D9-FA41-A590-FE97B8C334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FCFF0-7BF5-BD4E-89DB-5B04989E823C}" type="datetime1">
              <a:rPr lang="en-US" altLang="en-US"/>
              <a:pPr/>
              <a:t>4/23/2019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667E06-EB65-0042-B0D3-39A0BF0992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FDB3A9-BC3E-1D41-96DF-65F4B5390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947B3D-DFB5-4B47-811B-25347EF4DF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23117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0138A7-A1EC-9043-AB9E-ADCC16135A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A1498-756E-9345-B981-2EB7504D5AA6}" type="datetime1">
              <a:rPr lang="en-US" altLang="en-US"/>
              <a:pPr/>
              <a:t>4/23/2019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EACAA9-79C6-F14A-8008-D02473EFC6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6EF10F-32ED-AF4E-B27C-9ED3F772E0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6E2057-F60E-5441-B454-065F1FD203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1120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254F162-435F-B045-975C-382E0A2DE9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A041B-46E4-A541-86B3-45F5DF085C02}" type="datetime1">
              <a:rPr lang="en-US" altLang="en-US"/>
              <a:pPr/>
              <a:t>4/23/2019</a:t>
            </a:fld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AF9E107-BF82-AC40-97B4-A8B5599A96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BF4F39B-65AB-FE48-92E5-24077C8ED4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787A9-C08F-7344-AC98-B9E962D662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397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2EA5891-67FA-BD4B-9BC4-33C30E3FA8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B6DE8A-4536-9F44-9252-003C557E4EC9}" type="datetime1">
              <a:rPr lang="en-US" altLang="en-US"/>
              <a:pPr/>
              <a:t>4/23/2019</a:t>
            </a:fld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D93B80-BC18-1845-9DDA-D21EA89B0B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85FA5D7-C6A8-F642-B871-600C8875E0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B2AA27-CA98-9A44-A312-0427C32867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2931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3A8617A-12E4-044D-886E-85B5D836AF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E4B450-824D-F24B-A067-51DD939BDC14}" type="datetime1">
              <a:rPr lang="en-US" altLang="en-US"/>
              <a:pPr/>
              <a:t>4/23/2019</a:t>
            </a:fld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044AE2C-2EB7-2242-B324-A9048E3895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B2C1F42-BDD9-0A49-9DC3-DB6189B839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BC80EA-7CAE-4548-AC26-0E1E3BCC90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5134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A82236-ADA6-E243-9C57-231AAECC95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923E6A-C279-9F49-B2CB-58E192CC97C3}" type="datetime1">
              <a:rPr lang="en-US" altLang="en-US"/>
              <a:pPr/>
              <a:t>4/23/2019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34FA1B-C43F-0042-8E94-9F43338F96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2F6AAE-112A-084E-AE0D-92B01F9886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B93283-D705-3A43-B99E-8A7EA5A15B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04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FB4D-C2AA-0F43-81F6-497B3FE1C5D5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AD90-2B22-C542-8CED-B8FA23FA1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887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FB2E52-EC87-1C47-912D-D884488D23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D4C7DF-DE04-144C-9FF5-75495A69A526}" type="datetime1">
              <a:rPr lang="en-US" altLang="en-US"/>
              <a:pPr/>
              <a:t>4/23/2019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B8D0E2-F33D-C04F-9E2C-87E78DB6A0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9331EB-FB03-3C4A-8F61-188505556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7249E-BCE4-3B46-8163-648674928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56134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757F99-66E5-464D-AEC9-C03CB83483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CEF087-1EF2-8241-9635-F7176FEC1D39}" type="datetime1">
              <a:rPr lang="en-US" altLang="en-US"/>
              <a:pPr/>
              <a:t>4/23/2019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6AD4CA-6C88-254C-82DE-836C799F22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0F9715-EC9F-0545-96B9-EDD62C53CB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9480D-45A4-9744-8A2E-BA58C9D8B8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08269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4F55AC-9A7A-174B-81C8-1DA43D2083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8A7BBB-7A58-DB40-A64D-04DA12C4B65A}" type="datetime1">
              <a:rPr lang="en-US" altLang="en-US"/>
              <a:pPr/>
              <a:t>4/23/2019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EAD916-25CF-B44E-8ED6-8FCA387EDD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BCDD3E-28CB-0045-92B2-DE96D1F8C1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8F42A-620E-664B-ACA1-001EF41C76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233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FB4D-C2AA-0F43-81F6-497B3FE1C5D5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AD90-2B22-C542-8CED-B8FA23FA1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842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FB4D-C2AA-0F43-81F6-497B3FE1C5D5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AD90-2B22-C542-8CED-B8FA23FA1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371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FB4D-C2AA-0F43-81F6-497B3FE1C5D5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AD90-2B22-C542-8CED-B8FA23FA1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70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FB4D-C2AA-0F43-81F6-497B3FE1C5D5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AD90-2B22-C542-8CED-B8FA23FA1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650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FB4D-C2AA-0F43-81F6-497B3FE1C5D5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AD90-2B22-C542-8CED-B8FA23FA1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30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FB4D-C2AA-0F43-81F6-497B3FE1C5D5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AD90-2B22-C542-8CED-B8FA23FA1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63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FB4D-C2AA-0F43-81F6-497B3FE1C5D5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AD90-2B22-C542-8CED-B8FA23FA1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31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BFB4D-C2AA-0F43-81F6-497B3FE1C5D5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9AD90-2B22-C542-8CED-B8FA23FA1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49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826790D2-FBEE-A444-91C2-D7AA88CD80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blurRad="50800" dist="12700" dir="8100000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943412EC-FF1C-2248-9DF3-7C8AE75BED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>
            <a:outerShdw blurRad="50800" dist="12700" dir="8100000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3E673B9D-E108-FC40-9EEE-129A30ED86F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400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fld id="{74403031-851F-ED49-B275-B894B1C528D3}" type="datetime1">
              <a:rPr lang="en-US" altLang="en-US"/>
              <a:pPr/>
              <a:t>4/23/2019</a:t>
            </a:fld>
            <a:endParaRPr lang="en-US" altLang="en-US"/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E872C514-E7B1-EE47-B221-64366E7219C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kumimoji="0"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53B12E90-C3FF-074F-B4C7-BE1C620E52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400">
                <a:latin typeface="Times New Roman" panose="02020603050405020304" pitchFamily="18" charset="0"/>
              </a:defRPr>
            </a:lvl1pPr>
          </a:lstStyle>
          <a:p>
            <a:fld id="{6C6474AB-9463-4148-BC08-D5E936A705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0795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>
            <a:extLst>
              <a:ext uri="{FF2B5EF4-FFF2-40B4-BE49-F238E27FC236}">
                <a16:creationId xmlns:a16="http://schemas.microsoft.com/office/drawing/2014/main" id="{235B3206-721C-CE42-AD78-FED20CA9E05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800000"/>
                </a:solidFill>
              </a:rPr>
              <a:t>Campaign Update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April 2019</a:t>
            </a:r>
            <a:endParaRPr lang="en-US" sz="3000" dirty="0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15363" name="Picture 9" descr="SU logo 2001-All PMS188 ">
            <a:extLst>
              <a:ext uri="{FF2B5EF4-FFF2-40B4-BE49-F238E27FC236}">
                <a16:creationId xmlns:a16="http://schemas.microsoft.com/office/drawing/2014/main" id="{C4F93C98-F697-6545-8F16-2BE31C404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"/>
            <a:ext cx="2820988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855927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66260F-9106-BC49-B62C-7DE2F6339319}"/>
              </a:ext>
            </a:extLst>
          </p:cNvPr>
          <p:cNvSpPr/>
          <p:nvPr/>
        </p:nvSpPr>
        <p:spPr>
          <a:xfrm>
            <a:off x="0" y="0"/>
            <a:ext cx="9144000" cy="192024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rgbClr val="ECA72C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9" descr="SU logo 2001-All PMS188 ">
            <a:extLst>
              <a:ext uri="{FF2B5EF4-FFF2-40B4-BE49-F238E27FC236}">
                <a16:creationId xmlns:a16="http://schemas.microsoft.com/office/drawing/2014/main" id="{6A7C00C6-598A-4245-957B-FF490E496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544" y="457200"/>
            <a:ext cx="1904243" cy="6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FD18B0-B8B4-C24D-AF1D-1AB30201EE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537" y="5418076"/>
            <a:ext cx="2062974" cy="8350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84FAFD-A08D-6644-ACF6-9CF2A136C4E3}"/>
              </a:ext>
            </a:extLst>
          </p:cNvPr>
          <p:cNvSpPr txBox="1"/>
          <p:nvPr/>
        </p:nvSpPr>
        <p:spPr>
          <a:xfrm>
            <a:off x="928361" y="1514499"/>
            <a:ext cx="547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83019"/>
                </a:solidFill>
                <a:latin typeface="Times" pitchFamily="2" charset="0"/>
              </a:rPr>
              <a:t>Campaign Creative Team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862BCF-3D4B-7449-8995-D0052511BAEF}"/>
              </a:ext>
            </a:extLst>
          </p:cNvPr>
          <p:cNvSpPr txBox="1"/>
          <p:nvPr/>
        </p:nvSpPr>
        <p:spPr>
          <a:xfrm>
            <a:off x="928361" y="2466495"/>
            <a:ext cx="7357081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b="1" dirty="0"/>
              <a:t>Marketing Plan Development and Execution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Establish budgets and deadlines</a:t>
            </a:r>
            <a:br>
              <a:rPr lang="en-US" b="1" dirty="0"/>
            </a:b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Define target audiences</a:t>
            </a:r>
            <a:br>
              <a:rPr lang="en-US" b="1" dirty="0"/>
            </a:b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Develop Integrated Marketing Strategies and Materials: </a:t>
            </a:r>
            <a:br>
              <a:rPr lang="en-US" b="1" dirty="0"/>
            </a:br>
            <a:r>
              <a:rPr lang="en-US" dirty="0"/>
              <a:t>Website, Copywriting, Printed Materials, Photography, Videography, Public Relations, Social Media Channels, Hashtags, Email Campaigns, Direct Mail, Giveaways, Paid Print Advertising, Broadcast Promotion, Digital Advertising, etc.</a:t>
            </a:r>
          </a:p>
        </p:txBody>
      </p:sp>
    </p:spTree>
    <p:extLst>
      <p:ext uri="{BB962C8B-B14F-4D97-AF65-F5344CB8AC3E}">
        <p14:creationId xmlns:p14="http://schemas.microsoft.com/office/powerpoint/2010/main" val="4211485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>
            <a:extLst>
              <a:ext uri="{FF2B5EF4-FFF2-40B4-BE49-F238E27FC236}">
                <a16:creationId xmlns:a16="http://schemas.microsoft.com/office/drawing/2014/main" id="{235B3206-721C-CE42-AD78-FED20CA9E05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800000"/>
                </a:solidFill>
              </a:rPr>
              <a:t>Questions?</a:t>
            </a:r>
            <a:r>
              <a:rPr lang="en-US" dirty="0"/>
              <a:t/>
            </a:r>
            <a:br>
              <a:rPr lang="en-US" dirty="0"/>
            </a:br>
            <a:endParaRPr lang="en-US" sz="3000" dirty="0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15363" name="Picture 9" descr="SU logo 2001-All PMS188 ">
            <a:extLst>
              <a:ext uri="{FF2B5EF4-FFF2-40B4-BE49-F238E27FC236}">
                <a16:creationId xmlns:a16="http://schemas.microsoft.com/office/drawing/2014/main" id="{C4F93C98-F697-6545-8F16-2BE31C404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"/>
            <a:ext cx="2820988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110737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66260F-9106-BC49-B62C-7DE2F6339319}"/>
              </a:ext>
            </a:extLst>
          </p:cNvPr>
          <p:cNvSpPr/>
          <p:nvPr/>
        </p:nvSpPr>
        <p:spPr>
          <a:xfrm>
            <a:off x="0" y="0"/>
            <a:ext cx="9144000" cy="192024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rgbClr val="ECA72C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9" descr="SU logo 2001-All PMS188 ">
            <a:extLst>
              <a:ext uri="{FF2B5EF4-FFF2-40B4-BE49-F238E27FC236}">
                <a16:creationId xmlns:a16="http://schemas.microsoft.com/office/drawing/2014/main" id="{6A7C00C6-598A-4245-957B-FF490E496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544" y="457200"/>
            <a:ext cx="1904243" cy="6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FD18B0-B8B4-C24D-AF1D-1AB30201EE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186" y="2752248"/>
            <a:ext cx="4096512" cy="165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624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66260F-9106-BC49-B62C-7DE2F6339319}"/>
              </a:ext>
            </a:extLst>
          </p:cNvPr>
          <p:cNvSpPr/>
          <p:nvPr/>
        </p:nvSpPr>
        <p:spPr>
          <a:xfrm>
            <a:off x="0" y="0"/>
            <a:ext cx="9144000" cy="192024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rgbClr val="ECA72C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9" descr="SU logo 2001-All PMS188 ">
            <a:extLst>
              <a:ext uri="{FF2B5EF4-FFF2-40B4-BE49-F238E27FC236}">
                <a16:creationId xmlns:a16="http://schemas.microsoft.com/office/drawing/2014/main" id="{6A7C00C6-598A-4245-957B-FF490E496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544" y="457200"/>
            <a:ext cx="1904243" cy="6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FD18B0-B8B4-C24D-AF1D-1AB30201EE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537" y="5418076"/>
            <a:ext cx="2062974" cy="8350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84FAFD-A08D-6644-ACF6-9CF2A136C4E3}"/>
              </a:ext>
            </a:extLst>
          </p:cNvPr>
          <p:cNvSpPr txBox="1"/>
          <p:nvPr/>
        </p:nvSpPr>
        <p:spPr>
          <a:xfrm>
            <a:off x="928361" y="1514499"/>
            <a:ext cx="547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83019"/>
                </a:solidFill>
                <a:latin typeface="Times" pitchFamily="2" charset="0"/>
              </a:rPr>
              <a:t>Campaign Information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BD1468-C5E5-C642-863E-AF4711A07F1A}"/>
              </a:ext>
            </a:extLst>
          </p:cNvPr>
          <p:cNvSpPr txBox="1"/>
          <p:nvPr/>
        </p:nvSpPr>
        <p:spPr>
          <a:xfrm>
            <a:off x="928361" y="2466495"/>
            <a:ext cx="735708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“Fundraising campaigns . . . are a means by which institutions for a finite period of time intensify their efforts to raise money.”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algn="r"/>
            <a:r>
              <a:rPr lang="en-US" i="1" dirty="0"/>
              <a:t>CASE Reporting Standards &amp; Management Guidelines</a:t>
            </a:r>
          </a:p>
        </p:txBody>
      </p:sp>
    </p:spTree>
    <p:extLst>
      <p:ext uri="{BB962C8B-B14F-4D97-AF65-F5344CB8AC3E}">
        <p14:creationId xmlns:p14="http://schemas.microsoft.com/office/powerpoint/2010/main" val="998845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66260F-9106-BC49-B62C-7DE2F6339319}"/>
              </a:ext>
            </a:extLst>
          </p:cNvPr>
          <p:cNvSpPr/>
          <p:nvPr/>
        </p:nvSpPr>
        <p:spPr>
          <a:xfrm>
            <a:off x="0" y="0"/>
            <a:ext cx="9144000" cy="192024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rgbClr val="ECA72C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9" descr="SU logo 2001-All PMS188 ">
            <a:extLst>
              <a:ext uri="{FF2B5EF4-FFF2-40B4-BE49-F238E27FC236}">
                <a16:creationId xmlns:a16="http://schemas.microsoft.com/office/drawing/2014/main" id="{6A7C00C6-598A-4245-957B-FF490E496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544" y="457200"/>
            <a:ext cx="1904243" cy="6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FD18B0-B8B4-C24D-AF1D-1AB30201EE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537" y="5418076"/>
            <a:ext cx="2062974" cy="8350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84FAFD-A08D-6644-ACF6-9CF2A136C4E3}"/>
              </a:ext>
            </a:extLst>
          </p:cNvPr>
          <p:cNvSpPr txBox="1"/>
          <p:nvPr/>
        </p:nvSpPr>
        <p:spPr>
          <a:xfrm>
            <a:off x="928361" y="1514499"/>
            <a:ext cx="547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83019"/>
                </a:solidFill>
                <a:latin typeface="Times" pitchFamily="2" charset="0"/>
              </a:rPr>
              <a:t>Campaign Information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862BCF-3D4B-7449-8995-D0052511BAEF}"/>
              </a:ext>
            </a:extLst>
          </p:cNvPr>
          <p:cNvSpPr txBox="1"/>
          <p:nvPr/>
        </p:nvSpPr>
        <p:spPr>
          <a:xfrm>
            <a:off x="928361" y="2466495"/>
            <a:ext cx="7357081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$75 million goal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$47.2 million raised to date (63% of goal)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Public Phase Kick-Off on June 14, 2019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Anticipated Wrap-Up in mid-2022 (three year public phase)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Most USM Institutions are or will be conducting a Campaign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940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66260F-9106-BC49-B62C-7DE2F6339319}"/>
              </a:ext>
            </a:extLst>
          </p:cNvPr>
          <p:cNvSpPr/>
          <p:nvPr/>
        </p:nvSpPr>
        <p:spPr>
          <a:xfrm>
            <a:off x="0" y="0"/>
            <a:ext cx="9144000" cy="192024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rgbClr val="ECA72C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9" descr="SU logo 2001-All PMS188 ">
            <a:extLst>
              <a:ext uri="{FF2B5EF4-FFF2-40B4-BE49-F238E27FC236}">
                <a16:creationId xmlns:a16="http://schemas.microsoft.com/office/drawing/2014/main" id="{6A7C00C6-598A-4245-957B-FF490E496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544" y="457200"/>
            <a:ext cx="1904243" cy="6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FD18B0-B8B4-C24D-AF1D-1AB30201EE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537" y="5418076"/>
            <a:ext cx="2062974" cy="8350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84FAFD-A08D-6644-ACF6-9CF2A136C4E3}"/>
              </a:ext>
            </a:extLst>
          </p:cNvPr>
          <p:cNvSpPr txBox="1"/>
          <p:nvPr/>
        </p:nvSpPr>
        <p:spPr>
          <a:xfrm>
            <a:off x="928361" y="1514499"/>
            <a:ext cx="547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83019"/>
                </a:solidFill>
                <a:latin typeface="Times" pitchFamily="2" charset="0"/>
              </a:rPr>
              <a:t>Campaign Information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862BCF-3D4B-7449-8995-D0052511BAEF}"/>
              </a:ext>
            </a:extLst>
          </p:cNvPr>
          <p:cNvSpPr txBox="1"/>
          <p:nvPr/>
        </p:nvSpPr>
        <p:spPr>
          <a:xfrm>
            <a:off x="928361" y="2466495"/>
            <a:ext cx="7357081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Comprehensive Campaign whose priorities reflect investment in people </a:t>
            </a:r>
          </a:p>
          <a:p>
            <a:pPr marL="742950" lvl="1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Students</a:t>
            </a:r>
          </a:p>
          <a:p>
            <a:pPr marL="742950" lvl="1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Faculty/Staff</a:t>
            </a:r>
          </a:p>
          <a:p>
            <a:pPr marL="742950" lvl="1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Community Engagement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May include selected capital projects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445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66260F-9106-BC49-B62C-7DE2F6339319}"/>
              </a:ext>
            </a:extLst>
          </p:cNvPr>
          <p:cNvSpPr/>
          <p:nvPr/>
        </p:nvSpPr>
        <p:spPr>
          <a:xfrm>
            <a:off x="0" y="0"/>
            <a:ext cx="9144000" cy="192024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rgbClr val="ECA72C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9" descr="SU logo 2001-All PMS188 ">
            <a:extLst>
              <a:ext uri="{FF2B5EF4-FFF2-40B4-BE49-F238E27FC236}">
                <a16:creationId xmlns:a16="http://schemas.microsoft.com/office/drawing/2014/main" id="{6A7C00C6-598A-4245-957B-FF490E496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544" y="457200"/>
            <a:ext cx="1904243" cy="6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FD18B0-B8B4-C24D-AF1D-1AB30201EE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537" y="5418076"/>
            <a:ext cx="2062974" cy="8350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84FAFD-A08D-6644-ACF6-9CF2A136C4E3}"/>
              </a:ext>
            </a:extLst>
          </p:cNvPr>
          <p:cNvSpPr txBox="1"/>
          <p:nvPr/>
        </p:nvSpPr>
        <p:spPr>
          <a:xfrm>
            <a:off x="928361" y="1514499"/>
            <a:ext cx="547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83019"/>
                </a:solidFill>
                <a:latin typeface="Times" pitchFamily="2" charset="0"/>
              </a:rPr>
              <a:t>President’s Priorities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862BCF-3D4B-7449-8995-D0052511BAEF}"/>
              </a:ext>
            </a:extLst>
          </p:cNvPr>
          <p:cNvSpPr txBox="1"/>
          <p:nvPr/>
        </p:nvSpPr>
        <p:spPr>
          <a:xfrm>
            <a:off x="928361" y="2466495"/>
            <a:ext cx="73570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Student Success – Access and Affordability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Diversity, especially among Faculty and Staff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Stewardship of Resources and the Environment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Community Involvement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984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66260F-9106-BC49-B62C-7DE2F6339319}"/>
              </a:ext>
            </a:extLst>
          </p:cNvPr>
          <p:cNvSpPr/>
          <p:nvPr/>
        </p:nvSpPr>
        <p:spPr>
          <a:xfrm>
            <a:off x="0" y="0"/>
            <a:ext cx="9144000" cy="192024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rgbClr val="ECA72C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9" descr="SU logo 2001-All PMS188 ">
            <a:extLst>
              <a:ext uri="{FF2B5EF4-FFF2-40B4-BE49-F238E27FC236}">
                <a16:creationId xmlns:a16="http://schemas.microsoft.com/office/drawing/2014/main" id="{6A7C00C6-598A-4245-957B-FF490E496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544" y="457200"/>
            <a:ext cx="1904243" cy="6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84FAFD-A08D-6644-ACF6-9CF2A136C4E3}"/>
              </a:ext>
            </a:extLst>
          </p:cNvPr>
          <p:cNvSpPr txBox="1"/>
          <p:nvPr/>
        </p:nvSpPr>
        <p:spPr>
          <a:xfrm>
            <a:off x="928361" y="358138"/>
            <a:ext cx="41219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83019"/>
                </a:solidFill>
                <a:latin typeface="Times" pitchFamily="2" charset="0"/>
              </a:rPr>
              <a:t>Campaign Management and Volunteer Structure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BF494FA-8329-4A4F-855E-99F60E4511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361" y="1793494"/>
            <a:ext cx="7614817" cy="439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71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66260F-9106-BC49-B62C-7DE2F6339319}"/>
              </a:ext>
            </a:extLst>
          </p:cNvPr>
          <p:cNvSpPr/>
          <p:nvPr/>
        </p:nvSpPr>
        <p:spPr>
          <a:xfrm>
            <a:off x="0" y="0"/>
            <a:ext cx="9144000" cy="192024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rgbClr val="ECA72C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9" descr="SU logo 2001-All PMS188 ">
            <a:extLst>
              <a:ext uri="{FF2B5EF4-FFF2-40B4-BE49-F238E27FC236}">
                <a16:creationId xmlns:a16="http://schemas.microsoft.com/office/drawing/2014/main" id="{6A7C00C6-598A-4245-957B-FF490E496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544" y="457200"/>
            <a:ext cx="1904243" cy="6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FD18B0-B8B4-C24D-AF1D-1AB30201EE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537" y="5418076"/>
            <a:ext cx="2062974" cy="8350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84FAFD-A08D-6644-ACF6-9CF2A136C4E3}"/>
              </a:ext>
            </a:extLst>
          </p:cNvPr>
          <p:cNvSpPr txBox="1"/>
          <p:nvPr/>
        </p:nvSpPr>
        <p:spPr>
          <a:xfrm>
            <a:off x="928361" y="1514499"/>
            <a:ext cx="547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83019"/>
                </a:solidFill>
                <a:latin typeface="Times" pitchFamily="2" charset="0"/>
              </a:rPr>
              <a:t>Actions to Date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862BCF-3D4B-7449-8995-D0052511BAEF}"/>
              </a:ext>
            </a:extLst>
          </p:cNvPr>
          <p:cNvSpPr txBox="1"/>
          <p:nvPr/>
        </p:nvSpPr>
        <p:spPr>
          <a:xfrm>
            <a:off x="928361" y="2466495"/>
            <a:ext cx="7357081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Quarterly Meetings with Deans/VPs/Athletic Director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Academic Leadership Involvement Meeting with Fundraisers, </a:t>
            </a:r>
            <a:br>
              <a:rPr lang="en-US" dirty="0"/>
            </a:br>
            <a:r>
              <a:rPr lang="en-US" dirty="0"/>
              <a:t>Prospect Management, Marketing, and Public Relations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All Deans have attended training at CASE’s </a:t>
            </a:r>
            <a:r>
              <a:rPr lang="en-US" i="1" dirty="0"/>
              <a:t>Development for Deans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Securing Volunteers for Committees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GonserGerber</a:t>
            </a:r>
            <a:r>
              <a:rPr lang="en-US" dirty="0"/>
              <a:t> training sessions for boards, faculty, staff,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754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66260F-9106-BC49-B62C-7DE2F6339319}"/>
              </a:ext>
            </a:extLst>
          </p:cNvPr>
          <p:cNvSpPr/>
          <p:nvPr/>
        </p:nvSpPr>
        <p:spPr>
          <a:xfrm>
            <a:off x="0" y="0"/>
            <a:ext cx="9144000" cy="192024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rgbClr val="ECA72C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9" descr="SU logo 2001-All PMS188 ">
            <a:extLst>
              <a:ext uri="{FF2B5EF4-FFF2-40B4-BE49-F238E27FC236}">
                <a16:creationId xmlns:a16="http://schemas.microsoft.com/office/drawing/2014/main" id="{6A7C00C6-598A-4245-957B-FF490E496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544" y="457200"/>
            <a:ext cx="1904243" cy="6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FD18B0-B8B4-C24D-AF1D-1AB30201EE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537" y="5418076"/>
            <a:ext cx="2062974" cy="8350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84FAFD-A08D-6644-ACF6-9CF2A136C4E3}"/>
              </a:ext>
            </a:extLst>
          </p:cNvPr>
          <p:cNvSpPr txBox="1"/>
          <p:nvPr/>
        </p:nvSpPr>
        <p:spPr>
          <a:xfrm>
            <a:off x="928361" y="1514499"/>
            <a:ext cx="547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83019"/>
                </a:solidFill>
                <a:latin typeface="Times" pitchFamily="2" charset="0"/>
              </a:rPr>
              <a:t>Campaign Creative Team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862BCF-3D4B-7449-8995-D0052511BAEF}"/>
              </a:ext>
            </a:extLst>
          </p:cNvPr>
          <p:cNvSpPr txBox="1"/>
          <p:nvPr/>
        </p:nvSpPr>
        <p:spPr>
          <a:xfrm>
            <a:off x="928361" y="2466495"/>
            <a:ext cx="7357081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b="1" dirty="0"/>
              <a:t>Theme Development and Expansion: </a:t>
            </a:r>
            <a:r>
              <a:rPr lang="en-US" dirty="0"/>
              <a:t>The main concept can be combined with several categorical taglines representing the various giving areas. </a:t>
            </a:r>
            <a:br>
              <a:rPr lang="en-US" dirty="0"/>
            </a:br>
            <a:r>
              <a:rPr lang="en-US" dirty="0"/>
              <a:t>These also are changeable and flexible throughout the campaign.    </a:t>
            </a:r>
          </a:p>
          <a:p>
            <a:r>
              <a:rPr lang="en-US" b="1" dirty="0"/>
              <a:t>We Are SU</a:t>
            </a:r>
            <a:endParaRPr lang="en-US" dirty="0"/>
          </a:p>
          <a:p>
            <a:r>
              <a:rPr lang="en-US" i="1" dirty="0"/>
              <a:t>Together We </a:t>
            </a:r>
            <a:r>
              <a:rPr lang="en-US" i="1" dirty="0" smtClean="0"/>
              <a:t>Share Success</a:t>
            </a:r>
            <a:endParaRPr lang="en-US" dirty="0"/>
          </a:p>
          <a:p>
            <a:r>
              <a:rPr lang="en-US" i="1" dirty="0"/>
              <a:t> </a:t>
            </a:r>
            <a:endParaRPr lang="en-US" dirty="0"/>
          </a:p>
          <a:p>
            <a:r>
              <a:rPr lang="en-US" b="1" dirty="0"/>
              <a:t>We Are SU</a:t>
            </a:r>
            <a:endParaRPr lang="en-US" dirty="0"/>
          </a:p>
          <a:p>
            <a:r>
              <a:rPr lang="en-US" i="1" dirty="0"/>
              <a:t>Together We Create Connections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We Are SU</a:t>
            </a:r>
            <a:endParaRPr lang="en-US" dirty="0"/>
          </a:p>
          <a:p>
            <a:r>
              <a:rPr lang="en-US" i="1" dirty="0"/>
              <a:t>Together We Transform Tomorrow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357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ue Horizon">
  <a:themeElements>
    <a:clrScheme name="Blue Horizon 3">
      <a:dk1>
        <a:srgbClr val="000000"/>
      </a:dk1>
      <a:lt1>
        <a:srgbClr val="E8EAE9"/>
      </a:lt1>
      <a:dk2>
        <a:srgbClr val="000000"/>
      </a:dk2>
      <a:lt2>
        <a:srgbClr val="808080"/>
      </a:lt2>
      <a:accent1>
        <a:srgbClr val="EEA521"/>
      </a:accent1>
      <a:accent2>
        <a:srgbClr val="F8CD7B"/>
      </a:accent2>
      <a:accent3>
        <a:srgbClr val="F2F3F2"/>
      </a:accent3>
      <a:accent4>
        <a:srgbClr val="000000"/>
      </a:accent4>
      <a:accent5>
        <a:srgbClr val="F5CFAB"/>
      </a:accent5>
      <a:accent6>
        <a:srgbClr val="E1BA6F"/>
      </a:accent6>
      <a:hlink>
        <a:srgbClr val="601114"/>
      </a:hlink>
      <a:folHlink>
        <a:srgbClr val="536EA5"/>
      </a:folHlink>
    </a:clrScheme>
    <a:fontScheme name="Blue Horizon">
      <a:majorFont>
        <a:latin typeface="Times New Roman"/>
        <a:ea typeface="MS Pゴシック"/>
        <a:cs typeface="MS Pゴシック"/>
      </a:majorFont>
      <a:minorFont>
        <a:latin typeface="Times New Roman"/>
        <a:ea typeface="MS Pゴシック"/>
        <a:cs typeface="MS P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Blue Horizon 1">
        <a:dk1>
          <a:srgbClr val="000000"/>
        </a:dk1>
        <a:lt1>
          <a:srgbClr val="E8EAE9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2F3F2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Horizon 2">
        <a:dk1>
          <a:srgbClr val="000000"/>
        </a:dk1>
        <a:lt1>
          <a:srgbClr val="E8EAE9"/>
        </a:lt1>
        <a:dk2>
          <a:srgbClr val="000000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F2F3F2"/>
        </a:accent3>
        <a:accent4>
          <a:srgbClr val="000000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Horizon 3">
        <a:dk1>
          <a:srgbClr val="000000"/>
        </a:dk1>
        <a:lt1>
          <a:srgbClr val="E8EAE9"/>
        </a:lt1>
        <a:dk2>
          <a:srgbClr val="000000"/>
        </a:dk2>
        <a:lt2>
          <a:srgbClr val="808080"/>
        </a:lt2>
        <a:accent1>
          <a:srgbClr val="EEA521"/>
        </a:accent1>
        <a:accent2>
          <a:srgbClr val="F8CD7B"/>
        </a:accent2>
        <a:accent3>
          <a:srgbClr val="F2F3F2"/>
        </a:accent3>
        <a:accent4>
          <a:srgbClr val="000000"/>
        </a:accent4>
        <a:accent5>
          <a:srgbClr val="F5CFAB"/>
        </a:accent5>
        <a:accent6>
          <a:srgbClr val="E1BA6F"/>
        </a:accent6>
        <a:hlink>
          <a:srgbClr val="601114"/>
        </a:hlink>
        <a:folHlink>
          <a:srgbClr val="536E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820</TotalTime>
  <Words>183</Words>
  <Application>Microsoft Office PowerPoint</Application>
  <PresentationFormat>On-screen Show (4:3)</PresentationFormat>
  <Paragraphs>48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ＭＳ Ｐゴシック</vt:lpstr>
      <vt:lpstr>Arial</vt:lpstr>
      <vt:lpstr>Calibri</vt:lpstr>
      <vt:lpstr>Calibri Light</vt:lpstr>
      <vt:lpstr>MS Pゴシック</vt:lpstr>
      <vt:lpstr>Times</vt:lpstr>
      <vt:lpstr>Times New Roman</vt:lpstr>
      <vt:lpstr>Wingdings</vt:lpstr>
      <vt:lpstr>Office Theme</vt:lpstr>
      <vt:lpstr>Blue Horizon</vt:lpstr>
      <vt:lpstr>Campaign Update April 2019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Jayme Block</cp:lastModifiedBy>
  <cp:revision>77</cp:revision>
  <cp:lastPrinted>2018-12-05T12:49:23Z</cp:lastPrinted>
  <dcterms:created xsi:type="dcterms:W3CDTF">2018-11-27T16:36:57Z</dcterms:created>
  <dcterms:modified xsi:type="dcterms:W3CDTF">2019-04-23T17:55:03Z</dcterms:modified>
</cp:coreProperties>
</file>