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7" r:id="rId2"/>
    <p:sldId id="299" r:id="rId3"/>
    <p:sldId id="337" r:id="rId4"/>
    <p:sldId id="336" r:id="rId5"/>
    <p:sldId id="338" r:id="rId6"/>
    <p:sldId id="339" r:id="rId7"/>
    <p:sldId id="342" r:id="rId8"/>
    <p:sldId id="343" r:id="rId9"/>
    <p:sldId id="345" r:id="rId10"/>
    <p:sldId id="340" r:id="rId11"/>
    <p:sldId id="341" r:id="rId12"/>
    <p:sldId id="334" r:id="rId13"/>
    <p:sldId id="321" r:id="rId1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EA521"/>
    <a:srgbClr val="FAD77D"/>
    <a:srgbClr val="F6BD43"/>
    <a:srgbClr val="E78E23"/>
    <a:srgbClr val="CC0922"/>
    <a:srgbClr val="601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2" autoAdjust="0"/>
    <p:restoredTop sz="94660"/>
  </p:normalViewPr>
  <p:slideViewPr>
    <p:cSldViewPr snapToObjects="1">
      <p:cViewPr varScale="1">
        <p:scale>
          <a:sx n="105" d="100"/>
          <a:sy n="105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EF84A-FC70-4E44-BBE7-6EDFED4D449B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00268-537B-FA49-BCB8-3762AFEF1D7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179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76262-ECD6-4068-97A2-1A8058AD2541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20617-C162-43DC-8BE1-64FA9842DD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45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83434-44F0-454D-ADA0-2608777C2405}" type="datetimeFigureOut">
              <a:rPr lang="en-US" smtClean="0"/>
              <a:pPr/>
              <a:t>3/26/2019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94812-9F02-4643-A429-C203E0A37F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9798" y="415071"/>
            <a:ext cx="5791200" cy="1470025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Bridges: </a:t>
            </a:r>
            <a: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 between Salisbury University and </a:t>
            </a:r>
            <a:r>
              <a:rPr lang="en-US" sz="20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Wor-Wic</a:t>
            </a:r>
            <a:r>
              <a:rPr lang="en-US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Community </a:t>
            </a:r>
            <a: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College – </a:t>
            </a:r>
            <a:b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Report to the Salisbury University </a:t>
            </a:r>
            <a:b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Faculty Senate</a:t>
            </a:r>
            <a:endParaRPr lang="en-US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4919008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spc="-300" dirty="0" smtClean="0">
                <a:solidFill>
                  <a:srgbClr val="EEA521">
                    <a:alpha val="25000"/>
                  </a:srgbClr>
                </a:solidFill>
                <a:cs typeface="Baskerville MT"/>
              </a:rPr>
              <a:t>SALISBURY</a:t>
            </a:r>
            <a:endParaRPr lang="en-US" sz="12000" spc="-300" dirty="0">
              <a:solidFill>
                <a:srgbClr val="EEA521">
                  <a:alpha val="25000"/>
                </a:srgb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82272" y="2814916"/>
            <a:ext cx="4866245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261" y="4154901"/>
            <a:ext cx="1752607" cy="552488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2743200" y="4919008"/>
            <a:ext cx="5638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100" i="1" u="none" strike="noStrike" kern="1200" cap="none" spc="0" normalizeH="0" baseline="0" noProof="0" dirty="0" smtClean="0">
                <a:ln>
                  <a:noFill/>
                </a:ln>
                <a:solidFill>
                  <a:srgbClr val="EEA521"/>
                </a:solidFill>
                <a:effectLst/>
                <a:uLnTx/>
                <a:uFillTx/>
                <a:ea typeface="+mn-ea"/>
                <a:cs typeface="Baskerville MT"/>
              </a:rPr>
              <a:t>A Maryland</a:t>
            </a:r>
            <a:r>
              <a:rPr kumimoji="0" lang="en-US" sz="2100" i="1" u="none" strike="noStrike" kern="1200" cap="none" spc="0" normalizeH="0" noProof="0" dirty="0" smtClean="0">
                <a:ln>
                  <a:noFill/>
                </a:ln>
                <a:solidFill>
                  <a:srgbClr val="EEA521"/>
                </a:solidFill>
                <a:effectLst/>
                <a:uLnTx/>
                <a:uFillTx/>
                <a:ea typeface="+mn-ea"/>
                <a:cs typeface="Baskerville MT"/>
              </a:rPr>
              <a:t> University of National Distinction</a:t>
            </a:r>
            <a:endParaRPr kumimoji="0" lang="en-US" sz="2100" i="1" u="none" strike="noStrike" kern="1200" cap="none" spc="0" normalizeH="0" baseline="0" noProof="0" dirty="0">
              <a:ln>
                <a:noFill/>
              </a:ln>
              <a:solidFill>
                <a:srgbClr val="EEA521"/>
              </a:solidFill>
              <a:effectLst/>
              <a:uLnTx/>
              <a:uFillTx/>
              <a:ea typeface="+mn-ea"/>
              <a:cs typeface="Baskerville MT"/>
            </a:endParaRPr>
          </a:p>
        </p:txBody>
      </p:sp>
      <p:pic>
        <p:nvPicPr>
          <p:cNvPr id="11" name="Picture 13" descr="Admissions - 009"/>
          <p:cNvPicPr>
            <a:picLocks noChangeAspect="1" noChangeArrowheads="1"/>
          </p:cNvPicPr>
          <p:nvPr/>
        </p:nvPicPr>
        <p:blipFill>
          <a:blip r:embed="rId3" cstate="print"/>
          <a:srcRect r="7262"/>
          <a:stretch>
            <a:fillRect/>
          </a:stretch>
        </p:blipFill>
        <p:spPr bwMode="auto">
          <a:xfrm>
            <a:off x="2895600" y="2033530"/>
            <a:ext cx="2547126" cy="182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8649" y="4044687"/>
            <a:ext cx="1798642" cy="7685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00" y="2020518"/>
            <a:ext cx="2751666" cy="1832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 Opportunities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22424"/>
            <a:ext cx="8077200" cy="3768688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3" y="5587279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99038" y="1432295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 or replication of existing model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Exploration of other opportunities to promote educational access and opportunity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Transfer-specific opportunities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1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22424"/>
            <a:ext cx="8077200" cy="3768688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3" y="5587279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99038" y="1432295"/>
            <a:ext cx="7848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Bridges appears to have positive effects on students’ academic outcomes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Bridges program design appears to be sound and anchored in research-based academic support models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 exist to enhance, expand, or replicate SU Bridges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research is needed  on the “special sauce” or “x-factor” that also contributes to student success (e.g., family, faith, resilience, etc.).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1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3058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you.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077200" cy="41148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5943600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711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152400"/>
            <a:ext cx="5257800" cy="1470025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EEA521"/>
                </a:solidFill>
                <a:cs typeface="Baskerville MT"/>
              </a:rPr>
              <a:t>Salisbury University</a:t>
            </a:r>
            <a:endParaRPr lang="en-US" dirty="0">
              <a:solidFill>
                <a:srgbClr val="EEA521"/>
              </a:solidFill>
              <a:cs typeface="Baskerville M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4919008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spc="-300" dirty="0" smtClean="0">
                <a:solidFill>
                  <a:srgbClr val="EEA521">
                    <a:alpha val="25000"/>
                  </a:srgbClr>
                </a:solidFill>
                <a:cs typeface="Baskerville MT"/>
              </a:rPr>
              <a:t>SALISBURY</a:t>
            </a:r>
            <a:endParaRPr lang="en-US" sz="12000" spc="-300" dirty="0">
              <a:solidFill>
                <a:srgbClr val="EEA521">
                  <a:alpha val="25000"/>
                </a:srgb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82272" y="2814916"/>
            <a:ext cx="4866245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3" y="3276600"/>
            <a:ext cx="1752607" cy="552488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2743200" y="4829733"/>
            <a:ext cx="5638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100" i="1" u="none" strike="noStrike" kern="1200" cap="none" spc="0" normalizeH="0" baseline="0" noProof="0" dirty="0" smtClean="0">
                <a:ln>
                  <a:noFill/>
                </a:ln>
                <a:solidFill>
                  <a:srgbClr val="EEA521"/>
                </a:solidFill>
                <a:effectLst/>
                <a:uLnTx/>
                <a:uFillTx/>
                <a:ea typeface="+mn-ea"/>
                <a:cs typeface="Baskerville MT"/>
              </a:rPr>
              <a:t>A Maryland</a:t>
            </a:r>
            <a:r>
              <a:rPr kumimoji="0" lang="en-US" sz="2100" i="1" u="none" strike="noStrike" kern="1200" cap="none" spc="0" normalizeH="0" noProof="0" dirty="0" smtClean="0">
                <a:ln>
                  <a:noFill/>
                </a:ln>
                <a:solidFill>
                  <a:srgbClr val="EEA521"/>
                </a:solidFill>
                <a:effectLst/>
                <a:uLnTx/>
                <a:uFillTx/>
                <a:ea typeface="+mn-ea"/>
                <a:cs typeface="Baskerville MT"/>
              </a:rPr>
              <a:t> University of National Distinction</a:t>
            </a:r>
            <a:endParaRPr kumimoji="0" lang="en-US" sz="2100" i="1" u="none" strike="noStrike" kern="1200" cap="none" spc="0" normalizeH="0" baseline="0" noProof="0" dirty="0">
              <a:ln>
                <a:noFill/>
              </a:ln>
              <a:solidFill>
                <a:srgbClr val="EEA521"/>
              </a:solidFill>
              <a:effectLst/>
              <a:uLnTx/>
              <a:uFillTx/>
              <a:ea typeface="+mn-ea"/>
              <a:cs typeface="Baskerville MT"/>
            </a:endParaRPr>
          </a:p>
        </p:txBody>
      </p:sp>
      <p:pic>
        <p:nvPicPr>
          <p:cNvPr id="12" name="Picture 11" descr="USM_Logo_CMYK rev.eps"/>
          <p:cNvPicPr>
            <a:picLocks noChangeAspect="1"/>
          </p:cNvPicPr>
          <p:nvPr/>
        </p:nvPicPr>
        <p:blipFill>
          <a:blip r:embed="rId3"/>
          <a:srcRect l="8711" t="56897" r="49909" b="12272"/>
          <a:stretch>
            <a:fillRect/>
          </a:stretch>
        </p:blipFill>
        <p:spPr>
          <a:xfrm>
            <a:off x="685800" y="3829088"/>
            <a:ext cx="1447800" cy="1362633"/>
          </a:xfrm>
          <a:prstGeom prst="rect">
            <a:avLst/>
          </a:prstGeom>
        </p:spPr>
      </p:pic>
      <p:pic>
        <p:nvPicPr>
          <p:cNvPr id="13" name="Picture 12" descr="Campus Fall005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1447800"/>
            <a:ext cx="5051921" cy="335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37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Rationale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22424"/>
            <a:ext cx="8077200" cy="3768688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Bridges </a:t>
            </a:r>
            <a:r>
              <a:rPr lang="en-US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provides educational access and opportunity</a:t>
            </a:r>
            <a:r>
              <a:rPr lang="en-US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incoming students who may not have the ideal admit profile but </a:t>
            </a:r>
            <a:r>
              <a:rPr lang="en-US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potential for academic success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3" y="5391112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1524000"/>
            <a:ext cx="7848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22424"/>
            <a:ext cx="8077200" cy="3768688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3" y="5391112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1524000"/>
            <a:ext cx="78486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2011: Started as “Fall Fusion”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2014: Changed name to “SU Bridges”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Signed MOU govern the partnership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Approximately 30 students participate each year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Participating students take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Wor-Wic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classes taught by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Wor-Wic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faculty on SU’s campus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take an SU course that satisfies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GenEd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Participating students live on campus and experience regular university and residential life except participation in living-learning communities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46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 Continued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22424"/>
            <a:ext cx="8077200" cy="3768688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3" y="5391112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1524000"/>
            <a:ext cx="784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offers admission to the Bridges Program to SU applicants who are not admitted for fall to SU but would be offered admission in following spring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 for Student Achievement serves as the “home base” for Bridges students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sign a Participation Agreement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38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Program Design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22424"/>
            <a:ext cx="8077200" cy="3768688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3" y="5587279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99038" y="1432295"/>
            <a:ext cx="7848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credit hours (WWCC Curriculum)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 to Sociology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Philosophy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Oral Communication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Integrated Health and Fitness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History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 in orientation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advising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coaching and mentoring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college course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Tutoring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8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EEA5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Methodology</a:t>
            </a:r>
            <a:endParaRPr lang="en-US" sz="4000" b="1" dirty="0">
              <a:solidFill>
                <a:srgbClr val="EEA5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22424"/>
            <a:ext cx="8077200" cy="3768688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8" descr="SU logo 2001-All White 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3" y="5587279"/>
            <a:ext cx="1752607" cy="55248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99038" y="1432295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source: UARA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 of Data: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GPA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Retention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 completion rates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4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1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65" y="104497"/>
            <a:ext cx="8021410" cy="661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32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1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49" y="257174"/>
            <a:ext cx="8964918" cy="602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3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1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26" y="283388"/>
            <a:ext cx="9042151" cy="624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60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5915</TotalTime>
  <Words>311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Baskerville MT</vt:lpstr>
      <vt:lpstr>Calibri</vt:lpstr>
      <vt:lpstr>Calisto MT</vt:lpstr>
      <vt:lpstr>Wingdings</vt:lpstr>
      <vt:lpstr>Office Theme</vt:lpstr>
      <vt:lpstr>SU Bridges:  A Partnership between Salisbury University and Wor-Wic Community College –  A Report to the Salisbury University  Faculty Senate</vt:lpstr>
      <vt:lpstr>Rationale</vt:lpstr>
      <vt:lpstr>Context</vt:lpstr>
      <vt:lpstr>Context Continued</vt:lpstr>
      <vt:lpstr>Academic Program Design</vt:lpstr>
      <vt:lpstr>Assessment Methodology</vt:lpstr>
      <vt:lpstr>PowerPoint Presentation</vt:lpstr>
      <vt:lpstr>PowerPoint Presentation</vt:lpstr>
      <vt:lpstr>PowerPoint Presentation</vt:lpstr>
      <vt:lpstr>Potential Opportunities</vt:lpstr>
      <vt:lpstr>Conclusions</vt:lpstr>
      <vt:lpstr>Thank you.</vt:lpstr>
      <vt:lpstr>Salisbury University</vt:lpstr>
    </vt:vector>
  </TitlesOfParts>
  <Company>Salisbury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Facilities Master Plan</dc:title>
  <dc:creator>Susan Eagle</dc:creator>
  <cp:lastModifiedBy>Richard Wilkens</cp:lastModifiedBy>
  <cp:revision>197</cp:revision>
  <cp:lastPrinted>2018-04-13T14:03:52Z</cp:lastPrinted>
  <dcterms:created xsi:type="dcterms:W3CDTF">2011-03-01T16:51:40Z</dcterms:created>
  <dcterms:modified xsi:type="dcterms:W3CDTF">2019-03-26T14:35:07Z</dcterms:modified>
</cp:coreProperties>
</file>