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5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0"/>
  </p:notesMasterIdLst>
  <p:handoutMasterIdLst>
    <p:handoutMasterId r:id="rId31"/>
  </p:handoutMasterIdLst>
  <p:sldIdLst>
    <p:sldId id="280" r:id="rId3"/>
    <p:sldId id="461" r:id="rId4"/>
    <p:sldId id="390" r:id="rId5"/>
    <p:sldId id="462" r:id="rId6"/>
    <p:sldId id="463" r:id="rId7"/>
    <p:sldId id="480" r:id="rId8"/>
    <p:sldId id="473" r:id="rId9"/>
    <p:sldId id="474" r:id="rId10"/>
    <p:sldId id="475" r:id="rId11"/>
    <p:sldId id="476" r:id="rId12"/>
    <p:sldId id="477" r:id="rId13"/>
    <p:sldId id="478" r:id="rId14"/>
    <p:sldId id="479" r:id="rId15"/>
    <p:sldId id="482" r:id="rId16"/>
    <p:sldId id="484" r:id="rId17"/>
    <p:sldId id="460" r:id="rId18"/>
    <p:sldId id="486" r:id="rId19"/>
    <p:sldId id="487" r:id="rId20"/>
    <p:sldId id="483" r:id="rId21"/>
    <p:sldId id="468" r:id="rId22"/>
    <p:sldId id="471" r:id="rId23"/>
    <p:sldId id="472" r:id="rId24"/>
    <p:sldId id="466" r:id="rId25"/>
    <p:sldId id="470" r:id="rId26"/>
    <p:sldId id="469" r:id="rId27"/>
    <p:sldId id="485" r:id="rId28"/>
    <p:sldId id="481" r:id="rId29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9E9A952-1510-4B48-8CDC-6FCD74DDD3F2}">
          <p14:sldIdLst>
            <p14:sldId id="280"/>
            <p14:sldId id="461"/>
            <p14:sldId id="390"/>
            <p14:sldId id="462"/>
            <p14:sldId id="463"/>
            <p14:sldId id="480"/>
            <p14:sldId id="473"/>
            <p14:sldId id="474"/>
            <p14:sldId id="475"/>
            <p14:sldId id="476"/>
            <p14:sldId id="477"/>
            <p14:sldId id="478"/>
            <p14:sldId id="479"/>
            <p14:sldId id="482"/>
            <p14:sldId id="484"/>
            <p14:sldId id="460"/>
            <p14:sldId id="486"/>
            <p14:sldId id="487"/>
            <p14:sldId id="483"/>
            <p14:sldId id="468"/>
            <p14:sldId id="471"/>
            <p14:sldId id="472"/>
            <p14:sldId id="466"/>
            <p14:sldId id="470"/>
            <p14:sldId id="469"/>
            <p14:sldId id="485"/>
            <p14:sldId id="481"/>
          </p14:sldIdLst>
        </p14:section>
        <p14:section name="Untitled Section" id="{4714774F-E5B2-485F-84D6-3FF354375E1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01114"/>
    <a:srgbClr val="EEA521"/>
    <a:srgbClr val="F6BD43"/>
    <a:srgbClr val="E78E23"/>
    <a:srgbClr val="CC0922"/>
    <a:srgbClr val="FAD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2" autoAdjust="0"/>
    <p:restoredTop sz="78445" autoAdjust="0"/>
  </p:normalViewPr>
  <p:slideViewPr>
    <p:cSldViewPr snapToObjects="1">
      <p:cViewPr varScale="1">
        <p:scale>
          <a:sx n="47" d="100"/>
          <a:sy n="47" d="100"/>
        </p:scale>
        <p:origin x="111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Student Credit Hours</a:t>
            </a:r>
            <a:endParaRPr lang="en-US" dirty="0"/>
          </a:p>
        </c:rich>
      </c:tx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7462694709896829E-2"/>
          <c:y val="9.222951535625748E-2"/>
          <c:w val="0.89567554349308598"/>
          <c:h val="0.7916817167837707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Academic Year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Sheet1!$A$2:$A$7</c:f>
              <c:strCache>
                <c:ptCount val="6"/>
                <c:pt idx="0">
                  <c:v>FY13</c:v>
                </c:pt>
                <c:pt idx="1">
                  <c:v>FY14</c:v>
                </c:pt>
                <c:pt idx="2">
                  <c:v>FY15</c:v>
                </c:pt>
                <c:pt idx="3">
                  <c:v>FY16</c:v>
                </c:pt>
                <c:pt idx="4">
                  <c:v>FY17</c:v>
                </c:pt>
                <c:pt idx="5">
                  <c:v>FY18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233483</c:v>
                </c:pt>
                <c:pt idx="1">
                  <c:v>234206</c:v>
                </c:pt>
                <c:pt idx="2" formatCode="General">
                  <c:v>232927</c:v>
                </c:pt>
                <c:pt idx="3" formatCode="General">
                  <c:v>231153</c:v>
                </c:pt>
                <c:pt idx="4" formatCode="General">
                  <c:v>234113</c:v>
                </c:pt>
                <c:pt idx="5" formatCode="General">
                  <c:v>231415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02-4567-93BE-2BF2124D409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Sheet1!$A$2:$A$7</c:f>
              <c:strCache>
                <c:ptCount val="6"/>
                <c:pt idx="0">
                  <c:v>FY13</c:v>
                </c:pt>
                <c:pt idx="1">
                  <c:v>FY14</c:v>
                </c:pt>
                <c:pt idx="2">
                  <c:v>FY15</c:v>
                </c:pt>
                <c:pt idx="3">
                  <c:v>FY16</c:v>
                </c:pt>
                <c:pt idx="4">
                  <c:v>FY17</c:v>
                </c:pt>
                <c:pt idx="5">
                  <c:v>FY18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902-4567-93BE-2BF2124D4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02487048"/>
        <c:axId val="402485872"/>
      </c:areaChar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FY13</c:v>
                </c:pt>
                <c:pt idx="1">
                  <c:v>FY14</c:v>
                </c:pt>
                <c:pt idx="2">
                  <c:v>FY15</c:v>
                </c:pt>
                <c:pt idx="3">
                  <c:v>FY16</c:v>
                </c:pt>
                <c:pt idx="4">
                  <c:v>FY17</c:v>
                </c:pt>
                <c:pt idx="5">
                  <c:v>FY18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902-4567-93BE-2BF2124D40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2487048"/>
        <c:axId val="402485872"/>
      </c:barChart>
      <c:catAx>
        <c:axId val="4024870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2485872"/>
        <c:crosses val="autoZero"/>
        <c:auto val="1"/>
        <c:lblAlgn val="ctr"/>
        <c:lblOffset val="100"/>
        <c:noMultiLvlLbl val="0"/>
      </c:catAx>
      <c:valAx>
        <c:axId val="402485872"/>
        <c:scaling>
          <c:orientation val="minMax"/>
          <c:max val="260000"/>
          <c:min val="2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24870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0.43896</cdr:x>
      <cdr:y>0.43067</cdr:y>
    </cdr:from>
    <cdr:to>
      <cdr:x>0.46656</cdr:x>
      <cdr:y>0.46982</cdr:y>
    </cdr:to>
    <cdr:sp macro="" textlink="">
      <cdr:nvSpPr>
        <cdr:cNvPr id="2" name="Oval 1"/>
        <cdr:cNvSpPr/>
      </cdr:nvSpPr>
      <cdr:spPr>
        <a:xfrm xmlns:a="http://schemas.openxmlformats.org/drawingml/2006/main">
          <a:off x="3636818" y="2514601"/>
          <a:ext cx="228600" cy="228600"/>
        </a:xfrm>
        <a:prstGeom xmlns:a="http://schemas.openxmlformats.org/drawingml/2006/main" prst="ellipse">
          <a:avLst/>
        </a:prstGeom>
        <a:noFill xmlns:a="http://schemas.openxmlformats.org/drawingml/2006/main"/>
        <a:ln xmlns:a="http://schemas.openxmlformats.org/drawingml/2006/main" w="4445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3">
          <a:schemeClr val="accent1"/>
        </a:fillRef>
        <a:effectRef xmlns:a="http://schemas.openxmlformats.org/drawingml/2006/main" idx="2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3037840" cy="465138"/>
          </a:xfrm>
          <a:prstGeom prst="rect">
            <a:avLst/>
          </a:prstGeom>
        </p:spPr>
        <p:txBody>
          <a:bodyPr vert="horz" lIns="91738" tIns="45868" rIns="91738" bIns="4586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40" y="4"/>
            <a:ext cx="3037840" cy="465138"/>
          </a:xfrm>
          <a:prstGeom prst="rect">
            <a:avLst/>
          </a:prstGeom>
        </p:spPr>
        <p:txBody>
          <a:bodyPr vert="horz" lIns="91738" tIns="45868" rIns="91738" bIns="4586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E55EAB6-E71D-4B85-9041-C11BBDF74094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738" tIns="45868" rIns="91738" bIns="4586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40" y="8829675"/>
            <a:ext cx="3037840" cy="465138"/>
          </a:xfrm>
          <a:prstGeom prst="rect">
            <a:avLst/>
          </a:prstGeom>
        </p:spPr>
        <p:txBody>
          <a:bodyPr vert="horz" lIns="91738" tIns="45868" rIns="91738" bIns="4586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74C56B2-C248-4619-B231-AAD74FD97E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100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4"/>
            <a:ext cx="3037840" cy="465138"/>
          </a:xfrm>
          <a:prstGeom prst="rect">
            <a:avLst/>
          </a:prstGeom>
        </p:spPr>
        <p:txBody>
          <a:bodyPr vert="horz" lIns="91738" tIns="45868" rIns="91738" bIns="4586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4"/>
            <a:ext cx="3037840" cy="465138"/>
          </a:xfrm>
          <a:prstGeom prst="rect">
            <a:avLst/>
          </a:prstGeom>
        </p:spPr>
        <p:txBody>
          <a:bodyPr vert="horz" lIns="91738" tIns="45868" rIns="91738" bIns="4586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0032027-F62A-4BA0-87FB-4817F2EA7E31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8" tIns="45868" rIns="91738" bIns="4586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6427"/>
            <a:ext cx="5608320" cy="4183063"/>
          </a:xfrm>
          <a:prstGeom prst="rect">
            <a:avLst/>
          </a:prstGeom>
        </p:spPr>
        <p:txBody>
          <a:bodyPr vert="horz" lIns="91738" tIns="45868" rIns="91738" bIns="45868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7840" cy="465138"/>
          </a:xfrm>
          <a:prstGeom prst="rect">
            <a:avLst/>
          </a:prstGeom>
        </p:spPr>
        <p:txBody>
          <a:bodyPr vert="horz" lIns="91738" tIns="45868" rIns="91738" bIns="4586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675"/>
            <a:ext cx="3037840" cy="465138"/>
          </a:xfrm>
          <a:prstGeom prst="rect">
            <a:avLst/>
          </a:prstGeom>
        </p:spPr>
        <p:txBody>
          <a:bodyPr vert="horz" lIns="91738" tIns="45868" rIns="91738" bIns="4586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F05978A-A55E-40EB-A0A6-760424426D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035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2704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None/>
              <a:defRPr/>
            </a:pPr>
            <a:endParaRPr lang="en-US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7EAE8B4-2389-4D52-9581-34D5D71A446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63384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0" indent="0">
              <a:buFont typeface="Arial" panose="020B0604020202020204" pitchFamily="34" charset="0"/>
              <a:buNone/>
              <a:defRPr/>
            </a:pPr>
            <a:endParaRPr lang="en-US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0968B5-DB96-45B3-916B-7BB521C4CD3D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265923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Tx/>
              <a:buAutoNum type="arabicPeriod"/>
              <a:defRPr/>
            </a:pPr>
            <a:endParaRPr lang="en-US" baseline="0" dirty="0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C675375-8C3D-46A2-9EBD-3CE95723C7AE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43289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6F5165-25DD-4851-ADAC-13A4C29F78A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38383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0DCBDD-019A-4603-9AEB-7C4ABBAF986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916176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6F5165-25DD-4851-ADAC-13A4C29F78A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3866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867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6F5165-25DD-4851-ADAC-13A4C29F78A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9147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6F5165-25DD-4851-ADAC-13A4C29F78A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82979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0DCBDD-019A-4603-9AEB-7C4ABBAF986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2133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3790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89036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8405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8875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11104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2474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3993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FontTx/>
              <a:buAutoNum type="arabicPeriod"/>
              <a:defRPr/>
            </a:pPr>
            <a:endParaRPr lang="en-US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6F5165-25DD-4851-ADAC-13A4C29F78A9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en-US" sz="12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295157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7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948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5753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2417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05978A-A55E-40EB-A0A6-760424426D5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394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05978A-A55E-40EB-A0A6-760424426D5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68490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F05978A-A55E-40EB-A0A6-760424426D5A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52560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90DCBDD-019A-4603-9AEB-7C4ABBAF986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647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65175-F5FE-4138-B947-1F38E0AE80F0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94B09-7CDE-4CE7-ADF9-AD9375F0C9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E005A-D221-4143-8732-06C31C33AC08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FEF3D-F2CA-464D-BAB0-C2B5887C3CD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D4C4-CCFC-4270-A225-68F3833FDE6F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C43D5-71C7-4992-A912-E22BDD54A9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65175-F5FE-4138-B947-1F38E0AE80F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94B09-7CDE-4CE7-ADF9-AD9375F0C96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311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BCE4-315E-4182-86D2-1C0F707249E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FD6F6-8DDE-4D1A-834C-CF9FFEE6BC5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SU seal Line.eps"/>
          <p:cNvPicPr>
            <a:picLocks noChangeAspect="1"/>
          </p:cNvPicPr>
          <p:nvPr userDrawn="1"/>
        </p:nvPicPr>
        <p:blipFill>
          <a:blip r:embed="rId2">
            <a:alphaModFix amt="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524000"/>
            <a:ext cx="4586589" cy="4521200"/>
          </a:xfrm>
          <a:prstGeom prst="rect">
            <a:avLst/>
          </a:prstGeom>
          <a:blipFill rotWithShape="1">
            <a:blip r:embed="rId2">
              <a:alphaModFix amt="3000"/>
            </a:blip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218627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FC5B-850C-4AD3-AB34-1CE25F253A8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853B1-EAAC-4896-A191-56C14BC25D8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 descr="SU seal Line.eps"/>
          <p:cNvPicPr>
            <a:picLocks noChangeAspect="1"/>
          </p:cNvPicPr>
          <p:nvPr userDrawn="1"/>
        </p:nvPicPr>
        <p:blipFill>
          <a:blip r:embed="rId2">
            <a:alphaModFix amt="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524000"/>
            <a:ext cx="4586589" cy="4521200"/>
          </a:xfrm>
          <a:prstGeom prst="rect">
            <a:avLst/>
          </a:prstGeom>
          <a:blipFill rotWithShape="1">
            <a:blip r:embed="rId2">
              <a:alphaModFix amt="3000"/>
            </a:blip>
            <a:stretch>
              <a:fillRect/>
            </a:stretch>
          </a:blipFill>
        </p:spPr>
      </p:pic>
    </p:spTree>
    <p:extLst>
      <p:ext uri="{BB962C8B-B14F-4D97-AF65-F5344CB8AC3E}">
        <p14:creationId xmlns:p14="http://schemas.microsoft.com/office/powerpoint/2010/main" val="3136596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B9EF-7B32-4319-B1FA-D7DB6801E42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1C1D-7D03-4E95-9242-5FE1D4E0376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2343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C3B57-5F26-49FD-9C97-426439D6AD8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EC6B2-BBAA-400F-954C-23866AAD92B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056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689BA-FE4C-4FF4-AF9D-6596E7F7274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9BC1D-7EF8-480D-842E-97994E30D5E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5952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5C29B-D93F-4E76-9824-26A601DC6CA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409D8-6545-47F7-912A-3C0B2A05B8D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9008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0128C-576B-413B-A48B-79D90092324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17106-7687-4814-AB41-DF006D43E77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74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BCE4-315E-4182-86D2-1C0F707249EE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FD6F6-8DDE-4D1A-834C-CF9FFEE6BC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 descr="SU seal Line.eps"/>
          <p:cNvPicPr>
            <a:picLocks noChangeAspect="1"/>
          </p:cNvPicPr>
          <p:nvPr userDrawn="1"/>
        </p:nvPicPr>
        <p:blipFill>
          <a:blip r:embed="rId2">
            <a:alphaModFix amt="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524000"/>
            <a:ext cx="4586589" cy="4521200"/>
          </a:xfrm>
          <a:prstGeom prst="rect">
            <a:avLst/>
          </a:prstGeom>
          <a:blipFill rotWithShape="1">
            <a:blip r:embed="rId2">
              <a:alphaModFix amt="3000"/>
            </a:blip>
            <a:stretch>
              <a:fillRect/>
            </a:stretch>
          </a:blipFill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9E18-1252-4CF4-AF20-EB46DED3906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526BB-C865-4BD8-8617-596FBBD9795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034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E005A-D221-4143-8732-06C31C33AC08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FEF3D-F2CA-464D-BAB0-C2B5887C3CD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85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D4C4-CCFC-4270-A225-68F3833FDE6F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C43D5-71C7-4992-A912-E22BDD54A92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5386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gula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 bwMode="auto">
          <a:xfrm>
            <a:off x="228600" y="1676400"/>
            <a:ext cx="891540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 anchor="ctr"/>
          <a:lstStyle>
            <a:lvl1pPr>
              <a:def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3962400" cy="4800600"/>
          </a:xfrm>
        </p:spPr>
        <p:txBody>
          <a:bodyPr/>
          <a:lstStyle>
            <a:lvl1pPr marL="514350" indent="-514350">
              <a:buFont typeface="+mj-lt"/>
              <a:buAutoNum type="arabicPeriod"/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>
              <a:buFont typeface="+mj-lt"/>
              <a:buAutoNum type="arabicPeriod"/>
              <a:defRPr sz="2400"/>
            </a:lvl2pPr>
            <a:lvl3pPr marL="1371600" indent="-457200">
              <a:buFont typeface="+mj-lt"/>
              <a:buAutoNum type="arabicPeriod"/>
              <a:defRPr sz="2000"/>
            </a:lvl3pPr>
            <a:lvl4pPr marL="1714500" indent="-342900">
              <a:buFont typeface="+mj-lt"/>
              <a:buAutoNum type="arabicPeriod"/>
              <a:defRPr sz="1800"/>
            </a:lvl4pPr>
            <a:lvl5pPr marL="2171700" indent="-342900">
              <a:buFont typeface="+mj-lt"/>
              <a:buAutoNum type="arabicPeriod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1"/>
          </p:nvPr>
        </p:nvSpPr>
        <p:spPr>
          <a:xfrm>
            <a:off x="4648200" y="1828800"/>
            <a:ext cx="3962400" cy="4800600"/>
          </a:xfrm>
        </p:spPr>
        <p:txBody>
          <a:bodyPr/>
          <a:lstStyle>
            <a:lvl1pPr marL="514350" indent="-514350">
              <a:buFont typeface="+mj-lt"/>
              <a:buAutoNum type="arabicPeriod"/>
              <a:def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14400" indent="-457200">
              <a:buFont typeface="+mj-lt"/>
              <a:buAutoNum type="arabicPeriod"/>
              <a:defRPr sz="2400"/>
            </a:lvl2pPr>
            <a:lvl3pPr marL="1371600" indent="-457200">
              <a:buFont typeface="+mj-lt"/>
              <a:buAutoNum type="arabicPeriod"/>
              <a:defRPr sz="2000"/>
            </a:lvl3pPr>
            <a:lvl4pPr marL="1714500" indent="-342900">
              <a:buFont typeface="+mj-lt"/>
              <a:buAutoNum type="arabicPeriod"/>
              <a:defRPr sz="1800"/>
            </a:lvl4pPr>
            <a:lvl5pPr marL="2171700" indent="-342900">
              <a:buFont typeface="+mj-lt"/>
              <a:buAutoNum type="arabicPeriod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33B90-B238-4F57-B91C-B78C2534C8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597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FC5B-850C-4AD3-AB34-1CE25F253A83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853B1-EAAC-4896-A191-56C14BC25D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FB9EF-7B32-4319-B1FA-D7DB6801E42F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41C1D-7D03-4E95-9242-5FE1D4E037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2C3B57-5F26-49FD-9C97-426439D6AD82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0EC6B2-BBAA-400F-954C-23866AAD92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689BA-FE4C-4FF4-AF9D-6596E7F72746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9BC1D-7EF8-480D-842E-97994E30D5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25C29B-D93F-4E76-9824-26A601DC6CA5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409D8-6545-47F7-912A-3C0B2A05B8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0128C-576B-413B-A48B-79D90092324F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17106-7687-4814-AB41-DF006D43E7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9E18-1252-4CF4-AF20-EB46DED3906C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526BB-C865-4BD8-8617-596FBBD979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8E416F5-3A48-4FB7-A9C3-6D0AB45CADBE}" type="datetimeFigureOut">
              <a:rPr lang="en-US"/>
              <a:pPr>
                <a:defRPr/>
              </a:pPr>
              <a:t>8/23/2018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F792A6-FFE1-4C20-B30A-30C99FD4EF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 descr="SU seal Line.eps"/>
          <p:cNvPicPr>
            <a:picLocks noChangeAspect="1"/>
          </p:cNvPicPr>
          <p:nvPr userDrawn="1"/>
        </p:nvPicPr>
        <p:blipFill>
          <a:blip r:embed="rId13">
            <a:alphaModFix amt="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524000"/>
            <a:ext cx="4586589" cy="4521200"/>
          </a:xfrm>
          <a:prstGeom prst="rect">
            <a:avLst/>
          </a:prstGeom>
          <a:blipFill rotWithShape="1">
            <a:blip r:embed="rId13">
              <a:alphaModFix amt="3000"/>
            </a:blip>
            <a:stretch>
              <a:fillRect/>
            </a:stretch>
          </a:blipFill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 eaLnBrk="1" hangingPunct="1">
              <a:defRPr/>
            </a:pPr>
            <a:fld id="{68E416F5-3A48-4FB7-A9C3-6D0AB45CAD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defTabSz="457200" eaLnBrk="1" hangingPunct="1">
                <a:defRPr/>
              </a:pPr>
              <a:t>8/23/2018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 eaLnBrk="1" hangingPunct="1"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457200" eaLnBrk="1" hangingPunct="1">
              <a:defRPr/>
            </a:pPr>
            <a:fld id="{32F792A6-FFE1-4C20-B30A-30C99FD4EFDC}" type="slidenum">
              <a:rPr lang="en-US">
                <a:solidFill>
                  <a:prstClr val="black">
                    <a:tint val="75000"/>
                  </a:prstClr>
                </a:solidFill>
              </a:rPr>
              <a:pPr defTabSz="457200" eaLnBrk="1" hangingPunct="1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69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sto MT" pitchFamily="18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3.xml"/><Relationship Id="rId1" Type="http://schemas.openxmlformats.org/officeDocument/2006/relationships/themeOverride" Target="../theme/themeOverride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47002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Agenda: </a:t>
            </a:r>
            <a:r>
              <a:rPr lang="en-US" dirty="0" smtClean="0">
                <a:solidFill>
                  <a:schemeClr val="bg1"/>
                </a:solidFill>
              </a:rPr>
              <a:t>8-21-18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0315" y="1447800"/>
            <a:ext cx="8028709" cy="3124994"/>
          </a:xfrm>
        </p:spPr>
        <p:txBody>
          <a:bodyPr rtlCol="0">
            <a:noAutofit/>
          </a:bodyPr>
          <a:lstStyle/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SPBC Committee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Strategic </a:t>
            </a:r>
            <a:r>
              <a:rPr lang="en-US" sz="2800" dirty="0">
                <a:solidFill>
                  <a:schemeClr val="bg1"/>
                </a:solidFill>
              </a:rPr>
              <a:t>Planning best </a:t>
            </a:r>
            <a:r>
              <a:rPr lang="en-US" sz="2800" dirty="0" smtClean="0">
                <a:solidFill>
                  <a:schemeClr val="bg1"/>
                </a:solidFill>
              </a:rPr>
              <a:t>practices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Reviewing trends - </a:t>
            </a:r>
            <a:r>
              <a:rPr lang="en-US" sz="2800" dirty="0">
                <a:solidFill>
                  <a:schemeClr val="bg1"/>
                </a:solidFill>
              </a:rPr>
              <a:t>National, </a:t>
            </a:r>
            <a:r>
              <a:rPr lang="en-US" sz="2800" dirty="0" smtClean="0">
                <a:solidFill>
                  <a:schemeClr val="bg1"/>
                </a:solidFill>
              </a:rPr>
              <a:t>State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SU Budget </a:t>
            </a:r>
            <a:r>
              <a:rPr lang="en-US" sz="2800" dirty="0">
                <a:solidFill>
                  <a:schemeClr val="bg1"/>
                </a:solidFill>
              </a:rPr>
              <a:t>Trends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Student </a:t>
            </a:r>
            <a:r>
              <a:rPr lang="en-US" sz="2800" dirty="0">
                <a:solidFill>
                  <a:schemeClr val="bg1"/>
                </a:solidFill>
              </a:rPr>
              <a:t>Affairs: Noel </a:t>
            </a:r>
            <a:r>
              <a:rPr lang="en-US" sz="2800" dirty="0" smtClean="0">
                <a:solidFill>
                  <a:schemeClr val="bg1"/>
                </a:solidFill>
              </a:rPr>
              <a:t>Levitz</a:t>
            </a:r>
          </a:p>
          <a:p>
            <a:pPr marL="457200" lvl="0" indent="-457200" algn="l">
              <a:buFont typeface="Arial" panose="020B0604020202020204" pitchFamily="34" charset="0"/>
              <a:buChar char="•"/>
            </a:pPr>
            <a:endParaRPr lang="en-US" sz="2800" dirty="0">
              <a:solidFill>
                <a:schemeClr val="bg1"/>
              </a:solidFill>
            </a:endParaRPr>
          </a:p>
          <a:p>
            <a:pPr marL="457200" lvl="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bg1"/>
                </a:solidFill>
              </a:rPr>
              <a:t>Homework</a:t>
            </a:r>
            <a:r>
              <a:rPr lang="en-US" sz="2800" dirty="0">
                <a:solidFill>
                  <a:schemeClr val="bg1"/>
                </a:solidFill>
              </a:rPr>
              <a:t>: Trends Survey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marL="342900" lvl="0" indent="-3429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1"/>
                </a:solidFill>
              </a:rPr>
              <a:t>Social Trends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dirty="0">
                <a:solidFill>
                  <a:schemeClr val="bg1"/>
                </a:solidFill>
              </a:rPr>
              <a:t>Free College Initiative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dirty="0">
                <a:solidFill>
                  <a:schemeClr val="bg1"/>
                </a:solidFill>
              </a:rPr>
              <a:t>College Value vs. </a:t>
            </a:r>
            <a:r>
              <a:rPr dirty="0" smtClean="0">
                <a:solidFill>
                  <a:schemeClr val="bg1"/>
                </a:solidFill>
              </a:rPr>
              <a:t>Alternatives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Credentialing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Filling the job pipeline</a:t>
            </a:r>
            <a:endParaRPr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dirty="0">
                <a:solidFill>
                  <a:schemeClr val="bg1"/>
                </a:solidFill>
              </a:rPr>
              <a:t>Safe spaces for LGBTQ community </a:t>
            </a:r>
            <a:r>
              <a:rPr dirty="0" smtClean="0">
                <a:solidFill>
                  <a:schemeClr val="bg1"/>
                </a:solidFill>
              </a:rPr>
              <a:t>members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Increase in transfer students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Campus safety and free speech</a:t>
            </a:r>
            <a:endParaRPr dirty="0">
              <a:solidFill>
                <a:schemeClr val="bg1"/>
              </a:solidFill>
            </a:endParaRPr>
          </a:p>
          <a:p>
            <a:pPr marL="0" indent="0">
              <a:buFont typeface="+mj-lt"/>
              <a:buNone/>
              <a:defRPr/>
            </a:pPr>
            <a:endParaRPr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8145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1"/>
                </a:solidFill>
              </a:rPr>
              <a:t>Technology Trends 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altLang="en-US" dirty="0">
                <a:solidFill>
                  <a:schemeClr val="bg1"/>
                </a:solidFill>
              </a:rPr>
              <a:t>Mobile Learning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altLang="en-US" dirty="0">
                <a:solidFill>
                  <a:schemeClr val="bg1"/>
                </a:solidFill>
              </a:rPr>
              <a:t>Block Chain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altLang="en-US" dirty="0">
                <a:solidFill>
                  <a:schemeClr val="bg1"/>
                </a:solidFill>
              </a:rPr>
              <a:t>Big Data &amp; Student Privacy</a:t>
            </a:r>
          </a:p>
          <a:p>
            <a:pPr>
              <a:buFont typeface="Arial" panose="020B0604020202020204" pitchFamily="34" charset="0"/>
              <a:buChar char="•"/>
            </a:pPr>
            <a:r>
              <a:rPr altLang="en-US" dirty="0" err="1">
                <a:solidFill>
                  <a:schemeClr val="bg1"/>
                </a:solidFill>
              </a:rPr>
              <a:t>Cyberliablity</a:t>
            </a:r>
            <a:r>
              <a:rPr altLang="en-US" dirty="0">
                <a:solidFill>
                  <a:schemeClr val="bg1"/>
                </a:solidFill>
              </a:rPr>
              <a:t> Insurance  </a:t>
            </a:r>
            <a:endParaRPr altLang="en-US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chemeClr val="bg1"/>
                </a:solidFill>
              </a:rPr>
              <a:t>Changing the physical campus space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chemeClr val="bg1"/>
                </a:solidFill>
              </a:rPr>
              <a:t>Expansion of digital humanities</a:t>
            </a:r>
            <a:endParaRPr altLang="en-US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400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533400" y="1295400"/>
            <a:ext cx="6324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630000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630000"/>
              </a:buClr>
              <a:buFont typeface="Wingdings" panose="05000000000000000000" pitchFamily="2" charset="2"/>
              <a:buChar char="§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63000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63000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63000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3000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3000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3000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30000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150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1"/>
                </a:solidFill>
              </a:rPr>
              <a:t>Economic Trends </a:t>
            </a:r>
          </a:p>
        </p:txBody>
      </p:sp>
      <p:sp>
        <p:nvSpPr>
          <p:cNvPr id="21508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chemeClr val="bg1"/>
                </a:solidFill>
              </a:rPr>
              <a:t>State competition for funding</a:t>
            </a:r>
            <a:endParaRPr altLang="en-US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altLang="en-US" dirty="0" smtClean="0">
                <a:solidFill>
                  <a:schemeClr val="bg1"/>
                </a:solidFill>
              </a:rPr>
              <a:t>International </a:t>
            </a:r>
            <a:r>
              <a:rPr altLang="en-US" dirty="0">
                <a:solidFill>
                  <a:schemeClr val="bg1"/>
                </a:solidFill>
              </a:rPr>
              <a:t>Competition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altLang="en-US" dirty="0">
                <a:solidFill>
                  <a:schemeClr val="bg1"/>
                </a:solidFill>
              </a:rPr>
              <a:t>University Consortia &amp; Outsourcing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altLang="en-US" dirty="0">
                <a:solidFill>
                  <a:schemeClr val="bg1"/>
                </a:solidFill>
              </a:rPr>
              <a:t>College Affordability </a:t>
            </a:r>
            <a:endParaRPr altLang="en-US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 dirty="0" smtClean="0">
                <a:solidFill>
                  <a:schemeClr val="bg1"/>
                </a:solidFill>
              </a:rPr>
              <a:t>Behind the Curve</a:t>
            </a:r>
            <a:endParaRPr altLang="en-US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7533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1"/>
                </a:solidFill>
              </a:rPr>
              <a:t>Political Trends 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dirty="0">
                <a:solidFill>
                  <a:schemeClr val="bg1"/>
                </a:solidFill>
              </a:rPr>
              <a:t>Uncertainty of US International Affairs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dirty="0">
                <a:solidFill>
                  <a:schemeClr val="bg1"/>
                </a:solidFill>
              </a:rPr>
              <a:t>Tax Reform &amp; Budget Implications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dirty="0">
                <a:solidFill>
                  <a:schemeClr val="bg1"/>
                </a:solidFill>
              </a:rPr>
              <a:t>Deferred Action from Childhood Arrivals (DACA)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dirty="0">
                <a:solidFill>
                  <a:schemeClr val="bg1"/>
                </a:solidFill>
              </a:rPr>
              <a:t>Higher Education Act (HEA)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Faculty tenure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Local election uncertainty</a:t>
            </a:r>
            <a:endParaRPr dirty="0">
              <a:solidFill>
                <a:schemeClr val="bg1"/>
              </a:solidFill>
            </a:endParaRPr>
          </a:p>
          <a:p>
            <a:pPr marL="0" indent="0">
              <a:buFont typeface="+mj-lt"/>
              <a:buNone/>
              <a:defRPr/>
            </a:pPr>
            <a:endParaRPr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1806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431" y="2438400"/>
            <a:ext cx="7772400" cy="136207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Trends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IN MARYLAND &amp; USM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515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1"/>
                </a:solidFill>
              </a:rPr>
              <a:t>Political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dirty="0" smtClean="0">
                <a:solidFill>
                  <a:schemeClr val="bg1"/>
                </a:solidFill>
              </a:rPr>
              <a:t>Governor's Race</a:t>
            </a:r>
            <a:endParaRPr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dirty="0" smtClean="0">
                <a:solidFill>
                  <a:schemeClr val="bg1"/>
                </a:solidFill>
              </a:rPr>
              <a:t>Legislature: Balance/Change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dirty="0" smtClean="0">
                <a:solidFill>
                  <a:schemeClr val="bg1"/>
                </a:solidFill>
              </a:rPr>
              <a:t>Economic C</a:t>
            </a:r>
            <a:r>
              <a:rPr lang="en-US" dirty="0" smtClean="0">
                <a:solidFill>
                  <a:schemeClr val="bg1"/>
                </a:solidFill>
              </a:rPr>
              <a:t>l</a:t>
            </a:r>
            <a:r>
              <a:rPr dirty="0" smtClean="0">
                <a:solidFill>
                  <a:schemeClr val="bg1"/>
                </a:solidFill>
              </a:rPr>
              <a:t>imate</a:t>
            </a:r>
            <a:endParaRPr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Relationships with USM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dirty="0" smtClean="0">
                <a:solidFill>
                  <a:schemeClr val="bg1"/>
                </a:solidFill>
              </a:rPr>
              <a:t>(UM fallout?)</a:t>
            </a:r>
            <a:endParaRPr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2659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29382"/>
            <a:ext cx="8686799" cy="1470025"/>
          </a:xfrm>
        </p:spPr>
        <p:txBody>
          <a:bodyPr/>
          <a:lstStyle/>
          <a:p>
            <a:r>
              <a:rPr lang="en-US" sz="4000" dirty="0" smtClean="0">
                <a:solidFill>
                  <a:schemeClr val="bg1"/>
                </a:solidFill>
              </a:rPr>
              <a:t>USM Enhancement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09327"/>
            <a:ext cx="8915399" cy="4292671"/>
          </a:xfrm>
        </p:spPr>
        <p:txBody>
          <a:bodyPr rtlCol="0">
            <a:noAutofit/>
          </a:bodyPr>
          <a:lstStyle/>
          <a:p>
            <a:pPr algn="l"/>
            <a:r>
              <a:rPr lang="en-US" sz="1800" b="1" u="sng" dirty="0" smtClean="0">
                <a:solidFill>
                  <a:schemeClr val="bg1"/>
                </a:solidFill>
              </a:rPr>
              <a:t>Category </a:t>
            </a:r>
            <a:r>
              <a:rPr lang="en-US" sz="1800" b="1" u="sng" dirty="0">
                <a:solidFill>
                  <a:schemeClr val="bg1"/>
                </a:solidFill>
              </a:rPr>
              <a:t>1 – Campus programs: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</a:rPr>
              <a:t>#1: Creation of CHHS; requested $692,000; </a:t>
            </a:r>
            <a:r>
              <a:rPr lang="en-US" sz="1400" b="1" i="1" dirty="0">
                <a:solidFill>
                  <a:srgbClr val="00B0F0"/>
                </a:solidFill>
              </a:rPr>
              <a:t>not </a:t>
            </a:r>
            <a:r>
              <a:rPr lang="en-US" sz="1400" b="1" i="1" dirty="0" smtClean="0">
                <a:solidFill>
                  <a:srgbClr val="00B0F0"/>
                </a:solidFill>
              </a:rPr>
              <a:t>approved…but “encouraged”</a:t>
            </a:r>
            <a:endParaRPr lang="en-US" sz="1400" b="1" i="1" dirty="0">
              <a:solidFill>
                <a:srgbClr val="00B0F0"/>
              </a:solidFill>
            </a:endParaRPr>
          </a:p>
          <a:p>
            <a:pPr algn="l"/>
            <a:r>
              <a:rPr lang="en-US" sz="1800" dirty="0">
                <a:solidFill>
                  <a:schemeClr val="bg1"/>
                </a:solidFill>
              </a:rPr>
              <a:t>#2: Increase Computer Science Graduates; requested $292,000; </a:t>
            </a:r>
            <a:r>
              <a:rPr lang="en-US" sz="1400" b="1" i="1" dirty="0">
                <a:solidFill>
                  <a:srgbClr val="00B0F0"/>
                </a:solidFill>
              </a:rPr>
              <a:t>not </a:t>
            </a:r>
            <a:r>
              <a:rPr lang="en-US" sz="1400" b="1" i="1" dirty="0" smtClean="0">
                <a:solidFill>
                  <a:srgbClr val="00B0F0"/>
                </a:solidFill>
              </a:rPr>
              <a:t>approved…but “encouraged”</a:t>
            </a:r>
            <a:endParaRPr lang="en-US" sz="1400" b="1" i="1" dirty="0">
              <a:solidFill>
                <a:srgbClr val="00B0F0"/>
              </a:solidFill>
            </a:endParaRPr>
          </a:p>
          <a:p>
            <a:pPr algn="l"/>
            <a:r>
              <a:rPr lang="en-US" sz="2000" b="1" dirty="0">
                <a:solidFill>
                  <a:schemeClr val="bg1"/>
                </a:solidFill>
              </a:rPr>
              <a:t>#3: Increase Info &amp; Decision Science </a:t>
            </a:r>
            <a:r>
              <a:rPr lang="en-US" sz="2000" b="1" dirty="0" smtClean="0">
                <a:solidFill>
                  <a:schemeClr val="bg1"/>
                </a:solidFill>
              </a:rPr>
              <a:t>Graduates - </a:t>
            </a:r>
            <a:r>
              <a:rPr lang="en-US" sz="2000" b="1" dirty="0" smtClean="0">
                <a:solidFill>
                  <a:srgbClr val="FF0000"/>
                </a:solidFill>
              </a:rPr>
              <a:t>APPROVED</a:t>
            </a:r>
            <a:endParaRPr lang="en-US" sz="2000" b="1" dirty="0">
              <a:solidFill>
                <a:srgbClr val="FF0000"/>
              </a:solidFill>
            </a:endParaRPr>
          </a:p>
          <a:p>
            <a:pPr algn="l"/>
            <a:r>
              <a:rPr lang="en-US" sz="1800" b="1" u="sng" dirty="0" smtClean="0">
                <a:solidFill>
                  <a:schemeClr val="bg1"/>
                </a:solidFill>
              </a:rPr>
              <a:t>Category </a:t>
            </a:r>
            <a:r>
              <a:rPr lang="en-US" sz="1800" b="1" u="sng" dirty="0">
                <a:solidFill>
                  <a:schemeClr val="bg1"/>
                </a:solidFill>
              </a:rPr>
              <a:t>2 – RHEC:</a:t>
            </a:r>
          </a:p>
          <a:p>
            <a:pPr algn="l"/>
            <a:r>
              <a:rPr lang="en-US" sz="1800" b="1" dirty="0">
                <a:solidFill>
                  <a:schemeClr val="bg1"/>
                </a:solidFill>
              </a:rPr>
              <a:t>#1: Establish AHPH M.S. program at </a:t>
            </a:r>
            <a:r>
              <a:rPr lang="en-US" sz="1800" b="1" dirty="0" smtClean="0">
                <a:solidFill>
                  <a:schemeClr val="bg1"/>
                </a:solidFill>
              </a:rPr>
              <a:t>USG – </a:t>
            </a:r>
            <a:r>
              <a:rPr lang="en-US" sz="1800" b="1" i="1" dirty="0" smtClean="0">
                <a:solidFill>
                  <a:srgbClr val="92D050"/>
                </a:solidFill>
              </a:rPr>
              <a:t>“intention to provide support”</a:t>
            </a:r>
            <a:r>
              <a:rPr lang="en-US" sz="1800" b="1" i="1" dirty="0">
                <a:solidFill>
                  <a:srgbClr val="92D050"/>
                </a:solidFill>
              </a:rPr>
              <a:t> </a:t>
            </a:r>
            <a:r>
              <a:rPr lang="en-US" sz="1800" b="1" i="1" dirty="0" smtClean="0">
                <a:solidFill>
                  <a:srgbClr val="92D050"/>
                </a:solidFill>
              </a:rPr>
              <a:t>(?)</a:t>
            </a:r>
            <a:endParaRPr lang="en-US" sz="1800" b="1" i="1" dirty="0">
              <a:solidFill>
                <a:srgbClr val="92D050"/>
              </a:solidFill>
            </a:endParaRPr>
          </a:p>
          <a:p>
            <a:pPr algn="l"/>
            <a:r>
              <a:rPr lang="en-US" sz="1800" b="1" u="sng" dirty="0" smtClean="0">
                <a:solidFill>
                  <a:schemeClr val="bg1"/>
                </a:solidFill>
              </a:rPr>
              <a:t>Category </a:t>
            </a:r>
            <a:r>
              <a:rPr lang="en-US" sz="1800" b="1" u="sng" dirty="0">
                <a:solidFill>
                  <a:schemeClr val="bg1"/>
                </a:solidFill>
              </a:rPr>
              <a:t>3 – Hagerstown/Shady Grove:</a:t>
            </a:r>
          </a:p>
          <a:p>
            <a:pPr algn="l"/>
            <a:r>
              <a:rPr lang="en-US" sz="1800" dirty="0">
                <a:solidFill>
                  <a:schemeClr val="bg1"/>
                </a:solidFill>
              </a:rPr>
              <a:t>#1: </a:t>
            </a:r>
            <a:r>
              <a:rPr lang="en-US" sz="1800" b="1" dirty="0">
                <a:solidFill>
                  <a:schemeClr val="bg1"/>
                </a:solidFill>
              </a:rPr>
              <a:t>Increase Social Work graduates at </a:t>
            </a:r>
            <a:r>
              <a:rPr lang="en-US" sz="1800" b="1" dirty="0" smtClean="0">
                <a:solidFill>
                  <a:schemeClr val="bg1"/>
                </a:solidFill>
              </a:rPr>
              <a:t>USMH - </a:t>
            </a:r>
            <a:r>
              <a:rPr lang="en-US" sz="2000" b="1" dirty="0" smtClean="0">
                <a:solidFill>
                  <a:srgbClr val="FF0000"/>
                </a:solidFill>
              </a:rPr>
              <a:t>APPROVED</a:t>
            </a:r>
            <a:endParaRPr lang="en-US" sz="2000" b="1" dirty="0">
              <a:solidFill>
                <a:srgbClr val="FF0000"/>
              </a:solidFill>
            </a:endParaRPr>
          </a:p>
          <a:p>
            <a:pPr algn="l"/>
            <a:r>
              <a:rPr lang="en-US" sz="1800" dirty="0" smtClean="0">
                <a:solidFill>
                  <a:schemeClr val="bg1"/>
                </a:solidFill>
              </a:rPr>
              <a:t>#</a:t>
            </a:r>
            <a:r>
              <a:rPr lang="en-US" sz="1800" b="1" dirty="0" smtClean="0">
                <a:solidFill>
                  <a:schemeClr val="bg1"/>
                </a:solidFill>
              </a:rPr>
              <a:t>2</a:t>
            </a:r>
            <a:r>
              <a:rPr lang="en-US" sz="1800" b="1" dirty="0">
                <a:solidFill>
                  <a:schemeClr val="bg1"/>
                </a:solidFill>
              </a:rPr>
              <a:t>: Establish a Community Health Program at </a:t>
            </a:r>
            <a:r>
              <a:rPr lang="en-US" sz="1800" b="1" dirty="0" smtClean="0">
                <a:solidFill>
                  <a:schemeClr val="bg1"/>
                </a:solidFill>
              </a:rPr>
              <a:t>USMH - </a:t>
            </a:r>
            <a:r>
              <a:rPr lang="en-US" sz="2000" b="1" dirty="0" smtClean="0">
                <a:solidFill>
                  <a:srgbClr val="FF0000"/>
                </a:solidFill>
              </a:rPr>
              <a:t>APPROVED</a:t>
            </a:r>
          </a:p>
          <a:p>
            <a:pPr algn="l"/>
            <a:endParaRPr lang="en-US" sz="1600" dirty="0" smtClean="0">
              <a:solidFill>
                <a:schemeClr val="bg1"/>
              </a:solidFill>
            </a:endParaRPr>
          </a:p>
          <a:p>
            <a:pPr lvl="6" algn="l"/>
            <a:r>
              <a:rPr lang="en-US" b="1" dirty="0">
                <a:solidFill>
                  <a:srgbClr val="FF0000"/>
                </a:solidFill>
              </a:rPr>
              <a:t>Total SU FY19 “investment”: </a:t>
            </a:r>
            <a:r>
              <a:rPr lang="en-US" b="1" dirty="0" smtClean="0">
                <a:solidFill>
                  <a:srgbClr val="FF0000"/>
                </a:solidFill>
              </a:rPr>
              <a:t>$1.83M</a:t>
            </a:r>
            <a:endParaRPr lang="en-US" b="1" dirty="0">
              <a:solidFill>
                <a:srgbClr val="FF0000"/>
              </a:solidFill>
            </a:endParaRPr>
          </a:p>
          <a:p>
            <a:pPr lvl="6" algn="l"/>
            <a:r>
              <a:rPr lang="en-US" b="1" dirty="0" smtClean="0">
                <a:solidFill>
                  <a:srgbClr val="FF0000"/>
                </a:solidFill>
              </a:rPr>
              <a:t>Return</a:t>
            </a:r>
            <a:r>
              <a:rPr lang="en-US" b="1" dirty="0">
                <a:solidFill>
                  <a:srgbClr val="FF0000"/>
                </a:solidFill>
              </a:rPr>
              <a:t>, potential base funding: $1.2 - 2.2M per year</a:t>
            </a:r>
            <a:endParaRPr lang="en-US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40788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9126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1"/>
                </a:solidFill>
              </a:rPr>
              <a:t>USM Budget Update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Creation </a:t>
            </a:r>
            <a:r>
              <a:rPr lang="en-US" sz="2400" dirty="0">
                <a:solidFill>
                  <a:schemeClr val="bg1"/>
                </a:solidFill>
              </a:rPr>
              <a:t>of Chancellor’s Workgroup on Strategic Use of Institutional Aid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u="sng" dirty="0" smtClean="0">
                <a:solidFill>
                  <a:schemeClr val="bg1"/>
                </a:solidFill>
              </a:rPr>
              <a:t>FY </a:t>
            </a:r>
            <a:r>
              <a:rPr lang="en-US" u="sng" dirty="0">
                <a:solidFill>
                  <a:schemeClr val="bg1"/>
                </a:solidFill>
              </a:rPr>
              <a:t>2019 Working Budget </a:t>
            </a:r>
            <a:endParaRPr lang="en-US" u="sng" dirty="0" smtClean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FY </a:t>
            </a:r>
            <a:r>
              <a:rPr lang="en-US" sz="2000" dirty="0">
                <a:solidFill>
                  <a:schemeClr val="bg1"/>
                </a:solidFill>
              </a:rPr>
              <a:t>2019 Health Controls – currently stable for </a:t>
            </a:r>
            <a:r>
              <a:rPr lang="en-US" sz="2000" dirty="0" smtClean="0">
                <a:solidFill>
                  <a:schemeClr val="bg1"/>
                </a:solidFill>
              </a:rPr>
              <a:t>2020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b="1" dirty="0" smtClean="0">
                <a:solidFill>
                  <a:srgbClr val="FF0000"/>
                </a:solidFill>
              </a:rPr>
              <a:t>Workforce </a:t>
            </a:r>
            <a:r>
              <a:rPr lang="en-US" sz="2000" b="1" dirty="0">
                <a:solidFill>
                  <a:srgbClr val="FF0000"/>
                </a:solidFill>
              </a:rPr>
              <a:t>Development Initiative – Year 1</a:t>
            </a:r>
            <a:r>
              <a:rPr lang="en-US" sz="2000" dirty="0">
                <a:solidFill>
                  <a:srgbClr val="FF0000"/>
                </a:solidFill>
              </a:rPr>
              <a:t>: </a:t>
            </a:r>
            <a:r>
              <a:rPr lang="en-US" sz="2000" dirty="0">
                <a:solidFill>
                  <a:schemeClr val="bg1"/>
                </a:solidFill>
              </a:rPr>
              <a:t>required MOUs, updates for DBM and budget hearings, progress </a:t>
            </a:r>
            <a:r>
              <a:rPr lang="en-US" sz="2000" dirty="0" smtClean="0">
                <a:solidFill>
                  <a:schemeClr val="bg1"/>
                </a:solidFill>
              </a:rPr>
              <a:t>reports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Fund </a:t>
            </a:r>
            <a:r>
              <a:rPr lang="en-US" sz="2000" dirty="0">
                <a:solidFill>
                  <a:schemeClr val="bg1"/>
                </a:solidFill>
              </a:rPr>
              <a:t>Balance – expectation to eliminate State Support </a:t>
            </a:r>
            <a:r>
              <a:rPr lang="en-US" sz="2000" dirty="0" smtClean="0">
                <a:solidFill>
                  <a:schemeClr val="bg1"/>
                </a:solidFill>
              </a:rPr>
              <a:t>Deficit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09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1"/>
                </a:solidFill>
              </a:rPr>
              <a:t>USM Budget Update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8229600" cy="48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lang="en-US" u="sng" dirty="0" smtClean="0">
                <a:solidFill>
                  <a:schemeClr val="bg1"/>
                </a:solidFill>
              </a:rPr>
              <a:t>FY 2020?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FY 2019 COLA </a:t>
            </a:r>
            <a:r>
              <a:rPr lang="en-US" sz="2000" dirty="0" err="1" smtClean="0">
                <a:solidFill>
                  <a:schemeClr val="bg1"/>
                </a:solidFill>
              </a:rPr>
              <a:t>Annualization</a:t>
            </a:r>
            <a:endParaRPr lang="en-US" sz="2000" dirty="0" smtClean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Tuition caps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u="sng" dirty="0" smtClean="0">
                <a:solidFill>
                  <a:srgbClr val="FF0000"/>
                </a:solidFill>
              </a:rPr>
              <a:t>No </a:t>
            </a:r>
            <a:r>
              <a:rPr lang="en-US" sz="2000" u="sng" dirty="0">
                <a:solidFill>
                  <a:srgbClr val="FF0000"/>
                </a:solidFill>
              </a:rPr>
              <a:t>New </a:t>
            </a:r>
            <a:r>
              <a:rPr lang="en-US" sz="2000" u="sng" dirty="0" smtClean="0">
                <a:solidFill>
                  <a:srgbClr val="FF0000"/>
                </a:solidFill>
              </a:rPr>
              <a:t>Positions</a:t>
            </a:r>
            <a:endParaRPr lang="en-US" sz="20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Facilities </a:t>
            </a:r>
            <a:r>
              <a:rPr lang="en-US" sz="2000" dirty="0">
                <a:solidFill>
                  <a:schemeClr val="bg1"/>
                </a:solidFill>
              </a:rPr>
              <a:t>Renewal (FR) </a:t>
            </a:r>
            <a:r>
              <a:rPr lang="en-US" sz="2000" dirty="0" smtClean="0">
                <a:solidFill>
                  <a:schemeClr val="bg1"/>
                </a:solidFill>
              </a:rPr>
              <a:t>Increase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</a:rPr>
              <a:t>Fund </a:t>
            </a:r>
            <a:r>
              <a:rPr lang="en-US" sz="2000" dirty="0" smtClean="0">
                <a:solidFill>
                  <a:schemeClr val="bg1"/>
                </a:solidFill>
              </a:rPr>
              <a:t>Balance</a:t>
            </a:r>
            <a:endParaRPr lang="en-US" sz="2000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chemeClr val="bg1"/>
                </a:solidFill>
              </a:rPr>
              <a:t>Workforce Development Initiative – Year 2 funding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FY </a:t>
            </a:r>
            <a:r>
              <a:rPr lang="en-US" sz="2000" dirty="0">
                <a:solidFill>
                  <a:schemeClr val="bg1"/>
                </a:solidFill>
              </a:rPr>
              <a:t>2020 Target Reduction $26M – TBD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FY </a:t>
            </a:r>
            <a:r>
              <a:rPr lang="en-US" sz="2000" dirty="0">
                <a:solidFill>
                  <a:schemeClr val="bg1"/>
                </a:solidFill>
              </a:rPr>
              <a:t>2020 Enhancement Requests? – TBD 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endParaRPr lang="en-US" sz="2000" b="1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3677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431" y="2438400"/>
            <a:ext cx="7772400" cy="136207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BUDGET Trends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at SU</a:t>
            </a:r>
            <a:br>
              <a:rPr lang="en-US" dirty="0" smtClean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33431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286000"/>
            <a:ext cx="7772400" cy="1104107"/>
          </a:xfrm>
        </p:spPr>
        <p:txBody>
          <a:bodyPr/>
          <a:lstStyle/>
          <a:p>
            <a:pPr lvl="0"/>
            <a:r>
              <a:rPr lang="en-US" sz="3600" dirty="0">
                <a:solidFill>
                  <a:schemeClr val="bg1"/>
                </a:solidFill>
              </a:rPr>
              <a:t>Strategic Planning </a:t>
            </a:r>
            <a:r>
              <a:rPr lang="en-US" sz="3600" dirty="0" smtClean="0">
                <a:solidFill>
                  <a:schemeClr val="bg1"/>
                </a:solidFill>
              </a:rPr>
              <a:t>and Budget Committee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MEMBERSHIP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19500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SU Budget Trend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723" y="269081"/>
            <a:ext cx="8760354" cy="640931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467600" y="4572000"/>
            <a:ext cx="609600" cy="1754188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56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SU Budget Trend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29" y="457200"/>
            <a:ext cx="8945341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7105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382" y="160869"/>
            <a:ext cx="8589817" cy="6494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80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2"/>
            <a:ext cx="7772400" cy="698412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SU Budget Trend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922" y="381000"/>
            <a:ext cx="8998156" cy="605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12487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SU Budget Trend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987669429"/>
              </p:ext>
            </p:extLst>
          </p:nvPr>
        </p:nvGraphicFramePr>
        <p:xfrm>
          <a:off x="401782" y="380999"/>
          <a:ext cx="8285018" cy="5838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Oval 6"/>
          <p:cNvSpPr/>
          <p:nvPr/>
        </p:nvSpPr>
        <p:spPr>
          <a:xfrm>
            <a:off x="7772400" y="2999792"/>
            <a:ext cx="228600" cy="228600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334000" y="2998237"/>
            <a:ext cx="228600" cy="228600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2921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769771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SU Budget Trend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16" y="381000"/>
            <a:ext cx="9047584" cy="6172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852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 smtClean="0">
                <a:solidFill>
                  <a:schemeClr val="bg1"/>
                </a:solidFill>
              </a:rPr>
              <a:t>"Takeaways"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  <a:defRPr/>
            </a:pPr>
            <a:r>
              <a:rPr sz="2400" dirty="0" smtClean="0">
                <a:solidFill>
                  <a:schemeClr val="bg1"/>
                </a:solidFill>
              </a:rPr>
              <a:t>Cannot count on a sign</a:t>
            </a:r>
            <a:r>
              <a:rPr lang="en-US" sz="2400" dirty="0" smtClean="0">
                <a:solidFill>
                  <a:schemeClr val="bg1"/>
                </a:solidFill>
              </a:rPr>
              <a:t>i</a:t>
            </a:r>
            <a:r>
              <a:rPr sz="2400" dirty="0" smtClean="0">
                <a:solidFill>
                  <a:schemeClr val="bg1"/>
                </a:solidFill>
              </a:rPr>
              <a:t>ficant </a:t>
            </a:r>
            <a:r>
              <a:rPr lang="en-US" sz="2400" dirty="0" smtClean="0">
                <a:solidFill>
                  <a:schemeClr val="bg1"/>
                </a:solidFill>
              </a:rPr>
              <a:t>–</a:t>
            </a:r>
            <a:r>
              <a:rPr sz="2400" dirty="0" smtClean="0">
                <a:solidFill>
                  <a:schemeClr val="bg1"/>
                </a:solidFill>
              </a:rPr>
              <a:t> or any -  increase in State appropriation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sz="2400" dirty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sz="2400" dirty="0" smtClean="0">
                <a:solidFill>
                  <a:schemeClr val="bg1"/>
                </a:solidFill>
              </a:rPr>
              <a:t>PINS: </a:t>
            </a:r>
            <a:r>
              <a:rPr lang="en-US" sz="2400" dirty="0">
                <a:solidFill>
                  <a:schemeClr val="bg1"/>
                </a:solidFill>
              </a:rPr>
              <a:t>no new </a:t>
            </a:r>
            <a:r>
              <a:rPr lang="en-US" sz="2400" dirty="0" smtClean="0">
                <a:solidFill>
                  <a:schemeClr val="bg1"/>
                </a:solidFill>
              </a:rPr>
              <a:t>PINS or v</a:t>
            </a:r>
            <a:r>
              <a:rPr sz="2400" dirty="0" smtClean="0">
                <a:solidFill>
                  <a:schemeClr val="bg1"/>
                </a:solidFill>
              </a:rPr>
              <a:t>ery limited (enhancements only)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sz="2400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chemeClr val="bg1"/>
                </a:solidFill>
              </a:rPr>
              <a:t>Enrollment and Student Credit Hour trends are vital 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endParaRPr sz="2400" dirty="0" smtClean="0">
              <a:solidFill>
                <a:schemeClr val="bg1"/>
              </a:solidFill>
            </a:endParaRP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sz="2400" dirty="0" smtClean="0">
                <a:solidFill>
                  <a:schemeClr val="bg1"/>
                </a:solidFill>
              </a:rPr>
              <a:t>More efficient use of current funds (expenses)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en-US" sz="2000" dirty="0" smtClean="0">
                <a:solidFill>
                  <a:schemeClr val="bg1"/>
                </a:solidFill>
              </a:rPr>
              <a:t>Identify current discretionary uses, inefficiencies, low priority usage and other opportunities for reallocation</a:t>
            </a:r>
          </a:p>
        </p:txBody>
      </p:sp>
    </p:spTree>
    <p:extLst>
      <p:ext uri="{BB962C8B-B14F-4D97-AF65-F5344CB8AC3E}">
        <p14:creationId xmlns:p14="http://schemas.microsoft.com/office/powerpoint/2010/main" val="37048444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pPr lvl="0"/>
            <a:r>
              <a:rPr lang="en-US" sz="3600" dirty="0">
                <a:solidFill>
                  <a:schemeClr val="bg1"/>
                </a:solidFill>
              </a:rPr>
              <a:t>Student Affairs: Noel Levitz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4245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Upcoming/Pending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Strategic Planning Schedule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8991" y="1060305"/>
            <a:ext cx="8610600" cy="4953000"/>
          </a:xfrm>
        </p:spPr>
        <p:txBody>
          <a:bodyPr rtlCol="0">
            <a:noAutofit/>
          </a:bodyPr>
          <a:lstStyle/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u="sng" dirty="0" smtClean="0">
                <a:solidFill>
                  <a:schemeClr val="bg1"/>
                </a:solidFill>
              </a:rPr>
              <a:t>September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Trends Survey: Top 5 in each area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Additional trend analysis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Introduction to SWOT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Academic Affairs </a:t>
            </a:r>
            <a:r>
              <a:rPr lang="en-US" sz="2000" b="1" dirty="0" smtClean="0">
                <a:solidFill>
                  <a:schemeClr val="bg1"/>
                </a:solidFill>
              </a:rPr>
              <a:t>update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Homework: SWOT Survey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chemeClr val="bg1"/>
                </a:solidFill>
              </a:rPr>
              <a:t>October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Review of SPBC SWOT survey results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chemeClr val="bg1"/>
                </a:solidFill>
              </a:rPr>
              <a:t>In-person </a:t>
            </a:r>
            <a:r>
              <a:rPr lang="en-US" sz="2000" b="1" dirty="0" smtClean="0">
                <a:solidFill>
                  <a:schemeClr val="bg1"/>
                </a:solidFill>
              </a:rPr>
              <a:t>SWOT analysis/breakdown</a:t>
            </a:r>
            <a:endParaRPr lang="en-US" sz="2000" b="1" dirty="0">
              <a:solidFill>
                <a:schemeClr val="bg1"/>
              </a:solidFill>
            </a:endParaRP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Refine </a:t>
            </a:r>
            <a:r>
              <a:rPr lang="en-US" sz="2000" b="1" dirty="0">
                <a:solidFill>
                  <a:schemeClr val="bg1"/>
                </a:solidFill>
              </a:rPr>
              <a:t>timeline for campus vetting and focus groups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u="sng" dirty="0">
                <a:solidFill>
                  <a:srgbClr val="FF0000"/>
                </a:solidFill>
              </a:rPr>
              <a:t>November – December – </a:t>
            </a:r>
            <a:r>
              <a:rPr lang="en-US" sz="2000" b="1" u="sng" dirty="0" smtClean="0">
                <a:solidFill>
                  <a:srgbClr val="FF0000"/>
                </a:solidFill>
              </a:rPr>
              <a:t>January (no SPBC)</a:t>
            </a:r>
            <a:endParaRPr lang="en-US" sz="2000" b="1" u="sng" dirty="0">
              <a:solidFill>
                <a:srgbClr val="FF0000"/>
              </a:solidFill>
            </a:endParaRP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FF0000"/>
                </a:solidFill>
              </a:rPr>
              <a:t>Vet with governance groups</a:t>
            </a: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991" y="5943600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2463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Upcoming/Pending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Strategic Planning Schedule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269" y="1143000"/>
            <a:ext cx="8763000" cy="4953000"/>
          </a:xfrm>
        </p:spPr>
        <p:txBody>
          <a:bodyPr rtlCol="0">
            <a:noAutofit/>
          </a:bodyPr>
          <a:lstStyle/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800100" lvl="1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u="sng" dirty="0" smtClean="0">
                <a:solidFill>
                  <a:schemeClr val="bg1"/>
                </a:solidFill>
              </a:rPr>
              <a:t>February</a:t>
            </a:r>
          </a:p>
          <a:p>
            <a:pPr marL="1257300" lvl="2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SWOT comes back to SPBC</a:t>
            </a:r>
          </a:p>
          <a:p>
            <a:pPr marL="1257300" lvl="2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Refine and finalize plan to move forward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u="sng" dirty="0" smtClean="0">
                <a:solidFill>
                  <a:schemeClr val="bg1"/>
                </a:solidFill>
              </a:rPr>
              <a:t>March – April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Conduct campus-wide Focus Groups</a:t>
            </a:r>
          </a:p>
          <a:p>
            <a:pPr marL="1657350" lvl="3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Assign SWOT trends and linkages to focus groups</a:t>
            </a:r>
          </a:p>
          <a:p>
            <a:pPr marL="1657350" lvl="3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Linkages become GOALS of the new Strategic Plan</a:t>
            </a:r>
          </a:p>
          <a:p>
            <a:pPr marL="1657350" lvl="3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Looking to drive Strategies for the plan</a:t>
            </a:r>
          </a:p>
          <a:p>
            <a:pPr marL="1657350" lvl="3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</a:rPr>
              <a:t>Assign to functional areas</a:t>
            </a:r>
          </a:p>
          <a:p>
            <a:pPr marL="1657350" lvl="3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i="1" u="sng" dirty="0" smtClean="0">
                <a:solidFill>
                  <a:srgbClr val="FF0000"/>
                </a:solidFill>
              </a:rPr>
              <a:t>May-June-July: </a:t>
            </a:r>
            <a:r>
              <a:rPr lang="en-US" b="1" i="1" dirty="0" smtClean="0">
                <a:solidFill>
                  <a:srgbClr val="FF0000"/>
                </a:solidFill>
              </a:rPr>
              <a:t>Draft Strategic Plan</a:t>
            </a: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692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r>
              <a:rPr lang="en-US" sz="3600" dirty="0" smtClean="0">
                <a:solidFill>
                  <a:schemeClr val="bg1"/>
                </a:solidFill>
              </a:rPr>
              <a:t>Upcoming/Pending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Strategic Planning Schedule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143000"/>
            <a:ext cx="8610600" cy="4953000"/>
          </a:xfrm>
        </p:spPr>
        <p:txBody>
          <a:bodyPr rtlCol="0">
            <a:noAutofit/>
          </a:bodyPr>
          <a:lstStyle/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u="sng" dirty="0" smtClean="0">
                <a:solidFill>
                  <a:schemeClr val="bg1"/>
                </a:solidFill>
              </a:rPr>
              <a:t>July-August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Executive Staff, SPBC and Governance Groups review Draft</a:t>
            </a: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u="sng" dirty="0" smtClean="0">
                <a:solidFill>
                  <a:schemeClr val="bg1"/>
                </a:solidFill>
              </a:rPr>
              <a:t>Sept: </a:t>
            </a:r>
            <a:r>
              <a:rPr lang="en-US" sz="2000" b="1" dirty="0" smtClean="0">
                <a:solidFill>
                  <a:schemeClr val="bg1"/>
                </a:solidFill>
              </a:rPr>
              <a:t>Distribute draft to Campus for final feedback</a:t>
            </a: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u="sng" dirty="0" smtClean="0">
                <a:solidFill>
                  <a:schemeClr val="bg1"/>
                </a:solidFill>
              </a:rPr>
              <a:t>Sept-Oct-Nov: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Identify metrics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Develop implementation plan</a:t>
            </a:r>
          </a:p>
          <a:p>
            <a:pPr marL="1200150" lvl="2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0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b="1" u="sng" dirty="0" smtClean="0">
                <a:solidFill>
                  <a:schemeClr val="bg1"/>
                </a:solidFill>
              </a:rPr>
              <a:t>December: </a:t>
            </a:r>
            <a:r>
              <a:rPr lang="en-US" sz="2400" b="1" dirty="0" smtClean="0">
                <a:solidFill>
                  <a:schemeClr val="bg1"/>
                </a:solidFill>
              </a:rPr>
              <a:t>finalize Strategic Plan</a:t>
            </a: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b="1" i="1" dirty="0" smtClean="0">
                <a:solidFill>
                  <a:srgbClr val="FF0000"/>
                </a:solidFill>
              </a:rPr>
              <a:t>Implement January 1, 2020</a:t>
            </a: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1653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2416174"/>
            <a:ext cx="7772400" cy="1104107"/>
          </a:xfrm>
        </p:spPr>
        <p:txBody>
          <a:bodyPr/>
          <a:lstStyle/>
          <a:p>
            <a:pPr lvl="0"/>
            <a:r>
              <a:rPr lang="en-US" sz="3600" dirty="0">
                <a:solidFill>
                  <a:schemeClr val="bg1"/>
                </a:solidFill>
              </a:rPr>
              <a:t>Strategic Planning </a:t>
            </a:r>
            <a:r>
              <a:rPr lang="en-US" sz="3600" dirty="0" smtClean="0">
                <a:solidFill>
                  <a:schemeClr val="bg1"/>
                </a:solidFill>
              </a:rPr>
              <a:t>Best Practices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1895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</a:rPr>
              <a:t>Strategic Planning Best Practices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Who are we?</a:t>
            </a: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What do we do? How do we do it? How well do we do it?</a:t>
            </a: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Do we really understand the external environment?</a:t>
            </a: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Have we Identified and qualified our competitors?</a:t>
            </a: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Should we SWOT or SWAT?</a:t>
            </a:r>
          </a:p>
          <a:p>
            <a:pPr algn="l">
              <a:spcBef>
                <a:spcPts val="0"/>
              </a:spcBef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755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091" y="269081"/>
            <a:ext cx="7772400" cy="1104107"/>
          </a:xfrm>
        </p:spPr>
        <p:txBody>
          <a:bodyPr/>
          <a:lstStyle/>
          <a:p>
            <a:r>
              <a:rPr lang="en-US" sz="3600" dirty="0">
                <a:solidFill>
                  <a:schemeClr val="bg1"/>
                </a:solidFill>
              </a:rPr>
              <a:t>Strategic Planning Best Practices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373188"/>
            <a:ext cx="8610600" cy="4953000"/>
          </a:xfrm>
        </p:spPr>
        <p:txBody>
          <a:bodyPr rtlCol="0">
            <a:noAutofit/>
          </a:bodyPr>
          <a:lstStyle/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b="1" dirty="0" smtClean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What we must and what we should do?</a:t>
            </a: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Are we doing a good job of measuring our processes, our outputs, and our outcomes?</a:t>
            </a: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Are we Utilizing the 3 </a:t>
            </a:r>
            <a:r>
              <a:rPr lang="en-US" sz="2400" b="1" dirty="0" smtClean="0">
                <a:solidFill>
                  <a:schemeClr val="bg1"/>
                </a:solidFill>
              </a:rPr>
              <a:t>E’s </a:t>
            </a:r>
            <a:r>
              <a:rPr lang="en-US" sz="2400" b="1" dirty="0">
                <a:solidFill>
                  <a:schemeClr val="bg1"/>
                </a:solidFill>
              </a:rPr>
              <a:t>(Effectiveness, Efficiency, and Evidence.)?</a:t>
            </a: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Do we know what to avoid?</a:t>
            </a:r>
          </a:p>
          <a:p>
            <a:pPr marL="285750" indent="-285750" algn="l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Are we ready to be bold?</a:t>
            </a:r>
          </a:p>
          <a:p>
            <a:pPr algn="l">
              <a:spcBef>
                <a:spcPts val="0"/>
              </a:spcBef>
            </a:pPr>
            <a:endParaRPr lang="en-US" sz="1800" b="1" dirty="0" smtClean="0">
              <a:solidFill>
                <a:schemeClr val="bg1"/>
              </a:solidFill>
            </a:endParaRPr>
          </a:p>
          <a:p>
            <a:pPr marL="742950" lvl="1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marL="285750" indent="-285750" algn="l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</a:pP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052" name="Picture 8" descr="SU logo 2001-All White 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5667375"/>
            <a:ext cx="175260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457200" y="1371600"/>
            <a:ext cx="8229600" cy="1588"/>
          </a:xfrm>
          <a:prstGeom prst="line">
            <a:avLst/>
          </a:prstGeom>
          <a:ln>
            <a:solidFill>
              <a:srgbClr val="EEA5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203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011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431" y="2438400"/>
            <a:ext cx="7772400" cy="136207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Trends in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higher education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668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SU__Templat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SU__Templat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10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1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4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5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6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7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8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9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SU__Template</Template>
  <TotalTime>33330</TotalTime>
  <Words>745</Words>
  <Application>Microsoft Office PowerPoint</Application>
  <PresentationFormat>On-screen Show (4:3)</PresentationFormat>
  <Paragraphs>218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Calisto MT</vt:lpstr>
      <vt:lpstr>SU__Template</vt:lpstr>
      <vt:lpstr>1_SU__Template</vt:lpstr>
      <vt:lpstr>Agenda: 8-21-18</vt:lpstr>
      <vt:lpstr>Strategic Planning and Budget Committee MEMBERSHIP</vt:lpstr>
      <vt:lpstr>Upcoming/Pending Strategic Planning Schedule</vt:lpstr>
      <vt:lpstr>Upcoming/Pending Strategic Planning Schedule</vt:lpstr>
      <vt:lpstr>Upcoming/Pending Strategic Planning Schedule</vt:lpstr>
      <vt:lpstr>Strategic Planning Best Practices</vt:lpstr>
      <vt:lpstr>Strategic Planning Best Practices</vt:lpstr>
      <vt:lpstr>Strategic Planning Best Practices</vt:lpstr>
      <vt:lpstr>Trends in  higher education</vt:lpstr>
      <vt:lpstr>Social Trends</vt:lpstr>
      <vt:lpstr>Technology Trends </vt:lpstr>
      <vt:lpstr>Economic Trends </vt:lpstr>
      <vt:lpstr>Political Trends </vt:lpstr>
      <vt:lpstr>Trends IN MARYLAND &amp; USM </vt:lpstr>
      <vt:lpstr>Political</vt:lpstr>
      <vt:lpstr>USM Enhancement</vt:lpstr>
      <vt:lpstr>USM Budget Update</vt:lpstr>
      <vt:lpstr>USM Budget Update</vt:lpstr>
      <vt:lpstr>BUDGET Trends at SU </vt:lpstr>
      <vt:lpstr>SU Budget Trend</vt:lpstr>
      <vt:lpstr>SU Budget Trend</vt:lpstr>
      <vt:lpstr>PowerPoint Presentation</vt:lpstr>
      <vt:lpstr>SU Budget Trend</vt:lpstr>
      <vt:lpstr>SU Budget Trend</vt:lpstr>
      <vt:lpstr>SU Budget Trend</vt:lpstr>
      <vt:lpstr>"Takeaways"</vt:lpstr>
      <vt:lpstr>Student Affairs: Noel Levitz</vt:lpstr>
    </vt:vector>
  </TitlesOfParts>
  <Company>Salisbury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kosiegert</dc:creator>
  <cp:lastModifiedBy>Chrys Egan</cp:lastModifiedBy>
  <cp:revision>450</cp:revision>
  <cp:lastPrinted>2018-05-15T14:52:37Z</cp:lastPrinted>
  <dcterms:created xsi:type="dcterms:W3CDTF">2012-01-17T19:13:32Z</dcterms:created>
  <dcterms:modified xsi:type="dcterms:W3CDTF">2018-08-23T23:28:29Z</dcterms:modified>
</cp:coreProperties>
</file>