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7" r:id="rId2"/>
    <p:sldId id="261" r:id="rId3"/>
    <p:sldId id="345" r:id="rId4"/>
    <p:sldId id="270" r:id="rId5"/>
    <p:sldId id="271" r:id="rId6"/>
    <p:sldId id="347" r:id="rId7"/>
    <p:sldId id="262" r:id="rId8"/>
    <p:sldId id="268" r:id="rId9"/>
    <p:sldId id="269" r:id="rId10"/>
    <p:sldId id="272" r:id="rId11"/>
    <p:sldId id="275" r:id="rId12"/>
    <p:sldId id="273" r:id="rId13"/>
    <p:sldId id="274" r:id="rId14"/>
    <p:sldId id="278" r:id="rId15"/>
    <p:sldId id="276" r:id="rId16"/>
    <p:sldId id="346" r:id="rId17"/>
    <p:sldId id="348" r:id="rId18"/>
    <p:sldId id="321" r:id="rId19"/>
    <p:sldId id="320" r:id="rId20"/>
    <p:sldId id="277" r:id="rId21"/>
    <p:sldId id="307" r:id="rId22"/>
    <p:sldId id="322" r:id="rId23"/>
    <p:sldId id="336" r:id="rId24"/>
    <p:sldId id="337" r:id="rId25"/>
    <p:sldId id="338" r:id="rId26"/>
    <p:sldId id="349" r:id="rId27"/>
    <p:sldId id="308" r:id="rId28"/>
    <p:sldId id="339" r:id="rId29"/>
    <p:sldId id="340" r:id="rId30"/>
    <p:sldId id="341" r:id="rId31"/>
    <p:sldId id="342" r:id="rId32"/>
    <p:sldId id="309" r:id="rId33"/>
    <p:sldId id="324" r:id="rId34"/>
    <p:sldId id="279" r:id="rId35"/>
    <p:sldId id="343" r:id="rId36"/>
    <p:sldId id="325" r:id="rId37"/>
    <p:sldId id="344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22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68C44-9D4F-45E7-9601-8690727A4EEA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15967-2F18-4EC2-9A0A-DEB03515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0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21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18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89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87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56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63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59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36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99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4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296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76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45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70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46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187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28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312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689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864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72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808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659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57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226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025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934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304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592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465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793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34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323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699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513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898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230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916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948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350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235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019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91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872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17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599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60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111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001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405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560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46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6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79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59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118F-5194-4089-9A42-7D4CD57C7642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8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1C4DD-06E3-4795-85B2-5A0C82EA68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38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5/31/2017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EA77A-0469-4BB8-80A7-6A63D295C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00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35B54-EB67-4767-868A-F0CE3A072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53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426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D2D16-0244-4F99-861C-FB9B6D629F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61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5B942-3338-45DA-9A35-C77B550FC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2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11/11/2017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BC98F-0A8F-4109-BB26-30EE40C632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28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11/11/2017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314CB-3B6B-41F5-9F05-3E08E7D96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48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11/11/2017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BC160-A06F-433C-868F-E14A3AECCE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11/11/2017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A4645-2281-4597-B62B-B9A323604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77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11/11/2017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A9C03-3DA2-4FB4-B607-6E5378213F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40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11/11/2017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44999-375D-425A-8215-C92FD53B6B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96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601114"/>
                </a:solidFill>
                <a:latin typeface="+mn-lt"/>
              </a:defRPr>
            </a:lvl1pPr>
          </a:lstStyle>
          <a:p>
            <a:pPr defTabSz="342900">
              <a:defRPr/>
            </a:pPr>
            <a:r>
              <a:rPr lang="en-US"/>
              <a:t>5/31/2017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01114"/>
                </a:solidFill>
                <a:latin typeface="Calisto MT" panose="02040603050505030304" pitchFamily="18" charset="0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73A3FCF0-88BF-44B4-9D70-59EAB0F58199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283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itchFamily="18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itchFamily="18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itchFamily="18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itchFamily="18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itchFamily="18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lisbury.edu/president/bor_policies/section_VI/Child_Abuse_and_Neglect_Policy_SU_FINAL.pdf" TargetMode="External"/><Relationship Id="rId5" Type="http://schemas.openxmlformats.org/officeDocument/2006/relationships/hyperlink" Target="http://www.salisbury.edu/helpdesk/doc/HelpDesk/Policies/Policies_AcceptableUsePolicy.pdf" TargetMode="Externa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Adjunct Welcome Back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7669298">
            <a:off x="2092862" y="3848615"/>
            <a:ext cx="2077029" cy="399011"/>
          </a:xfrm>
          <a:prstGeom prst="right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3331090">
            <a:off x="5008431" y="3829661"/>
            <a:ext cx="1967189" cy="399011"/>
          </a:xfrm>
          <a:prstGeom prst="right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46127" y="4771593"/>
            <a:ext cx="4258886" cy="107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Part I: General Interest</a:t>
            </a:r>
          </a:p>
          <a:p>
            <a:pPr marL="300038" lvl="1" indent="0">
              <a:buFont typeface="Arial" panose="020B0604020202020204" pitchFamily="34" charset="0"/>
              <a:buNone/>
            </a:pP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741824" y="4771593"/>
            <a:ext cx="4258886" cy="107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Part II: New Adjunct Orientation</a:t>
            </a:r>
          </a:p>
          <a:p>
            <a:pPr marL="300038" lvl="1" indent="0">
              <a:buFont typeface="Arial" panose="020B0604020202020204" pitchFamily="34" charset="0"/>
              <a:buNone/>
            </a:pP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38A24F-BD11-EC4A-9173-F103A72CF9E2}"/>
              </a:ext>
            </a:extLst>
          </p:cNvPr>
          <p:cNvSpPr/>
          <p:nvPr/>
        </p:nvSpPr>
        <p:spPr>
          <a:xfrm>
            <a:off x="869449" y="1351107"/>
            <a:ext cx="72712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n-US" sz="5400" b="1" cap="none" spc="0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7</a:t>
            </a:r>
            <a:r>
              <a:rPr lang="en-US" sz="5400" b="1" cap="none" spc="0" baseline="30000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th</a:t>
            </a:r>
            <a:r>
              <a:rPr lang="en-US" sz="5400" b="1" cap="none" spc="0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 Annual</a:t>
            </a:r>
          </a:p>
          <a:p>
            <a:pPr marL="0" indent="0" algn="ctr">
              <a:buNone/>
            </a:pPr>
            <a:r>
              <a:rPr lang="en-US" sz="5400" b="1" cap="none" spc="0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Adjunct Welcome Back</a:t>
            </a:r>
          </a:p>
        </p:txBody>
      </p:sp>
    </p:spTree>
    <p:extLst>
      <p:ext uri="{BB962C8B-B14F-4D97-AF65-F5344CB8AC3E}">
        <p14:creationId xmlns:p14="http://schemas.microsoft.com/office/powerpoint/2010/main" val="104318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Adjunct Welcome Back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5" y="1256441"/>
            <a:ext cx="7938695" cy="5318926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3898995" y="3586942"/>
            <a:ext cx="376518" cy="13895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9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Adjunct Welcome Back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3" y="1114847"/>
            <a:ext cx="8249286" cy="552702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0800000">
            <a:off x="4562156" y="3467793"/>
            <a:ext cx="376518" cy="13895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5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Adjunct Welcome Back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1326267"/>
            <a:ext cx="7772441" cy="52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99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Adjunct Welcome Back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5" y="1197362"/>
            <a:ext cx="8235137" cy="551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64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Adjunct Welcome Back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8225" y="1197362"/>
            <a:ext cx="6724444" cy="532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87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Adjunct Welcome Back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410" y="1197362"/>
            <a:ext cx="7873265" cy="54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9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Adjunct Welcome Back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xmlns="" id="{496FBBCF-6066-3B40-9985-5A3AB70D2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2482" y="1103133"/>
            <a:ext cx="9021336" cy="3117604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u="sng" cap="all" dirty="0">
                <a:solidFill>
                  <a:srgbClr val="C00000"/>
                </a:solidFill>
              </a:rPr>
              <a:t>SU Cares:</a:t>
            </a:r>
          </a:p>
          <a:p>
            <a:pPr marL="0" indent="0" algn="ctr">
              <a:buNone/>
            </a:pPr>
            <a:r>
              <a:rPr lang="en-US" sz="3600" u="sng" cap="all" dirty="0">
                <a:solidFill>
                  <a:srgbClr val="C00000"/>
                </a:solidFill>
              </a:rPr>
              <a:t>Creating</a:t>
            </a:r>
            <a:r>
              <a:rPr lang="en-US" sz="3600" cap="all" dirty="0">
                <a:solidFill>
                  <a:srgbClr val="C00000"/>
                </a:solidFill>
              </a:rPr>
              <a:t> </a:t>
            </a:r>
            <a:r>
              <a:rPr lang="en-US" sz="3600" dirty="0">
                <a:solidFill>
                  <a:srgbClr val="C00000"/>
                </a:solidFill>
              </a:rPr>
              <a:t>a</a:t>
            </a:r>
            <a:r>
              <a:rPr lang="en-US" sz="3600" cap="all" dirty="0">
                <a:solidFill>
                  <a:srgbClr val="C00000"/>
                </a:solidFill>
              </a:rPr>
              <a:t> </a:t>
            </a:r>
            <a:r>
              <a:rPr lang="en-US" sz="3600" u="sng" cap="all" dirty="0">
                <a:solidFill>
                  <a:srgbClr val="C00000"/>
                </a:solidFill>
              </a:rPr>
              <a:t>Culture</a:t>
            </a:r>
            <a:r>
              <a:rPr lang="en-US" sz="3600" cap="all" dirty="0">
                <a:solidFill>
                  <a:srgbClr val="C00000"/>
                </a:solidFill>
              </a:rPr>
              <a:t> </a:t>
            </a:r>
            <a:r>
              <a:rPr lang="en-US" sz="3600" dirty="0">
                <a:solidFill>
                  <a:srgbClr val="C00000"/>
                </a:solidFill>
              </a:rPr>
              <a:t>of</a:t>
            </a:r>
            <a:r>
              <a:rPr lang="en-US" sz="3600" cap="all" dirty="0">
                <a:solidFill>
                  <a:srgbClr val="C00000"/>
                </a:solidFill>
              </a:rPr>
              <a:t> </a:t>
            </a:r>
            <a:r>
              <a:rPr lang="en-US" sz="3600" u="sng" cap="all" dirty="0">
                <a:solidFill>
                  <a:srgbClr val="C00000"/>
                </a:solidFill>
              </a:rPr>
              <a:t>Care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in the </a:t>
            </a:r>
            <a:r>
              <a:rPr lang="en-US" sz="3600" u="sng" cap="all" dirty="0">
                <a:solidFill>
                  <a:srgbClr val="C00000"/>
                </a:solidFill>
              </a:rPr>
              <a:t>Classroom</a:t>
            </a:r>
            <a:r>
              <a:rPr lang="en-US" sz="3600" cap="all" dirty="0">
                <a:solidFill>
                  <a:srgbClr val="C0000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3200" u="sng" cap="all" dirty="0">
                <a:solidFill>
                  <a:srgbClr val="C00000"/>
                </a:solidFill>
              </a:rPr>
              <a:t>Mental</a:t>
            </a:r>
            <a:r>
              <a:rPr lang="en-US" sz="3200" cap="all" dirty="0">
                <a:solidFill>
                  <a:srgbClr val="C00000"/>
                </a:solidFill>
              </a:rPr>
              <a:t> </a:t>
            </a:r>
            <a:r>
              <a:rPr lang="en-US" sz="3200" u="sng" cap="all" dirty="0">
                <a:solidFill>
                  <a:srgbClr val="C00000"/>
                </a:solidFill>
              </a:rPr>
              <a:t>Health</a:t>
            </a:r>
            <a:r>
              <a:rPr lang="en-US" sz="3200" cap="all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and</a:t>
            </a:r>
            <a:r>
              <a:rPr lang="en-US" sz="3200" cap="all" dirty="0">
                <a:solidFill>
                  <a:srgbClr val="C00000"/>
                </a:solidFill>
              </a:rPr>
              <a:t> </a:t>
            </a:r>
            <a:r>
              <a:rPr lang="en-US" sz="3200" u="sng" cap="all" dirty="0">
                <a:solidFill>
                  <a:srgbClr val="C00000"/>
                </a:solidFill>
              </a:rPr>
              <a:t>Wellness</a:t>
            </a:r>
            <a:r>
              <a:rPr lang="en-US" sz="3200" cap="all" dirty="0">
                <a:solidFill>
                  <a:srgbClr val="C00000"/>
                </a:solidFill>
              </a:rPr>
              <a:t> </a:t>
            </a:r>
            <a:r>
              <a:rPr lang="en-US" sz="3200" u="sng" cap="all" dirty="0">
                <a:solidFill>
                  <a:srgbClr val="C00000"/>
                </a:solidFill>
              </a:rPr>
              <a:t>Update</a:t>
            </a:r>
          </a:p>
          <a:p>
            <a:pPr marL="0" indent="0" algn="ctr">
              <a:buNone/>
            </a:pPr>
            <a:endParaRPr lang="en-US" sz="3600" cap="all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i="1" cap="all" dirty="0">
                <a:solidFill>
                  <a:srgbClr val="C00000"/>
                </a:solidFill>
              </a:rPr>
              <a:t>A Presentation </a:t>
            </a:r>
            <a:r>
              <a:rPr lang="en-US" i="1" dirty="0">
                <a:solidFill>
                  <a:srgbClr val="C00000"/>
                </a:solidFill>
              </a:rPr>
              <a:t>by</a:t>
            </a:r>
            <a:r>
              <a:rPr lang="en-US" i="1" cap="all" dirty="0">
                <a:solidFill>
                  <a:srgbClr val="C00000"/>
                </a:solidFill>
              </a:rPr>
              <a:t> Student Affairs colleagues</a:t>
            </a:r>
            <a:endParaRPr lang="en-US" b="1" i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0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Adjunct Welcome Back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xmlns="" id="{496FBBCF-6066-3B40-9985-5A3AB70D2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2482" y="1103133"/>
            <a:ext cx="9021336" cy="3117604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u="sng" dirty="0">
                <a:solidFill>
                  <a:srgbClr val="C00000"/>
                </a:solidFill>
              </a:rPr>
              <a:t>Thank You</a:t>
            </a:r>
          </a:p>
          <a:p>
            <a:pPr marL="0" indent="0" algn="ctr">
              <a:buNone/>
            </a:pPr>
            <a:r>
              <a:rPr lang="en-US" sz="4800" b="1" u="sng" dirty="0">
                <a:solidFill>
                  <a:srgbClr val="C00000"/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US" sz="4800" b="1" u="sng" dirty="0">
                <a:solidFill>
                  <a:srgbClr val="C00000"/>
                </a:solidFill>
              </a:rPr>
              <a:t>Welcome back!</a:t>
            </a:r>
          </a:p>
          <a:p>
            <a:pPr marL="0" indent="0" algn="ctr">
              <a:buNone/>
            </a:pPr>
            <a:endParaRPr lang="en-US" sz="4800" b="1" u="sng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4800" b="1" u="sng" dirty="0">
                <a:solidFill>
                  <a:srgbClr val="C00000"/>
                </a:solidFill>
              </a:rPr>
              <a:t>Questions or Comments?</a:t>
            </a:r>
            <a:endParaRPr lang="en-US" sz="3200" u="sng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3600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36FBA5-DC3D-F64C-A0D9-1355E10784CC}"/>
              </a:ext>
            </a:extLst>
          </p:cNvPr>
          <p:cNvSpPr txBox="1"/>
          <p:nvPr/>
        </p:nvSpPr>
        <p:spPr>
          <a:xfrm>
            <a:off x="980961" y="3373655"/>
            <a:ext cx="5781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This is a brief overview!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Please feel free to ask questions.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Write down questions and send to me.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5A8F57-D9C0-5F47-B0C7-D74BE31C2A24}"/>
              </a:ext>
            </a:extLst>
          </p:cNvPr>
          <p:cNvSpPr/>
          <p:nvPr/>
        </p:nvSpPr>
        <p:spPr>
          <a:xfrm>
            <a:off x="622661" y="1084753"/>
            <a:ext cx="79878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n-US" sz="5400" b="1" cap="none" spc="0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1</a:t>
            </a:r>
            <a:r>
              <a:rPr lang="en-US" sz="5400" b="1" cap="none" spc="0" baseline="30000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st</a:t>
            </a:r>
            <a:r>
              <a:rPr lang="en-US" sz="5400" b="1" cap="none" spc="0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 Annual</a:t>
            </a:r>
          </a:p>
          <a:p>
            <a:pPr marL="0" indent="0" algn="ctr">
              <a:buNone/>
            </a:pPr>
            <a:r>
              <a:rPr lang="en-US" sz="5400" b="1" cap="none" spc="0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New Adjunct Orientation</a:t>
            </a:r>
          </a:p>
        </p:txBody>
      </p:sp>
    </p:spTree>
    <p:extLst>
      <p:ext uri="{BB962C8B-B14F-4D97-AF65-F5344CB8AC3E}">
        <p14:creationId xmlns:p14="http://schemas.microsoft.com/office/powerpoint/2010/main" val="2844894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9451F2B-80CE-F349-8EF4-27199A06BDDB}"/>
              </a:ext>
            </a:extLst>
          </p:cNvPr>
          <p:cNvSpPr/>
          <p:nvPr/>
        </p:nvSpPr>
        <p:spPr>
          <a:xfrm>
            <a:off x="1910471" y="1356110"/>
            <a:ext cx="55349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You are not alone.</a:t>
            </a:r>
            <a:br>
              <a:rPr lang="en-US" altLang="en-US" sz="40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3ADB4C-D3E6-DD4E-8F6F-298F20D175DA}"/>
              </a:ext>
            </a:extLst>
          </p:cNvPr>
          <p:cNvSpPr txBox="1"/>
          <p:nvPr/>
        </p:nvSpPr>
        <p:spPr>
          <a:xfrm>
            <a:off x="1865865" y="2523271"/>
            <a:ext cx="2447693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Other faculty members in the Department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1C7AFC-9C0E-A84F-AD95-A3E5E93DAFE7}"/>
              </a:ext>
            </a:extLst>
          </p:cNvPr>
          <p:cNvSpPr txBox="1"/>
          <p:nvPr/>
        </p:nvSpPr>
        <p:spPr>
          <a:xfrm>
            <a:off x="234237" y="3812063"/>
            <a:ext cx="2447693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Deans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AB3BD07-0F5A-DA41-82A0-2186A9220EFE}"/>
              </a:ext>
            </a:extLst>
          </p:cNvPr>
          <p:cNvSpPr txBox="1"/>
          <p:nvPr/>
        </p:nvSpPr>
        <p:spPr>
          <a:xfrm>
            <a:off x="5042313" y="2529597"/>
            <a:ext cx="2447693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Adjunct Caucus Members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52F506E-7292-9A40-A8EC-FD4CA05F9B05}"/>
              </a:ext>
            </a:extLst>
          </p:cNvPr>
          <p:cNvSpPr txBox="1"/>
          <p:nvPr/>
        </p:nvSpPr>
        <p:spPr>
          <a:xfrm>
            <a:off x="6551277" y="3798103"/>
            <a:ext cx="2447693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Department Chairs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1BD05E-A673-5842-BD01-E2DC6AAA8E28}"/>
              </a:ext>
            </a:extLst>
          </p:cNvPr>
          <p:cNvSpPr txBox="1"/>
          <p:nvPr/>
        </p:nvSpPr>
        <p:spPr>
          <a:xfrm>
            <a:off x="6239106" y="5189899"/>
            <a:ext cx="2447693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Provost’s Office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7C1E6A4-C491-BA47-9198-01491004C04B}"/>
              </a:ext>
            </a:extLst>
          </p:cNvPr>
          <p:cNvSpPr txBox="1"/>
          <p:nvPr/>
        </p:nvSpPr>
        <p:spPr>
          <a:xfrm>
            <a:off x="623327" y="4912900"/>
            <a:ext cx="2447693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Instructional Design &amp; Delivery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8DA1766-DEFD-1F4C-AC26-0F94C5776D8F}"/>
              </a:ext>
            </a:extLst>
          </p:cNvPr>
          <p:cNvSpPr txBox="1"/>
          <p:nvPr/>
        </p:nvSpPr>
        <p:spPr>
          <a:xfrm>
            <a:off x="3312954" y="5958563"/>
            <a:ext cx="2447693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Student Affairs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7E1D8BB-D81F-7F4C-98B4-D8633F7D0C46}"/>
              </a:ext>
            </a:extLst>
          </p:cNvPr>
          <p:cNvSpPr/>
          <p:nvPr/>
        </p:nvSpPr>
        <p:spPr>
          <a:xfrm>
            <a:off x="3266324" y="3481740"/>
            <a:ext cx="27005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We are all here to help!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9831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Adjunct Welcome Back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6410" y="1103133"/>
            <a:ext cx="8140389" cy="910497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u="sng" dirty="0">
                <a:solidFill>
                  <a:srgbClr val="C00000"/>
                </a:solidFill>
              </a:rPr>
              <a:t>POSITIVE OUTCOMES!</a:t>
            </a:r>
          </a:p>
          <a:p>
            <a:pPr marL="300038" lvl="1" indent="0">
              <a:buNone/>
            </a:pPr>
            <a:endParaRPr lang="en-US" sz="1800" b="1" dirty="0">
              <a:solidFill>
                <a:srgbClr val="800000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-162900" y="1918034"/>
            <a:ext cx="7577851" cy="256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3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Parking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00000"/>
                </a:solidFill>
              </a:rPr>
              <a:t>Existing Policy (9/1/16 – 8/31/17):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$40 Overload Faculty (Red): Overload faculty teaching 4 credit hours or less per semester during the day.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00000"/>
                </a:solidFill>
              </a:rPr>
              <a:t>New Policy (9/1/17 – 8/31/18):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$40 Adjunct Faculty (Red): Adjunct faculty teaching 8 credit hours or less per semester during the day.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-162901" y="4232203"/>
            <a:ext cx="7577851" cy="256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3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Wage Increase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00000"/>
                </a:solidFill>
              </a:rPr>
              <a:t>9.2% increase; $833 </a:t>
            </a:r>
            <a:r>
              <a:rPr lang="en-US" sz="1800" dirty="0">
                <a:solidFill>
                  <a:srgbClr val="C00000"/>
                </a:solidFill>
                <a:sym typeface="Wingdings" panose="05000000000000000000" pitchFamily="2" charset="2"/>
              </a:rPr>
              <a:t> $910/credit</a:t>
            </a:r>
            <a:endParaRPr lang="en-US" sz="1800" dirty="0">
              <a:solidFill>
                <a:srgbClr val="C00000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00000"/>
                </a:solidFill>
              </a:rPr>
              <a:t>Rate will be adjusted with any State COLA and/or Merit salary adjustments.</a:t>
            </a:r>
            <a:r>
              <a:rPr lang="en-US" sz="3600" dirty="0">
                <a:solidFill>
                  <a:srgbClr val="C0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91049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9451F2B-80CE-F349-8EF4-27199A06BDDB}"/>
              </a:ext>
            </a:extLst>
          </p:cNvPr>
          <p:cNvSpPr/>
          <p:nvPr/>
        </p:nvSpPr>
        <p:spPr>
          <a:xfrm>
            <a:off x="1798959" y="1042364"/>
            <a:ext cx="55349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u="sng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GETTING STARTED</a:t>
            </a:r>
            <a:endParaRPr lang="en-US" sz="4000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36FBA5-DC3D-F64C-A0D9-1355E10784CC}"/>
              </a:ext>
            </a:extLst>
          </p:cNvPr>
          <p:cNvSpPr txBox="1"/>
          <p:nvPr/>
        </p:nvSpPr>
        <p:spPr>
          <a:xfrm>
            <a:off x="351262" y="1549915"/>
            <a:ext cx="57817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ID Cards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Gull Card Office: Commons Building, Rm 036 across from bookstore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Used as a key for most 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Use as a payment card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63E199-9832-0743-BD84-FA55416A7240}"/>
              </a:ext>
            </a:extLst>
          </p:cNvPr>
          <p:cNvSpPr txBox="1"/>
          <p:nvPr/>
        </p:nvSpPr>
        <p:spPr>
          <a:xfrm>
            <a:off x="351262" y="3315512"/>
            <a:ext cx="86198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E-mail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Faculty/Staff E-mail setup: see pdf</a:t>
            </a:r>
          </a:p>
          <a:p>
            <a:r>
              <a:rPr lang="en-US" sz="1400" dirty="0"/>
              <a:t>http://</a:t>
            </a:r>
            <a:r>
              <a:rPr lang="en-US" sz="1400" dirty="0" err="1"/>
              <a:t>www.salisbury.edu</a:t>
            </a:r>
            <a:r>
              <a:rPr lang="en-US" sz="1400" dirty="0"/>
              <a:t>/helpdesk/doc/</a:t>
            </a:r>
            <a:r>
              <a:rPr lang="en-US" sz="1400" dirty="0" err="1"/>
              <a:t>Email_Outlook_Exchange</a:t>
            </a:r>
            <a:r>
              <a:rPr lang="en-US" sz="1400" dirty="0"/>
              <a:t>/</a:t>
            </a:r>
            <a:r>
              <a:rPr lang="en-US" sz="1400" dirty="0" err="1"/>
              <a:t>Outlook_FacultyStaff</a:t>
            </a:r>
            <a:r>
              <a:rPr lang="en-US" sz="1400" dirty="0"/>
              <a:t>/faculty-email-setup---general-</a:t>
            </a:r>
            <a:r>
              <a:rPr lang="en-US" sz="1400" dirty="0" err="1"/>
              <a:t>instructions.pdf</a:t>
            </a:r>
            <a:endParaRPr lang="en-US" sz="20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SU Helpdesk is always a resource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44484F-FF68-FC4D-BBFF-6D6FEBF6A8DE}"/>
              </a:ext>
            </a:extLst>
          </p:cNvPr>
          <p:cNvSpPr txBox="1"/>
          <p:nvPr/>
        </p:nvSpPr>
        <p:spPr>
          <a:xfrm>
            <a:off x="200720" y="4789559"/>
            <a:ext cx="6824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Parking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General information: </a:t>
            </a:r>
            <a:r>
              <a:rPr lang="en-US" dirty="0"/>
              <a:t>http://</a:t>
            </a:r>
            <a:r>
              <a:rPr lang="en-US" dirty="0" err="1"/>
              <a:t>www.salisbury.edu</a:t>
            </a:r>
            <a:r>
              <a:rPr lang="en-US" dirty="0"/>
              <a:t>/parking/</a:t>
            </a:r>
            <a:r>
              <a:rPr lang="en-US" dirty="0" err="1"/>
              <a:t>default.html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To purchase a permit, see Parking Services Webpage, FAQ #6 – “How do I purchase a parking permit?”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	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D6F44F-1D66-5742-BD4F-0BDD25DF9DE5}"/>
              </a:ext>
            </a:extLst>
          </p:cNvPr>
          <p:cNvSpPr txBox="1"/>
          <p:nvPr/>
        </p:nvSpPr>
        <p:spPr>
          <a:xfrm>
            <a:off x="546410" y="6370490"/>
            <a:ext cx="5090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www.salisbury.ed</a:t>
            </a:r>
            <a:r>
              <a:rPr lang="en-US" dirty="0"/>
              <a:t>/parking/</a:t>
            </a:r>
            <a:r>
              <a:rPr lang="en-US" dirty="0" err="1"/>
              <a:t>questions.html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0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50B133-EF8E-9546-99FB-AD01C816A783}"/>
              </a:ext>
            </a:extLst>
          </p:cNvPr>
          <p:cNvSpPr/>
          <p:nvPr/>
        </p:nvSpPr>
        <p:spPr>
          <a:xfrm>
            <a:off x="1849139" y="1148791"/>
            <a:ext cx="55349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u="sng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TEACHING</a:t>
            </a:r>
            <a:endParaRPr lang="en-US" sz="4000" u="sng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951BEAD-8A8E-0841-8260-64BBFB5CE679}"/>
              </a:ext>
            </a:extLst>
          </p:cNvPr>
          <p:cNvSpPr/>
          <p:nvPr/>
        </p:nvSpPr>
        <p:spPr>
          <a:xfrm>
            <a:off x="-262054" y="1806497"/>
            <a:ext cx="9099395" cy="495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3600" dirty="0">
                <a:solidFill>
                  <a:srgbClr val="C00000"/>
                </a:solidFill>
                <a:ea typeface="Baskerville MT" pitchFamily="18" charset="0"/>
              </a:rPr>
              <a:t>Syllabi preparation</a:t>
            </a:r>
          </a:p>
          <a:p>
            <a:pPr marL="1543050" marR="0" lvl="3" indent="-17145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 departments may vary </a:t>
            </a:r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check with your department chair.</a:t>
            </a:r>
          </a:p>
          <a:p>
            <a:pPr marL="1543050" marR="0" lvl="3" indent="-17145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Include</a:t>
            </a:r>
          </a:p>
          <a:p>
            <a:pPr marL="2057400" marR="0" lvl="4" indent="-2286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Catalog Description of Course</a:t>
            </a:r>
          </a:p>
          <a:p>
            <a:pPr marL="2057400" marR="0" lvl="4" indent="-2286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Professor's name</a:t>
            </a:r>
          </a:p>
          <a:p>
            <a:pPr marL="2057400" marR="0" lvl="4" indent="-2286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Contact information</a:t>
            </a:r>
          </a:p>
          <a:p>
            <a:pPr marL="2057400" marR="0" lvl="4" indent="-2286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Office hours</a:t>
            </a:r>
          </a:p>
          <a:p>
            <a:pPr marL="2057400" marR="0" lvl="4" indent="-2286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Student learning objectives</a:t>
            </a:r>
          </a:p>
          <a:p>
            <a:pPr marL="2057400" marR="0" lvl="4" indent="-2286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list of any books or materials to be purchased for the course</a:t>
            </a:r>
          </a:p>
          <a:p>
            <a:pPr marL="2057400" marR="0" lvl="4" indent="-2286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course schedule</a:t>
            </a:r>
          </a:p>
          <a:p>
            <a:pPr marL="2057400" marR="0" lvl="4" indent="-2286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grading policy</a:t>
            </a:r>
          </a:p>
          <a:p>
            <a:pPr marL="2057400" marR="0" lvl="4" indent="-2286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Attendance policy</a:t>
            </a:r>
          </a:p>
          <a:p>
            <a:pPr marL="2057400" marR="0" lvl="4" indent="-2286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NOTE: some of the above items may be embedded into your </a:t>
            </a:r>
            <a:r>
              <a:rPr lang="en-US" sz="1600" b="1" dirty="0" err="1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MyClasses</a:t>
            </a:r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course, but then you should note that in your syllabus.</a:t>
            </a:r>
          </a:p>
          <a:p>
            <a:pPr marL="1543050" marR="0" lvl="3" indent="-17145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 handout for other University policies and resources to include in your syllabus or as a link on your </a:t>
            </a:r>
            <a:r>
              <a:rPr lang="en-US" sz="1600" b="1" dirty="0" err="1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MyClasses</a:t>
            </a:r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course. </a:t>
            </a:r>
            <a:endParaRPr lang="en-US" sz="16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94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50B133-EF8E-9546-99FB-AD01C816A783}"/>
              </a:ext>
            </a:extLst>
          </p:cNvPr>
          <p:cNvSpPr/>
          <p:nvPr/>
        </p:nvSpPr>
        <p:spPr>
          <a:xfrm>
            <a:off x="312233" y="1003827"/>
            <a:ext cx="8486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Rosters and Classroom Assignments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4458ADB-9B92-EF4C-8043-767D8D228E2E}"/>
              </a:ext>
            </a:extLst>
          </p:cNvPr>
          <p:cNvSpPr/>
          <p:nvPr/>
        </p:nvSpPr>
        <p:spPr>
          <a:xfrm>
            <a:off x="312233" y="1645268"/>
            <a:ext cx="84860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Some General Points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All information and processes done through </a:t>
            </a:r>
            <a:r>
              <a:rPr lang="en-US" sz="2000" dirty="0" err="1">
                <a:solidFill>
                  <a:srgbClr val="C00000"/>
                </a:solidFill>
                <a:ea typeface="Baskerville MT" pitchFamily="18" charset="0"/>
              </a:rPr>
              <a:t>GullNet</a:t>
            </a:r>
            <a:endParaRPr lang="en-US" sz="2000" dirty="0">
              <a:solidFill>
                <a:srgbClr val="C00000"/>
              </a:solidFill>
              <a:ea typeface="Baskerville MT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00000"/>
              </a:solidFill>
              <a:ea typeface="Baskerville MT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Log in early; DO NOT wait until late in the semester when grades are due!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00000"/>
              </a:solidFill>
              <a:ea typeface="Baskerville MT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Official record keeping vital part of a professor’s duty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00000"/>
              </a:solidFill>
              <a:ea typeface="Baskerville MT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Call registrar/Help Desk </a:t>
            </a:r>
            <a:r>
              <a:rPr lang="en-US" sz="2000" dirty="0">
                <a:solidFill>
                  <a:srgbClr val="C00000"/>
                </a:solidFill>
                <a:ea typeface="Baskerville MT" pitchFamily="18" charset="0"/>
                <a:sym typeface="Wingdings" pitchFamily="2" charset="2"/>
              </a:rPr>
              <a:t> We will help you!</a:t>
            </a:r>
            <a:endParaRPr lang="en-US" sz="2000" dirty="0">
              <a:solidFill>
                <a:srgbClr val="C00000"/>
              </a:solidFill>
              <a:ea typeface="Baskerville MT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CE9E2C-E54F-9D46-9A18-0D37D1030C2C}"/>
              </a:ext>
            </a:extLst>
          </p:cNvPr>
          <p:cNvSpPr/>
          <p:nvPr/>
        </p:nvSpPr>
        <p:spPr>
          <a:xfrm>
            <a:off x="312233" y="4808495"/>
            <a:ext cx="848607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Should you add a student?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Confer with Chair on Departmental policies</a:t>
            </a:r>
          </a:p>
          <a:p>
            <a:endParaRPr lang="en-US" sz="2000" dirty="0">
              <a:solidFill>
                <a:srgbClr val="C00000"/>
              </a:solidFill>
              <a:ea typeface="Baskerville MT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Best practice is to not exceed class maximum capacity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631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4458ADB-9B92-EF4C-8043-767D8D228E2E}"/>
              </a:ext>
            </a:extLst>
          </p:cNvPr>
          <p:cNvSpPr/>
          <p:nvPr/>
        </p:nvSpPr>
        <p:spPr>
          <a:xfrm>
            <a:off x="1984917" y="1685935"/>
            <a:ext cx="47615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Locked out of the classroom?</a:t>
            </a:r>
          </a:p>
          <a:p>
            <a:pPr algn="ctr"/>
            <a:endParaRPr lang="en-US" sz="2000" dirty="0">
              <a:solidFill>
                <a:srgbClr val="C00000"/>
              </a:solidFill>
              <a:ea typeface="Baskerville MT" pitchFamily="18" charset="0"/>
            </a:endParaRPr>
          </a:p>
          <a:p>
            <a:pPr algn="ctr"/>
            <a:endParaRPr lang="en-US" sz="2000" dirty="0">
              <a:solidFill>
                <a:srgbClr val="C00000"/>
              </a:solidFill>
              <a:ea typeface="Baskerville MT" pitchFamily="18" charset="0"/>
            </a:endParaRPr>
          </a:p>
          <a:p>
            <a:pPr algn="ctr"/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Call University Police at</a:t>
            </a:r>
          </a:p>
          <a:p>
            <a:pPr algn="ctr"/>
            <a:endParaRPr lang="en-US" sz="2000" dirty="0">
              <a:solidFill>
                <a:srgbClr val="C00000"/>
              </a:solidFill>
              <a:ea typeface="Baskerville MT" pitchFamily="18" charset="0"/>
            </a:endParaRPr>
          </a:p>
          <a:p>
            <a:pPr algn="ctr"/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410-543-6222</a:t>
            </a:r>
          </a:p>
        </p:txBody>
      </p:sp>
    </p:spTree>
    <p:extLst>
      <p:ext uri="{BB962C8B-B14F-4D97-AF65-F5344CB8AC3E}">
        <p14:creationId xmlns:p14="http://schemas.microsoft.com/office/powerpoint/2010/main" val="1196423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50B133-EF8E-9546-99FB-AD01C816A783}"/>
              </a:ext>
            </a:extLst>
          </p:cNvPr>
          <p:cNvSpPr/>
          <p:nvPr/>
        </p:nvSpPr>
        <p:spPr>
          <a:xfrm>
            <a:off x="301081" y="1041245"/>
            <a:ext cx="8486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Student Records/Reporting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4458ADB-9B92-EF4C-8043-767D8D228E2E}"/>
              </a:ext>
            </a:extLst>
          </p:cNvPr>
          <p:cNvSpPr/>
          <p:nvPr/>
        </p:nvSpPr>
        <p:spPr>
          <a:xfrm>
            <a:off x="312233" y="1645268"/>
            <a:ext cx="84860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Roster Verification</a:t>
            </a:r>
          </a:p>
          <a:p>
            <a:endParaRPr lang="en-US" sz="2000" dirty="0">
              <a:solidFill>
                <a:srgbClr val="C00000"/>
              </a:solidFill>
              <a:ea typeface="Baskerville MT" pitchFamily="18" charset="0"/>
            </a:endParaRPr>
          </a:p>
          <a:p>
            <a:r>
              <a:rPr lang="en-US" sz="2000" dirty="0" err="1">
                <a:solidFill>
                  <a:srgbClr val="C00000"/>
                </a:solidFill>
                <a:ea typeface="Baskerville MT" pitchFamily="18" charset="0"/>
              </a:rPr>
              <a:t>GullNet</a:t>
            </a:r>
            <a:endParaRPr lang="en-US" sz="2000" dirty="0">
              <a:solidFill>
                <a:srgbClr val="C00000"/>
              </a:solidFill>
              <a:ea typeface="Baskerville MT" pitchFamily="18" charset="0"/>
            </a:endParaRPr>
          </a:p>
          <a:p>
            <a:endParaRPr lang="en-US" sz="2000" dirty="0">
              <a:solidFill>
                <a:srgbClr val="C00000"/>
              </a:solidFill>
              <a:ea typeface="Baskerville MT" pitchFamily="18" charset="0"/>
            </a:endParaRPr>
          </a:p>
          <a:p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Why so important? </a:t>
            </a:r>
            <a:r>
              <a:rPr lang="en-US" sz="2000" dirty="0">
                <a:solidFill>
                  <a:srgbClr val="C00000"/>
                </a:solidFill>
                <a:ea typeface="Baskerville MT" pitchFamily="18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Identify potential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ea typeface="Baskerville MT" pitchFamily="18" charset="0"/>
              </a:rPr>
              <a:t>Students may think they are registered, but they are not </a:t>
            </a:r>
            <a:r>
              <a:rPr lang="en-US" dirty="0">
                <a:solidFill>
                  <a:srgbClr val="C00000"/>
                </a:solidFill>
                <a:ea typeface="Baskerville MT" pitchFamily="18" charset="0"/>
                <a:sym typeface="Wingdings" pitchFamily="2" charset="2"/>
              </a:rPr>
              <a:t></a:t>
            </a:r>
            <a:r>
              <a:rPr lang="en-US" dirty="0">
                <a:solidFill>
                  <a:srgbClr val="C00000"/>
                </a:solidFill>
                <a:ea typeface="Baskerville MT" pitchFamily="18" charset="0"/>
              </a:rPr>
              <a:t> get them to register asap</a:t>
            </a:r>
          </a:p>
          <a:p>
            <a:endParaRPr lang="en-US" dirty="0">
              <a:solidFill>
                <a:srgbClr val="C00000"/>
              </a:solidFill>
              <a:ea typeface="Baskerville MT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ea typeface="Baskerville MT" pitchFamily="18" charset="0"/>
              </a:rPr>
              <a:t>Students may think they are in the correct class, but they are not </a:t>
            </a:r>
            <a:r>
              <a:rPr lang="en-US" dirty="0">
                <a:solidFill>
                  <a:srgbClr val="C00000"/>
                </a:solidFill>
                <a:ea typeface="Baskerville MT" pitchFamily="18" charset="0"/>
                <a:sym typeface="Wingdings" pitchFamily="2" charset="2"/>
              </a:rPr>
              <a:t></a:t>
            </a:r>
            <a:r>
              <a:rPr lang="en-US" dirty="0">
                <a:solidFill>
                  <a:srgbClr val="C00000"/>
                </a:solidFill>
                <a:ea typeface="Baskerville MT" pitchFamily="18" charset="0"/>
              </a:rPr>
              <a:t> get them to the correct class!</a:t>
            </a:r>
          </a:p>
          <a:p>
            <a:endParaRPr lang="en-US" dirty="0">
              <a:solidFill>
                <a:srgbClr val="C00000"/>
              </a:solidFill>
              <a:ea typeface="Baskerville MT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ea typeface="Baskerville MT" pitchFamily="18" charset="0"/>
              </a:rPr>
              <a:t>Students are missing from class </a:t>
            </a:r>
            <a:r>
              <a:rPr lang="en-US" dirty="0">
                <a:solidFill>
                  <a:srgbClr val="C00000"/>
                </a:solidFill>
                <a:ea typeface="Baskerville MT" pitchFamily="18" charset="0"/>
                <a:sym typeface="Wingdings" pitchFamily="2" charset="2"/>
              </a:rPr>
              <a:t></a:t>
            </a:r>
            <a:r>
              <a:rPr lang="en-US" dirty="0">
                <a:solidFill>
                  <a:srgbClr val="C00000"/>
                </a:solidFill>
                <a:ea typeface="Baskerville MT" pitchFamily="18" charset="0"/>
              </a:rPr>
              <a:t> We need to identify those students and reach out and determine the reason for their absence.</a:t>
            </a:r>
          </a:p>
        </p:txBody>
      </p:sp>
    </p:spTree>
    <p:extLst>
      <p:ext uri="{BB962C8B-B14F-4D97-AF65-F5344CB8AC3E}">
        <p14:creationId xmlns:p14="http://schemas.microsoft.com/office/powerpoint/2010/main" val="290995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50B133-EF8E-9546-99FB-AD01C816A783}"/>
              </a:ext>
            </a:extLst>
          </p:cNvPr>
          <p:cNvSpPr/>
          <p:nvPr/>
        </p:nvSpPr>
        <p:spPr>
          <a:xfrm>
            <a:off x="301081" y="1041245"/>
            <a:ext cx="8486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Student Records/Reporting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4458ADB-9B92-EF4C-8043-767D8D228E2E}"/>
              </a:ext>
            </a:extLst>
          </p:cNvPr>
          <p:cNvSpPr/>
          <p:nvPr/>
        </p:nvSpPr>
        <p:spPr>
          <a:xfrm>
            <a:off x="301081" y="1957502"/>
            <a:ext cx="84860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Midterm Grade Reporting</a:t>
            </a:r>
          </a:p>
          <a:p>
            <a:endParaRPr lang="en-US" sz="2000" dirty="0">
              <a:solidFill>
                <a:srgbClr val="C00000"/>
              </a:solidFill>
              <a:ea typeface="Baskerville MT" pitchFamily="18" charset="0"/>
            </a:endParaRPr>
          </a:p>
          <a:p>
            <a:r>
              <a:rPr lang="en-US" sz="2000" dirty="0" err="1">
                <a:solidFill>
                  <a:srgbClr val="C00000"/>
                </a:solidFill>
                <a:ea typeface="Baskerville MT" pitchFamily="18" charset="0"/>
              </a:rPr>
              <a:t>GullNet</a:t>
            </a:r>
            <a:endParaRPr lang="en-US" sz="2000" dirty="0">
              <a:solidFill>
                <a:srgbClr val="C00000"/>
              </a:solidFill>
              <a:ea typeface="Baskerville MT" pitchFamily="18" charset="0"/>
            </a:endParaRPr>
          </a:p>
          <a:p>
            <a:endParaRPr lang="en-US" sz="2000" dirty="0">
              <a:solidFill>
                <a:srgbClr val="C00000"/>
              </a:solidFill>
              <a:ea typeface="Baskerville MT" pitchFamily="18" charset="0"/>
            </a:endParaRPr>
          </a:p>
          <a:p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Why so important?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ea typeface="Baskerville MT" pitchFamily="18" charset="0"/>
              </a:rPr>
              <a:t>Identify students missing from class.</a:t>
            </a:r>
          </a:p>
          <a:p>
            <a:endParaRPr lang="en-US" dirty="0">
              <a:solidFill>
                <a:srgbClr val="C00000"/>
              </a:solidFill>
              <a:ea typeface="Baskerville MT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ea typeface="Baskerville MT" pitchFamily="18" charset="0"/>
              </a:rPr>
              <a:t>Intervention for struggling students </a:t>
            </a:r>
            <a:r>
              <a:rPr lang="en-US" dirty="0">
                <a:solidFill>
                  <a:srgbClr val="C00000"/>
                </a:solidFill>
                <a:ea typeface="Baskerville MT" pitchFamily="18" charset="0"/>
                <a:sym typeface="Wingdings" pitchFamily="2" charset="2"/>
              </a:rPr>
              <a:t></a:t>
            </a:r>
            <a:r>
              <a:rPr lang="en-US" dirty="0">
                <a:solidFill>
                  <a:srgbClr val="C00000"/>
                </a:solidFill>
                <a:ea typeface="Baskerville MT" pitchFamily="18" charset="0"/>
              </a:rPr>
              <a:t> We will reach out to every student that you flag with an academic concern.</a:t>
            </a:r>
          </a:p>
          <a:p>
            <a:endParaRPr lang="en-US" dirty="0">
              <a:solidFill>
                <a:srgbClr val="C00000"/>
              </a:solidFill>
              <a:ea typeface="Baskerville MT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ea typeface="Baskerville MT" pitchFamily="18" charset="0"/>
              </a:rPr>
              <a:t>Make sure you plan several assessments to enter a meaningful midterm grade</a:t>
            </a:r>
          </a:p>
        </p:txBody>
      </p:sp>
    </p:spTree>
    <p:extLst>
      <p:ext uri="{BB962C8B-B14F-4D97-AF65-F5344CB8AC3E}">
        <p14:creationId xmlns:p14="http://schemas.microsoft.com/office/powerpoint/2010/main" val="62957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50B133-EF8E-9546-99FB-AD01C816A783}"/>
              </a:ext>
            </a:extLst>
          </p:cNvPr>
          <p:cNvSpPr/>
          <p:nvPr/>
        </p:nvSpPr>
        <p:spPr>
          <a:xfrm>
            <a:off x="301081" y="1041245"/>
            <a:ext cx="8486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Student Records/Reporting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4458ADB-9B92-EF4C-8043-767D8D228E2E}"/>
              </a:ext>
            </a:extLst>
          </p:cNvPr>
          <p:cNvSpPr/>
          <p:nvPr/>
        </p:nvSpPr>
        <p:spPr>
          <a:xfrm>
            <a:off x="301081" y="1957502"/>
            <a:ext cx="848607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Final Grade Reporting</a:t>
            </a:r>
          </a:p>
          <a:p>
            <a:endParaRPr lang="en-US" sz="2000" dirty="0">
              <a:solidFill>
                <a:srgbClr val="C00000"/>
              </a:solidFill>
              <a:ea typeface="Baskerville MT" pitchFamily="18" charset="0"/>
            </a:endParaRPr>
          </a:p>
          <a:p>
            <a:r>
              <a:rPr lang="en-US" sz="2000" dirty="0" err="1">
                <a:solidFill>
                  <a:srgbClr val="C00000"/>
                </a:solidFill>
                <a:ea typeface="Baskerville MT" pitchFamily="18" charset="0"/>
              </a:rPr>
              <a:t>GullNet</a:t>
            </a:r>
            <a:endParaRPr lang="en-US" sz="2000" dirty="0">
              <a:solidFill>
                <a:srgbClr val="C00000"/>
              </a:solidFill>
              <a:ea typeface="Baskerville MT" pitchFamily="18" charset="0"/>
            </a:endParaRPr>
          </a:p>
          <a:p>
            <a:endParaRPr lang="en-US" sz="2000" dirty="0">
              <a:solidFill>
                <a:srgbClr val="C00000"/>
              </a:solidFill>
              <a:ea typeface="Baskerville MT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ea typeface="Baskerville MT" pitchFamily="18" charset="0"/>
              </a:rPr>
              <a:t>Should be completed 48 hours after final exam.</a:t>
            </a:r>
          </a:p>
          <a:p>
            <a:endParaRPr lang="en-US" dirty="0">
              <a:solidFill>
                <a:srgbClr val="C00000"/>
              </a:solidFill>
              <a:ea typeface="Baskerville MT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ea typeface="Baskerville MT" pitchFamily="18" charset="0"/>
              </a:rPr>
              <a:t>Note: special attention may be required for graduating students</a:t>
            </a:r>
          </a:p>
        </p:txBody>
      </p:sp>
    </p:spTree>
    <p:extLst>
      <p:ext uri="{BB962C8B-B14F-4D97-AF65-F5344CB8AC3E}">
        <p14:creationId xmlns:p14="http://schemas.microsoft.com/office/powerpoint/2010/main" val="362243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49EC2B7-4255-2B46-A3C9-DCE1AED0C651}"/>
              </a:ext>
            </a:extLst>
          </p:cNvPr>
          <p:cNvSpPr/>
          <p:nvPr/>
        </p:nvSpPr>
        <p:spPr>
          <a:xfrm>
            <a:off x="2286000" y="2505671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Problem with classroom tech?</a:t>
            </a:r>
          </a:p>
          <a:p>
            <a:pPr algn="ctr"/>
            <a:endParaRPr lang="en-US" dirty="0">
              <a:solidFill>
                <a:srgbClr val="C00000"/>
              </a:solidFill>
              <a:ea typeface="Baskerville MT" pitchFamily="18" charset="0"/>
            </a:endParaRPr>
          </a:p>
          <a:p>
            <a:pPr algn="ctr"/>
            <a:endParaRPr lang="en-US" dirty="0">
              <a:solidFill>
                <a:srgbClr val="C00000"/>
              </a:solidFill>
              <a:ea typeface="Baskerville MT" pitchFamily="18" charset="0"/>
            </a:endParaRPr>
          </a:p>
          <a:p>
            <a:pPr algn="ctr"/>
            <a:r>
              <a:rPr lang="en-US" dirty="0">
                <a:solidFill>
                  <a:srgbClr val="C00000"/>
                </a:solidFill>
                <a:ea typeface="Baskerville MT" pitchFamily="18" charset="0"/>
              </a:rPr>
              <a:t>Call Technology Support Services</a:t>
            </a:r>
          </a:p>
          <a:p>
            <a:pPr algn="ctr"/>
            <a:endParaRPr lang="en-US" dirty="0">
              <a:solidFill>
                <a:srgbClr val="C00000"/>
              </a:solidFill>
              <a:ea typeface="Baskerville MT" pitchFamily="18" charset="0"/>
            </a:endParaRPr>
          </a:p>
          <a:p>
            <a:pPr algn="ctr"/>
            <a:r>
              <a:rPr lang="en-US" dirty="0">
                <a:solidFill>
                  <a:srgbClr val="C00000"/>
                </a:solidFill>
                <a:ea typeface="Baskerville MT" pitchFamily="18" charset="0"/>
              </a:rPr>
              <a:t>410-677-5454</a:t>
            </a:r>
          </a:p>
        </p:txBody>
      </p:sp>
    </p:spTree>
    <p:extLst>
      <p:ext uri="{BB962C8B-B14F-4D97-AF65-F5344CB8AC3E}">
        <p14:creationId xmlns:p14="http://schemas.microsoft.com/office/powerpoint/2010/main" val="3401415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4458ADB-9B92-EF4C-8043-767D8D228E2E}"/>
              </a:ext>
            </a:extLst>
          </p:cNvPr>
          <p:cNvSpPr/>
          <p:nvPr/>
        </p:nvSpPr>
        <p:spPr>
          <a:xfrm>
            <a:off x="301081" y="1957502"/>
            <a:ext cx="84860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Meeting with students</a:t>
            </a:r>
          </a:p>
          <a:p>
            <a:endParaRPr lang="en-US" sz="2000" dirty="0">
              <a:solidFill>
                <a:srgbClr val="C00000"/>
              </a:solidFill>
              <a:ea typeface="Baskerville MT" pitchFamily="18" charset="0"/>
            </a:endParaRPr>
          </a:p>
          <a:p>
            <a:r>
              <a:rPr lang="en-US" sz="2400" dirty="0">
                <a:solidFill>
                  <a:srgbClr val="C00000"/>
                </a:solidFill>
                <a:ea typeface="Baskerville MT" pitchFamily="18" charset="0"/>
              </a:rPr>
              <a:t>Academic Commons 130 is available for adjuncts to reserve through SU Libraries Website by clicking the following links: </a:t>
            </a:r>
          </a:p>
          <a:p>
            <a:endParaRPr lang="en-US" sz="2000" dirty="0">
              <a:ea typeface="Baskerville MT" pitchFamily="18" charset="0"/>
            </a:endParaRPr>
          </a:p>
          <a:p>
            <a:r>
              <a:rPr lang="en-US" sz="2000" dirty="0">
                <a:ea typeface="Baskerville MT" pitchFamily="18" charset="0"/>
              </a:rPr>
              <a:t>SU Libraries/Library Services/Group Study Rooms/Adjunct Faculty Space</a:t>
            </a:r>
          </a:p>
        </p:txBody>
      </p:sp>
    </p:spTree>
    <p:extLst>
      <p:ext uri="{BB962C8B-B14F-4D97-AF65-F5344CB8AC3E}">
        <p14:creationId xmlns:p14="http://schemas.microsoft.com/office/powerpoint/2010/main" val="771316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50B133-EF8E-9546-99FB-AD01C816A783}"/>
              </a:ext>
            </a:extLst>
          </p:cNvPr>
          <p:cNvSpPr/>
          <p:nvPr/>
        </p:nvSpPr>
        <p:spPr>
          <a:xfrm>
            <a:off x="312233" y="1003827"/>
            <a:ext cx="8486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Class Cancellations – non-Weather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4458ADB-9B92-EF4C-8043-767D8D228E2E}"/>
              </a:ext>
            </a:extLst>
          </p:cNvPr>
          <p:cNvSpPr/>
          <p:nvPr/>
        </p:nvSpPr>
        <p:spPr>
          <a:xfrm>
            <a:off x="312233" y="1565508"/>
            <a:ext cx="84860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Communicate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Notify students as quickly as possible </a:t>
            </a:r>
            <a:r>
              <a:rPr lang="en-US" sz="2000" dirty="0">
                <a:solidFill>
                  <a:srgbClr val="C00000"/>
                </a:solidFill>
                <a:ea typeface="Baskerville MT" pitchFamily="18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Use </a:t>
            </a:r>
            <a:r>
              <a:rPr lang="en-US" sz="2000" dirty="0" err="1">
                <a:solidFill>
                  <a:srgbClr val="C00000"/>
                </a:solidFill>
                <a:ea typeface="Baskerville MT" pitchFamily="18" charset="0"/>
              </a:rPr>
              <a:t>GullNet</a:t>
            </a: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 by opening your class roster and hitting “contact all”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Email/contact Department Chair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Email Department Administrative Assistant (Call during business hours to request sign be placed on classroom door)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E16045C-1A03-9746-A1C0-4553299594D1}"/>
              </a:ext>
            </a:extLst>
          </p:cNvPr>
          <p:cNvSpPr/>
          <p:nvPr/>
        </p:nvSpPr>
        <p:spPr>
          <a:xfrm>
            <a:off x="312233" y="3627611"/>
            <a:ext cx="848607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Options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If possible, schedule an academic activity online or as an assignment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Ask a colleague to cover for you</a:t>
            </a:r>
          </a:p>
        </p:txBody>
      </p:sp>
    </p:spTree>
    <p:extLst>
      <p:ext uri="{BB962C8B-B14F-4D97-AF65-F5344CB8AC3E}">
        <p14:creationId xmlns:p14="http://schemas.microsoft.com/office/powerpoint/2010/main" val="147364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Adjunct Welcome Back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6298" y="1103133"/>
            <a:ext cx="8480501" cy="311760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u="sng" dirty="0">
                <a:solidFill>
                  <a:srgbClr val="C00000"/>
                </a:solidFill>
              </a:rPr>
              <a:t>ENROLLMENT</a:t>
            </a:r>
            <a:r>
              <a:rPr lang="en-US" sz="4000" dirty="0">
                <a:solidFill>
                  <a:srgbClr val="C00000"/>
                </a:solidFill>
              </a:rPr>
              <a:t> and </a:t>
            </a:r>
            <a:r>
              <a:rPr lang="en-US" sz="4000" u="sng" dirty="0">
                <a:solidFill>
                  <a:srgbClr val="C00000"/>
                </a:solidFill>
              </a:rPr>
              <a:t>STAFFING TRENDS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C00000"/>
                </a:solidFill>
              </a:rPr>
              <a:t>from an</a:t>
            </a:r>
          </a:p>
          <a:p>
            <a:pPr marL="0" indent="0" algn="ctr">
              <a:buNone/>
            </a:pPr>
            <a:r>
              <a:rPr lang="en-US" sz="4000" u="sng" dirty="0">
                <a:solidFill>
                  <a:srgbClr val="C00000"/>
                </a:solidFill>
              </a:rPr>
              <a:t>ADJUNCT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u="sng" dirty="0">
                <a:solidFill>
                  <a:srgbClr val="C00000"/>
                </a:solidFill>
              </a:rPr>
              <a:t>PERSPECTIVE</a:t>
            </a:r>
          </a:p>
          <a:p>
            <a:pPr marL="300038" lvl="1" indent="0">
              <a:buNone/>
            </a:pPr>
            <a:endParaRPr lang="en-US" sz="1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37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50B133-EF8E-9546-99FB-AD01C816A783}"/>
              </a:ext>
            </a:extLst>
          </p:cNvPr>
          <p:cNvSpPr/>
          <p:nvPr/>
        </p:nvSpPr>
        <p:spPr>
          <a:xfrm>
            <a:off x="312233" y="1003827"/>
            <a:ext cx="8486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Class Cancellations –Weather-related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4458ADB-9B92-EF4C-8043-767D8D228E2E}"/>
              </a:ext>
            </a:extLst>
          </p:cNvPr>
          <p:cNvSpPr/>
          <p:nvPr/>
        </p:nvSpPr>
        <p:spPr>
          <a:xfrm>
            <a:off x="312233" y="1866591"/>
            <a:ext cx="848607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Notification will come from the campus: online and text notification (if you have singed up for that service).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00000"/>
              </a:solidFill>
              <a:ea typeface="Baskerville MT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You may require your students to do an assignment through email or </a:t>
            </a:r>
            <a:r>
              <a:rPr lang="en-US" sz="2000" dirty="0" err="1">
                <a:solidFill>
                  <a:srgbClr val="C00000"/>
                </a:solidFill>
                <a:ea typeface="Baskerville MT" pitchFamily="18" charset="0"/>
              </a:rPr>
              <a:t>MyClasses</a:t>
            </a: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.</a:t>
            </a:r>
          </a:p>
          <a:p>
            <a:endParaRPr lang="en-US" sz="2000" dirty="0">
              <a:solidFill>
                <a:srgbClr val="C00000"/>
              </a:solidFill>
              <a:ea typeface="Baskerville MT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Inclement Weather Policy</a:t>
            </a:r>
          </a:p>
          <a:p>
            <a:r>
              <a:rPr lang="en-US" dirty="0"/>
              <a:t>		http://</a:t>
            </a:r>
            <a:r>
              <a:rPr lang="en-US" dirty="0" err="1"/>
              <a:t>www.salisbury.edu</a:t>
            </a:r>
            <a:r>
              <a:rPr lang="en-US" dirty="0"/>
              <a:t>/info/</a:t>
            </a:r>
            <a:r>
              <a:rPr lang="en-US" dirty="0" err="1"/>
              <a:t>Weather.html</a:t>
            </a:r>
            <a:endParaRPr lang="en-US" sz="2000" dirty="0">
              <a:solidFill>
                <a:srgbClr val="C00000"/>
              </a:solidFill>
              <a:ea typeface="Baskerville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1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50B133-EF8E-9546-99FB-AD01C816A783}"/>
              </a:ext>
            </a:extLst>
          </p:cNvPr>
          <p:cNvSpPr/>
          <p:nvPr/>
        </p:nvSpPr>
        <p:spPr>
          <a:xfrm>
            <a:off x="312233" y="1130752"/>
            <a:ext cx="8486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Final Exam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4458ADB-9B92-EF4C-8043-767D8D228E2E}"/>
              </a:ext>
            </a:extLst>
          </p:cNvPr>
          <p:cNvSpPr/>
          <p:nvPr/>
        </p:nvSpPr>
        <p:spPr>
          <a:xfrm>
            <a:off x="312233" y="1866591"/>
            <a:ext cx="84860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A final exam is not required; however…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00000"/>
              </a:solidFill>
              <a:ea typeface="Baskerville MT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You must hold some type of academic activity during the dates designated as test dates</a:t>
            </a:r>
          </a:p>
          <a:p>
            <a:endParaRPr lang="en-US" sz="2000" dirty="0">
              <a:solidFill>
                <a:srgbClr val="C00000"/>
              </a:solidFill>
              <a:ea typeface="Baskerville MT" pitchFamily="18" charset="0"/>
            </a:endParaRPr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Note: if a student has three exams scheduled for the same day, they may ask for a rescheduled final exam date.</a:t>
            </a:r>
          </a:p>
        </p:txBody>
      </p:sp>
    </p:spTree>
    <p:extLst>
      <p:ext uri="{BB962C8B-B14F-4D97-AF65-F5344CB8AC3E}">
        <p14:creationId xmlns:p14="http://schemas.microsoft.com/office/powerpoint/2010/main" val="24328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3C983CF-932C-934F-AFBF-54E4C8B365A0}"/>
              </a:ext>
            </a:extLst>
          </p:cNvPr>
          <p:cNvSpPr/>
          <p:nvPr/>
        </p:nvSpPr>
        <p:spPr>
          <a:xfrm>
            <a:off x="-211873" y="1240572"/>
            <a:ext cx="9288965" cy="504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 algn="ctr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3600" u="sng" dirty="0">
                <a:solidFill>
                  <a:srgbClr val="C00000"/>
                </a:solidFill>
                <a:ea typeface="Baskerville MT" pitchFamily="18" charset="0"/>
              </a:rPr>
              <a:t>POLICY COMPLIANCE</a:t>
            </a:r>
          </a:p>
          <a:p>
            <a:pPr marR="0" lvl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Office of Institutional Equity (OIE)</a:t>
            </a:r>
          </a:p>
          <a:p>
            <a:pPr marL="800100" marR="0" lvl="1" indent="-3429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C00000"/>
                </a:solidFill>
                <a:latin typeface="Calibri Light" panose="020F0302020204030204" pitchFamily="34" charset="0"/>
                <a:ea typeface="Baskerville MT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>
                <a:solidFill>
                  <a:srgbClr val="C00000"/>
                </a:solidFill>
                <a:latin typeface="Calibri Light" panose="020F0302020204030204" pitchFamily="34" charset="0"/>
                <a:ea typeface="Baskerville MT" pitchFamily="18" charset="0"/>
                <a:cs typeface="Times New Roman" panose="02020603050405020304" pitchFamily="18" charset="0"/>
              </a:rPr>
              <a:t>Title IX mandatory online training – “Intersections: Preventing Harassment &amp; Sexual Violence”</a:t>
            </a:r>
          </a:p>
          <a:p>
            <a:pPr marL="800100" lvl="1" indent="-3429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C00000"/>
                </a:solidFill>
                <a:latin typeface="Calibri Light" panose="020F0302020204030204" pitchFamily="34" charset="0"/>
                <a:ea typeface="Baskerville MT" pitchFamily="18" charset="0"/>
                <a:cs typeface="Times New Roman" panose="02020603050405020304" pitchFamily="18" charset="0"/>
              </a:rPr>
              <a:t>	Mandatory antidiscrimination training – “Managing Bias”</a:t>
            </a:r>
          </a:p>
          <a:p>
            <a:pPr lvl="1">
              <a:lnSpc>
                <a:spcPct val="107000"/>
              </a:lnSpc>
              <a:spcBef>
                <a:spcPts val="200"/>
              </a:spcBef>
            </a:pPr>
            <a:endParaRPr lang="en-US" sz="2000" b="1" i="1" dirty="0">
              <a:solidFill>
                <a:srgbClr val="C00000"/>
              </a:solidFill>
              <a:latin typeface="Calibri Light" panose="020F0302020204030204" pitchFamily="34" charset="0"/>
              <a:ea typeface="Baskerville MT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200"/>
              </a:spcBef>
            </a:pP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Acceptable Use of Technology (IT)</a:t>
            </a:r>
          </a:p>
          <a:p>
            <a:pPr marL="742950" lvl="1" indent="-28575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C00000"/>
                </a:solidFill>
                <a:latin typeface="Calibri Light" panose="020F0302020204030204" pitchFamily="34" charset="0"/>
                <a:ea typeface="Baskerville MT" pitchFamily="18" charset="0"/>
                <a:cs typeface="Times New Roman" panose="02020603050405020304" pitchFamily="18" charset="0"/>
              </a:rPr>
              <a:t>General: </a:t>
            </a:r>
            <a:r>
              <a:rPr lang="en-US" sz="1400" b="1" i="1" dirty="0">
                <a:latin typeface="Calibri Light" panose="020F03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http://www.salisbury.edu/helpdesk/doc/HelpDesk/Policies/Policies_AcceptableUsePolicy.pdf</a:t>
            </a:r>
            <a:endParaRPr lang="en-US" sz="1400" b="1" i="1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C00000"/>
                </a:solidFill>
                <a:latin typeface="Calibri Light" panose="020F0302020204030204" pitchFamily="34" charset="0"/>
                <a:ea typeface="Baskerville MT" pitchFamily="18" charset="0"/>
                <a:cs typeface="Times New Roman" panose="02020603050405020304" pitchFamily="18" charset="0"/>
              </a:rPr>
              <a:t>Email: </a:t>
            </a:r>
            <a:r>
              <a:rPr lang="en-US" sz="1400" b="1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http://</a:t>
            </a:r>
            <a:r>
              <a:rPr lang="en-US" sz="1400" b="1" i="1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www.salisbury.edu</a:t>
            </a:r>
            <a:r>
              <a:rPr lang="en-US" sz="1400" b="1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/helpdesk/doc/</a:t>
            </a:r>
            <a:r>
              <a:rPr lang="en-US" sz="1400" b="1" i="1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HelpDesk</a:t>
            </a:r>
            <a:r>
              <a:rPr lang="en-US" sz="1400" b="1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/Policies/</a:t>
            </a:r>
            <a:r>
              <a:rPr lang="en-US" sz="1400" b="1" i="1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Policies_SUEMailServicesAcceptableUsePolicy.pdf</a:t>
            </a:r>
            <a:endParaRPr lang="en-US" sz="1400" b="1" i="1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200"/>
              </a:spcBef>
            </a:pPr>
            <a:endParaRPr lang="en-US" sz="1400" b="1" i="1" dirty="0">
              <a:solidFill>
                <a:srgbClr val="C00000"/>
              </a:solidFill>
              <a:latin typeface="Calibri Light" panose="020F0302020204030204" pitchFamily="34" charset="0"/>
              <a:ea typeface="Baskerville MT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200"/>
              </a:spcBef>
            </a:pP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Child Abuse</a:t>
            </a:r>
          </a:p>
          <a:p>
            <a:pPr lvl="2">
              <a:lnSpc>
                <a:spcPct val="107000"/>
              </a:lnSpc>
              <a:spcBef>
                <a:spcPts val="200"/>
              </a:spcBef>
            </a:pPr>
            <a:r>
              <a:rPr lang="en-US" sz="1600" b="1" i="1" dirty="0">
                <a:solidFill>
                  <a:srgbClr val="C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“University Professional Employees. A Professional Employee, when acting in a professional capacity, who has reason to believe that a Child has been Abused or Neglected is required to report suspected Child Abuse or Neglect.”</a:t>
            </a:r>
          </a:p>
          <a:p>
            <a:pPr lvl="2">
              <a:lnSpc>
                <a:spcPct val="107000"/>
              </a:lnSpc>
              <a:spcBef>
                <a:spcPts val="200"/>
              </a:spcBef>
            </a:pPr>
            <a:r>
              <a:rPr lang="en-US" sz="1400" b="1" i="1" dirty="0">
                <a:latin typeface="Calibri Light" panose="020F03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http://www.salisbury.edu/president/bor_policies/section_VI/Child_Abuse_and_Neglect_Policy_SU_FINAL.pdf</a:t>
            </a:r>
            <a:endParaRPr lang="en-US" sz="1400" b="1" i="1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37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2093BDB-FCAC-1042-8490-4D0F69DD92E6}"/>
              </a:ext>
            </a:extLst>
          </p:cNvPr>
          <p:cNvSpPr/>
          <p:nvPr/>
        </p:nvSpPr>
        <p:spPr>
          <a:xfrm>
            <a:off x="-356841" y="1117303"/>
            <a:ext cx="9300120" cy="1046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FERPA (Family Educational Rights and Privacy Act)</a:t>
            </a:r>
          </a:p>
          <a:p>
            <a:pPr marL="1714500" marR="0" lvl="1" indent="-3429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ea typeface="Baskerville MT" pitchFamily="18" charset="0"/>
              </a:rPr>
              <a:t>Likely to be a mandatory training</a:t>
            </a:r>
          </a:p>
          <a:p>
            <a:pPr marL="1714500" marR="0" lvl="1" indent="-3429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ea typeface="Baskerville MT" pitchFamily="18" charset="0"/>
              </a:rPr>
              <a:t>Policy: </a:t>
            </a:r>
            <a:r>
              <a:rPr lang="en-US" dirty="0">
                <a:ea typeface="Baskerville MT" pitchFamily="18" charset="0"/>
              </a:rPr>
              <a:t>http://</a:t>
            </a:r>
            <a:r>
              <a:rPr lang="en-US" dirty="0" err="1">
                <a:ea typeface="Baskerville MT" pitchFamily="18" charset="0"/>
              </a:rPr>
              <a:t>www.salisbury.edu</a:t>
            </a:r>
            <a:r>
              <a:rPr lang="en-US" dirty="0">
                <a:ea typeface="Baskerville MT" pitchFamily="18" charset="0"/>
              </a:rPr>
              <a:t>/registrar/Resources/FERPA/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9321FF-2DB1-7C46-8F16-22B8BDE08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144" y="2435495"/>
            <a:ext cx="6836920" cy="432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39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44C661D-C121-DD41-9453-20B7363A7537}"/>
              </a:ext>
            </a:extLst>
          </p:cNvPr>
          <p:cNvSpPr/>
          <p:nvPr/>
        </p:nvSpPr>
        <p:spPr>
          <a:xfrm>
            <a:off x="61333" y="1485135"/>
            <a:ext cx="8525106" cy="1728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 algn="ctr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3600" u="sng" dirty="0">
                <a:solidFill>
                  <a:srgbClr val="C00000"/>
                </a:solidFill>
                <a:ea typeface="Baskerville MT" pitchFamily="18" charset="0"/>
              </a:rPr>
              <a:t>STUDENT CONDUCT</a:t>
            </a:r>
          </a:p>
          <a:p>
            <a:pPr marR="0" lvl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Conduct and Behavior</a:t>
            </a:r>
          </a:p>
          <a:p>
            <a:pPr lvl="1">
              <a:lnSpc>
                <a:spcPct val="107000"/>
              </a:lnSpc>
              <a:spcBef>
                <a:spcPts val="200"/>
              </a:spcBef>
            </a:pPr>
            <a:endParaRPr lang="en-US" sz="2000" b="1" i="1" dirty="0">
              <a:solidFill>
                <a:srgbClr val="C00000"/>
              </a:solidFill>
              <a:latin typeface="Calibri Light" panose="020F0302020204030204" pitchFamily="34" charset="0"/>
              <a:ea typeface="Baskerville MT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200"/>
              </a:spcBef>
            </a:pP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Academic Misconduct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ED9C1B-23C5-3542-97F2-5910496CE91B}"/>
              </a:ext>
            </a:extLst>
          </p:cNvPr>
          <p:cNvSpPr txBox="1"/>
          <p:nvPr/>
        </p:nvSpPr>
        <p:spPr>
          <a:xfrm>
            <a:off x="2804117" y="4465946"/>
            <a:ext cx="2777067" cy="12003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A short presentation by the Dean of Students</a:t>
            </a:r>
          </a:p>
        </p:txBody>
      </p:sp>
    </p:spTree>
    <p:extLst>
      <p:ext uri="{BB962C8B-B14F-4D97-AF65-F5344CB8AC3E}">
        <p14:creationId xmlns:p14="http://schemas.microsoft.com/office/powerpoint/2010/main" val="188259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44C661D-C121-DD41-9453-20B7363A7537}"/>
              </a:ext>
            </a:extLst>
          </p:cNvPr>
          <p:cNvSpPr/>
          <p:nvPr/>
        </p:nvSpPr>
        <p:spPr>
          <a:xfrm>
            <a:off x="61333" y="1485135"/>
            <a:ext cx="8525106" cy="4319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 algn="ctr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3600" u="sng" dirty="0">
                <a:solidFill>
                  <a:srgbClr val="C00000"/>
                </a:solidFill>
                <a:ea typeface="Baskerville MT" pitchFamily="18" charset="0"/>
              </a:rPr>
              <a:t>ACADEMIC GRIEVANCE PROCESS</a:t>
            </a:r>
          </a:p>
          <a:p>
            <a:pPr marR="0" lvl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endParaRPr lang="en-US" sz="2000" dirty="0">
              <a:solidFill>
                <a:srgbClr val="C00000"/>
              </a:solidFill>
              <a:ea typeface="Baskerville MT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AutoNum type="arabicParenR"/>
            </a:pPr>
            <a:endParaRPr lang="en-US" sz="2000" dirty="0">
              <a:solidFill>
                <a:srgbClr val="C00000"/>
              </a:solidFill>
              <a:ea typeface="Baskerville MT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Process is spelled out in Faculty Handbook</a:t>
            </a:r>
          </a:p>
          <a:p>
            <a:pPr marL="800100" marR="0" lvl="1" indent="-3429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Student confers with professor </a:t>
            </a:r>
            <a:r>
              <a:rPr lang="en-US" sz="2000" dirty="0">
                <a:solidFill>
                  <a:srgbClr val="C00000"/>
                </a:solidFill>
                <a:ea typeface="Baskerville MT" pitchFamily="18" charset="0"/>
                <a:sym typeface="Wingdings" pitchFamily="2" charset="2"/>
              </a:rPr>
              <a:t> Chair  Formal complaint process including a University Committee  Appeal to the Provost</a:t>
            </a:r>
          </a:p>
          <a:p>
            <a:pPr marR="0" lvl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endParaRPr lang="en-US" sz="2000" dirty="0">
              <a:solidFill>
                <a:srgbClr val="C00000"/>
              </a:solidFill>
              <a:ea typeface="Baskerville MT" pitchFamily="18" charset="0"/>
              <a:sym typeface="Wingdings" pitchFamily="2" charset="2"/>
            </a:endParaRPr>
          </a:p>
          <a:p>
            <a:pPr marR="0" lvl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800" dirty="0">
                <a:solidFill>
                  <a:srgbClr val="C00000"/>
                </a:solidFill>
                <a:ea typeface="Baskerville MT" pitchFamily="18" charset="0"/>
              </a:rPr>
              <a:t>Take-home messages</a:t>
            </a: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: </a:t>
            </a:r>
          </a:p>
          <a:p>
            <a:pPr marL="914400" marR="0" lvl="1" indent="-4572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AutoNum type="arabicParenR"/>
            </a:pP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There is a </a:t>
            </a:r>
            <a:r>
              <a:rPr lang="en-US" sz="2000" u="sng" dirty="0">
                <a:solidFill>
                  <a:srgbClr val="C00000"/>
                </a:solidFill>
                <a:ea typeface="Baskerville MT" pitchFamily="18" charset="0"/>
              </a:rPr>
              <a:t>process</a:t>
            </a: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 that starts with a professor/student dialog</a:t>
            </a:r>
          </a:p>
          <a:p>
            <a:pPr marL="914400" marR="0" lvl="1" indent="-4572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AutoNum type="arabicParenR"/>
            </a:pPr>
            <a:r>
              <a:rPr lang="en-US" sz="2000" dirty="0">
                <a:solidFill>
                  <a:srgbClr val="C00000"/>
                </a:solidFill>
                <a:ea typeface="Baskerville MT" pitchFamily="18" charset="0"/>
              </a:rPr>
              <a:t>The process is to ensure the rights of the student AND professor</a:t>
            </a:r>
          </a:p>
          <a:p>
            <a:pPr marL="800100" marR="0" lvl="1" indent="-3429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00000"/>
              </a:solidFill>
              <a:ea typeface="Baskerville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9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C5E0AA9-03CD-C147-AF90-47735B2F466D}"/>
              </a:ext>
            </a:extLst>
          </p:cNvPr>
          <p:cNvSpPr/>
          <p:nvPr/>
        </p:nvSpPr>
        <p:spPr>
          <a:xfrm>
            <a:off x="114299" y="1489318"/>
            <a:ext cx="8614317" cy="3957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Bef>
                <a:spcPts val="200"/>
              </a:spcBef>
            </a:pPr>
            <a:r>
              <a:rPr lang="en-US" sz="4000" u="sng" dirty="0">
                <a:solidFill>
                  <a:srgbClr val="C00000"/>
                </a:solidFill>
                <a:ea typeface="Baskerville MT" pitchFamily="18" charset="0"/>
              </a:rPr>
              <a:t>Resources for Students</a:t>
            </a:r>
          </a:p>
          <a:p>
            <a:pPr marR="0" lvl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endParaRPr lang="en-US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Affairs Case Manager</a:t>
            </a:r>
          </a:p>
          <a:p>
            <a:pPr marL="1143000" marR="0" lvl="2" indent="-2286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Counseling Center</a:t>
            </a:r>
          </a:p>
          <a:p>
            <a:pPr marL="1143000" marR="0" lvl="2" indent="-2286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Center for Student Achievement</a:t>
            </a:r>
          </a:p>
          <a:p>
            <a:pPr marL="1143000" marR="0" lvl="2" indent="-2286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Disability Resource Center</a:t>
            </a:r>
          </a:p>
          <a:p>
            <a:pPr marL="1143000" marR="0" lvl="2" indent="-2286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 Center</a:t>
            </a:r>
          </a:p>
          <a:p>
            <a:pPr marL="1143000" marR="0" lvl="2" indent="-2286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Career Services</a:t>
            </a:r>
          </a:p>
          <a:p>
            <a:pPr marL="1143000" marR="0" lvl="2" indent="-2286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Academic Advising Center</a:t>
            </a:r>
          </a:p>
          <a:p>
            <a:pPr marL="1143000" marR="0" lvl="2" indent="-2286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Writing Center</a:t>
            </a:r>
          </a:p>
          <a:p>
            <a:pPr marL="1143000" marR="0" lvl="2" indent="-2286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Math Tutoring</a:t>
            </a:r>
            <a:endParaRPr lang="en-US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xmlns="" id="{7D343C39-B116-DF4B-A633-FA7337AF3B55}"/>
              </a:ext>
            </a:extLst>
          </p:cNvPr>
          <p:cNvSpPr/>
          <p:nvPr/>
        </p:nvSpPr>
        <p:spPr>
          <a:xfrm>
            <a:off x="2760133" y="4809066"/>
            <a:ext cx="2643251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00941E-FEDB-9F47-B445-B8BF65AC940F}"/>
              </a:ext>
            </a:extLst>
          </p:cNvPr>
          <p:cNvSpPr txBox="1"/>
          <p:nvPr/>
        </p:nvSpPr>
        <p:spPr>
          <a:xfrm>
            <a:off x="5581184" y="2937933"/>
            <a:ext cx="2777067" cy="15696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A short presentation by our colleagues in Student Affairs</a:t>
            </a:r>
          </a:p>
        </p:txBody>
      </p:sp>
    </p:spTree>
    <p:extLst>
      <p:ext uri="{BB962C8B-B14F-4D97-AF65-F5344CB8AC3E}">
        <p14:creationId xmlns:p14="http://schemas.microsoft.com/office/powerpoint/2010/main" val="267931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C5E0AA9-03CD-C147-AF90-47735B2F466D}"/>
              </a:ext>
            </a:extLst>
          </p:cNvPr>
          <p:cNvSpPr/>
          <p:nvPr/>
        </p:nvSpPr>
        <p:spPr>
          <a:xfrm>
            <a:off x="-490653" y="1402265"/>
            <a:ext cx="9676470" cy="70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Bef>
                <a:spcPts val="200"/>
              </a:spcBef>
            </a:pPr>
            <a:r>
              <a:rPr lang="en-US" sz="4000" u="sng" dirty="0">
                <a:solidFill>
                  <a:srgbClr val="C00000"/>
                </a:solidFill>
                <a:ea typeface="Baskerville MT" pitchFamily="18" charset="0"/>
              </a:rPr>
              <a:t>Adjunct Caucus and Shared Governance</a:t>
            </a:r>
          </a:p>
        </p:txBody>
      </p:sp>
    </p:spTree>
    <p:extLst>
      <p:ext uri="{BB962C8B-B14F-4D97-AF65-F5344CB8AC3E}">
        <p14:creationId xmlns:p14="http://schemas.microsoft.com/office/powerpoint/2010/main" val="30034121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89F255-6824-464E-8E58-E3C58B62F359}"/>
              </a:ext>
            </a:extLst>
          </p:cNvPr>
          <p:cNvSpPr/>
          <p:nvPr/>
        </p:nvSpPr>
        <p:spPr>
          <a:xfrm>
            <a:off x="2525258" y="1853663"/>
            <a:ext cx="41826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6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We are all here to help!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848997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77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Adjunct Welcome Back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2" y="1197362"/>
            <a:ext cx="7814460" cy="55222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EE14B60-4879-7943-9011-E13F9943757B}"/>
              </a:ext>
            </a:extLst>
          </p:cNvPr>
          <p:cNvSpPr txBox="1"/>
          <p:nvPr/>
        </p:nvSpPr>
        <p:spPr>
          <a:xfrm>
            <a:off x="5252224" y="1728440"/>
            <a:ext cx="3077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Fully Online Credits</a:t>
            </a:r>
          </a:p>
        </p:txBody>
      </p:sp>
    </p:spTree>
    <p:extLst>
      <p:ext uri="{BB962C8B-B14F-4D97-AF65-F5344CB8AC3E}">
        <p14:creationId xmlns:p14="http://schemas.microsoft.com/office/powerpoint/2010/main" val="28756063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8488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164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3518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895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3966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3080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1571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4907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5873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64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Adjunct Welcome Back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10" y="1105922"/>
            <a:ext cx="7867317" cy="5559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6780" y="1822929"/>
            <a:ext cx="2580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Satellite Operations</a:t>
            </a:r>
          </a:p>
        </p:txBody>
      </p:sp>
    </p:spTree>
    <p:extLst>
      <p:ext uri="{BB962C8B-B14F-4D97-AF65-F5344CB8AC3E}">
        <p14:creationId xmlns:p14="http://schemas.microsoft.com/office/powerpoint/2010/main" val="12502777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4484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8305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6639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3259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0344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4880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4244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New Adjunct Orientation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98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16303" y="456375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Adjunct Welcome Back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7143" y="973512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3" y="242643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60C6F5-1F01-D544-B32B-3C678562E7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4" y="1108307"/>
            <a:ext cx="8327086" cy="55706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94434" y="1167483"/>
            <a:ext cx="4249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AY 2016-2017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631" y="2263414"/>
            <a:ext cx="2928449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Adjuncts taught 25% of sections</a:t>
            </a:r>
          </a:p>
        </p:txBody>
      </p:sp>
    </p:spTree>
    <p:extLst>
      <p:ext uri="{BB962C8B-B14F-4D97-AF65-F5344CB8AC3E}">
        <p14:creationId xmlns:p14="http://schemas.microsoft.com/office/powerpoint/2010/main" val="375219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16303" y="456375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Adjunct Welcome Back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7143" y="973512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3" y="242643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7" y="1409029"/>
            <a:ext cx="7676866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79510" y="1601321"/>
            <a:ext cx="4249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AY 2017-2018*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0231" y="2424281"/>
            <a:ext cx="2928449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Adjuncts taught 25% of sections</a:t>
            </a:r>
          </a:p>
        </p:txBody>
      </p:sp>
    </p:spTree>
    <p:extLst>
      <p:ext uri="{BB962C8B-B14F-4D97-AF65-F5344CB8AC3E}">
        <p14:creationId xmlns:p14="http://schemas.microsoft.com/office/powerpoint/2010/main" val="414442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Adjunct Welcome Back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197362"/>
            <a:ext cx="8233643" cy="55165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7133" y="1255631"/>
            <a:ext cx="619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AY 2016-2017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65293" y="2124137"/>
            <a:ext cx="2828861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Adjuncts taught 24% of student credit hours</a:t>
            </a:r>
          </a:p>
        </p:txBody>
      </p:sp>
    </p:spTree>
    <p:extLst>
      <p:ext uri="{BB962C8B-B14F-4D97-AF65-F5344CB8AC3E}">
        <p14:creationId xmlns:p14="http://schemas.microsoft.com/office/powerpoint/2010/main" val="253554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75570" y="524108"/>
            <a:ext cx="6211229" cy="517137"/>
          </a:xfrm>
        </p:spPr>
        <p:txBody>
          <a:bodyPr/>
          <a:lstStyle/>
          <a:p>
            <a:pPr algn="r" eaLnBrk="1" hangingPunct="1"/>
            <a: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  <a:t>Adjunct Welcome Back</a:t>
            </a:r>
            <a:br>
              <a:rPr lang="en-US" altLang="en-US" sz="2100" dirty="0">
                <a:solidFill>
                  <a:srgbClr val="C00000"/>
                </a:solidFill>
                <a:ea typeface="Baskerville MT" pitchFamily="18" charset="0"/>
                <a:cs typeface="Baskerville MT" pitchFamily="18" charset="0"/>
              </a:rPr>
            </a:br>
            <a:endParaRPr lang="en-US" altLang="en-US" sz="2100" baseline="-6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6410" y="1041245"/>
            <a:ext cx="8140389" cy="0"/>
          </a:xfrm>
          <a:prstGeom prst="line">
            <a:avLst/>
          </a:prstGeom>
          <a:ln>
            <a:solidFill>
              <a:srgbClr val="DA2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SU logo 2001-All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310376"/>
            <a:ext cx="1823349" cy="5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81184" y="1336736"/>
            <a:ext cx="313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AY 2016-2017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99AF81-B586-844D-A30C-E0A731788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97" y="1041245"/>
            <a:ext cx="8460471" cy="56598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3137" y="1914583"/>
            <a:ext cx="2769595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Adjuncts taught 24% of student credit hours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564AC3-7BEC-DB47-B63F-2CC539E326CE}"/>
              </a:ext>
            </a:extLst>
          </p:cNvPr>
          <p:cNvSpPr txBox="1"/>
          <p:nvPr/>
        </p:nvSpPr>
        <p:spPr>
          <a:xfrm>
            <a:off x="4801243" y="1197362"/>
            <a:ext cx="4249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AY 2017-2018*</a:t>
            </a:r>
          </a:p>
        </p:txBody>
      </p:sp>
    </p:spTree>
    <p:extLst>
      <p:ext uri="{BB962C8B-B14F-4D97-AF65-F5344CB8AC3E}">
        <p14:creationId xmlns:p14="http://schemas.microsoft.com/office/powerpoint/2010/main" val="190431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1182</Words>
  <Application>Microsoft Office PowerPoint</Application>
  <PresentationFormat>On-screen Show (4:3)</PresentationFormat>
  <Paragraphs>320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Baskerville MT</vt:lpstr>
      <vt:lpstr>Calibri</vt:lpstr>
      <vt:lpstr>Calibri Light</vt:lpstr>
      <vt:lpstr>Calisto MT</vt:lpstr>
      <vt:lpstr>Times New Roman</vt:lpstr>
      <vt:lpstr>Wingdings</vt:lpstr>
      <vt:lpstr>1_Office Theme</vt:lpstr>
      <vt:lpstr>Adjunct Welcome Back </vt:lpstr>
      <vt:lpstr>Adjunct Welcome Back </vt:lpstr>
      <vt:lpstr>Adjunct Welcome Back </vt:lpstr>
      <vt:lpstr>Adjunct Welcome Back </vt:lpstr>
      <vt:lpstr>Adjunct Welcome Back </vt:lpstr>
      <vt:lpstr>Adjunct Welcome Back </vt:lpstr>
      <vt:lpstr>Adjunct Welcome Back </vt:lpstr>
      <vt:lpstr>Adjunct Welcome Back </vt:lpstr>
      <vt:lpstr>Adjunct Welcome Back </vt:lpstr>
      <vt:lpstr>Adjunct Welcome Back </vt:lpstr>
      <vt:lpstr>Adjunct Welcome Back </vt:lpstr>
      <vt:lpstr>Adjunct Welcome Back </vt:lpstr>
      <vt:lpstr>Adjunct Welcome Back </vt:lpstr>
      <vt:lpstr>Adjunct Welcome Back </vt:lpstr>
      <vt:lpstr>Adjunct Welcome Back </vt:lpstr>
      <vt:lpstr>Adjunct Welcome Back </vt:lpstr>
      <vt:lpstr>Adjunct Welcome Back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  <vt:lpstr>New Adjunct Orientation </vt:lpstr>
    </vt:vector>
  </TitlesOfParts>
  <Company>Salisbury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1: EDUCATE Student for Campus, Career and Life</dc:title>
  <dc:creator>Kara Owens</dc:creator>
  <cp:lastModifiedBy>Chrys Egan</cp:lastModifiedBy>
  <cp:revision>46</cp:revision>
  <dcterms:created xsi:type="dcterms:W3CDTF">2018-01-17T20:16:32Z</dcterms:created>
  <dcterms:modified xsi:type="dcterms:W3CDTF">2018-08-24T22:12:11Z</dcterms:modified>
</cp:coreProperties>
</file>