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70" r:id="rId3"/>
    <p:sldId id="271" r:id="rId4"/>
    <p:sldId id="272" r:id="rId5"/>
    <p:sldId id="273" r:id="rId6"/>
    <p:sldId id="259" r:id="rId7"/>
    <p:sldId id="268" r:id="rId8"/>
    <p:sldId id="269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312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0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03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586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0239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4/10/2023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021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953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638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940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4/10/2023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407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1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0811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stersession.com/poster-templates.php" TargetMode="External"/><Relationship Id="rId2" Type="http://schemas.openxmlformats.org/officeDocument/2006/relationships/hyperlink" Target="https://www.salisbury.edu/administration/academic-affairs/instructional-design-delivery/services/studio/posters.a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alisbury.edu/administration/advancement-and-external-affairs/marketing-and-communications/publications/" TargetMode="External"/><Relationship Id="rId4" Type="http://schemas.openxmlformats.org/officeDocument/2006/relationships/hyperlink" Target="https://phdposters.com/templates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urc.ucdavis.edu/sites/g/files/dgvnsk3561/files/inline-files/General%20Poster%20Design%20Principles%20-%20Handout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posterprinting@salisbury.edu" TargetMode="External"/><Relationship Id="rId2" Type="http://schemas.openxmlformats.org/officeDocument/2006/relationships/hyperlink" Target="https://kb.salisbury.edu/m/mobile.action#page/11469653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F8F29FE6-33B5-4B47-A698-C9D2CD8F22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5037" y="1429727"/>
            <a:ext cx="7167137" cy="1864945"/>
          </a:xfrm>
        </p:spPr>
        <p:txBody>
          <a:bodyPr/>
          <a:lstStyle/>
          <a:p>
            <a:pPr eaLnBrk="1" hangingPunct="1"/>
            <a:r>
              <a:rPr lang="en-US" sz="3600" b="1" i="0" u="none" strike="noStrike" dirty="0"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Preparations for SUSRC Research Presentations</a:t>
            </a:r>
            <a:endParaRPr lang="en-US" altLang="en-US" sz="3600" dirty="0">
              <a:latin typeface="Garamond" panose="02020404030301010803" pitchFamily="18" charset="0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431DCC8-D14D-4D93-A30C-919E4A2187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SUSRC Committee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0C005-0B9A-0748-B675-422916A63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 of the SUSRC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35EE8-BC74-4F4F-93CB-DF63F1DC2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998" y="1737361"/>
            <a:ext cx="7975601" cy="473963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u="sng" dirty="0">
                <a:latin typeface="Garamond" panose="02020404030301010803" pitchFamily="18" charset="0"/>
              </a:rPr>
              <a:t>Oral Presenter Registration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Garamond" panose="02020404030301010803" pitchFamily="18" charset="0"/>
              </a:rPr>
              <a:t>Open from 12:30pm to 4:30pm in Perdue Hall Lobby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Pick-up name tag and SUSRC t-shirt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Presenters should register one hour before their presentation session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Garamond" panose="02020404030301010803" pitchFamily="18" charset="0"/>
              </a:rPr>
              <a:t>Your presentation session and time can be found in the conference program</a:t>
            </a:r>
          </a:p>
          <a:p>
            <a:pPr marL="201168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Garamond" panose="02020404030301010803" pitchFamily="18" charset="0"/>
            </a:endParaRPr>
          </a:p>
          <a:p>
            <a:pPr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u="sng" dirty="0">
                <a:latin typeface="Garamond" panose="02020404030301010803" pitchFamily="18" charset="0"/>
              </a:rPr>
              <a:t>Oral Presentation Sessions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Session 1:  1:30p.m. to 2:50p.m.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Session 2:  3:00p.m. to 4:20p.m.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Session 3:  4:30p.m. to 5:50p.m.</a:t>
            </a:r>
          </a:p>
          <a:p>
            <a:pPr marL="0" indent="0">
              <a:buNone/>
            </a:pPr>
            <a:endParaRPr lang="en-US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i="1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i="1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i="1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i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194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BD07C-07DC-42D7-BC4A-5919FD6E8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Oral Presentations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7DC32-B064-4718-80F9-2A1D276CB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1.  Planning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Organize your information into three to five important points or ideas.  Typical audience member retains &lt; six ideas or points from a talk.  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Create an unique opening that may peak your audiences’ interest: ask a question, give an interesting fact, or share a short, impactful story.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Explain why your topic is important for the audience to learn about.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Give a brief outline of your presentation.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Use rational transitions when switching to a new talking point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Summarize your findings at the end 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And encourage questions.</a:t>
            </a:r>
          </a:p>
        </p:txBody>
      </p:sp>
    </p:spTree>
    <p:extLst>
      <p:ext uri="{BB962C8B-B14F-4D97-AF65-F5344CB8AC3E}">
        <p14:creationId xmlns:p14="http://schemas.microsoft.com/office/powerpoint/2010/main" val="267629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BD07C-07DC-42D7-BC4A-5919FD6E8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Oral Presentations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7DC32-B064-4718-80F9-2A1D276CB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2.  Practicing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The presentation at SUSRC should NOT be the first time you presented this topic.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Practice your presentation a few times and pay attention to your time.  Presenters are given 15 minutes to speak and </a:t>
            </a:r>
            <a:r>
              <a:rPr lang="en-US">
                <a:latin typeface="Garamond" panose="02020404030301010803" pitchFamily="18" charset="0"/>
              </a:rPr>
              <a:t>a few </a:t>
            </a:r>
            <a:r>
              <a:rPr lang="en-US" dirty="0">
                <a:latin typeface="Garamond" panose="02020404030301010803" pitchFamily="18" charset="0"/>
              </a:rPr>
              <a:t>minutes to answer questions.</a:t>
            </a:r>
          </a:p>
          <a:p>
            <a:r>
              <a:rPr lang="en-US" dirty="0">
                <a:latin typeface="Garamond" panose="02020404030301010803" pitchFamily="18" charset="0"/>
              </a:rPr>
              <a:t>3.  Presenting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>
                <a:latin typeface="Garamond" panose="02020404030301010803" pitchFamily="18" charset="0"/>
              </a:rPr>
              <a:t> Maintain eye contact with the audience.  It’s ok to look at your PowerPoint slides.  It’s not ok to read off of them!  And avoid turning your back to the audience. 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>
                <a:latin typeface="Garamond" panose="02020404030301010803" pitchFamily="18" charset="0"/>
              </a:rPr>
              <a:t> Pay attention to your body posture and don’t forget to smile once in a while.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>
                <a:latin typeface="Garamond" panose="02020404030301010803" pitchFamily="18" charset="0"/>
              </a:rPr>
              <a:t> Dress business casual</a:t>
            </a:r>
          </a:p>
          <a:p>
            <a:pPr marL="0" indent="0">
              <a:buNone/>
            </a:pPr>
            <a:endParaRPr lang="en-US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270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0C005-0B9A-0748-B675-422916A63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 of the SUSRC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35EE8-BC74-4F4F-93CB-DF63F1DC2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059" y="1828800"/>
            <a:ext cx="7975601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>
                <a:latin typeface="Garamond" panose="02020404030301010803" pitchFamily="18" charset="0"/>
              </a:rPr>
              <a:t>Poster Presenter Registration</a:t>
            </a:r>
          </a:p>
          <a:p>
            <a:r>
              <a:rPr lang="en-US" dirty="0">
                <a:latin typeface="Garamond" panose="02020404030301010803" pitchFamily="18" charset="0"/>
              </a:rPr>
              <a:t>Open from 5:00pm to 6:00pm in </a:t>
            </a:r>
            <a:r>
              <a:rPr lang="en-US" dirty="0" err="1">
                <a:latin typeface="Garamond" panose="02020404030301010803" pitchFamily="18" charset="0"/>
              </a:rPr>
              <a:t>Guerrieri</a:t>
            </a:r>
            <a:r>
              <a:rPr lang="en-US" dirty="0">
                <a:latin typeface="Garamond" panose="02020404030301010803" pitchFamily="18" charset="0"/>
              </a:rPr>
              <a:t> Academic Commons, 4th Floor Assembly Hall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Pick-up name tag and SUSRC T-shirt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Presenters should register before 6:00pm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Your assigned board number will be found in the conference program.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Poster boards will be numbered in sequence</a:t>
            </a:r>
          </a:p>
          <a:p>
            <a:pPr lvl="1"/>
            <a:r>
              <a:rPr lang="en-US" dirty="0">
                <a:latin typeface="Garamond" panose="02020404030301010803" pitchFamily="18" charset="0"/>
              </a:rPr>
              <a:t>Thumbtacks are provided</a:t>
            </a:r>
          </a:p>
          <a:p>
            <a:r>
              <a:rPr lang="en-US" dirty="0">
                <a:latin typeface="Garamond" panose="02020404030301010803" pitchFamily="18" charset="0"/>
              </a:rPr>
              <a:t>Welcome with Opening Remarks &amp; Outstanding Research Mentor Award                       6:00 p.m. – 6:30 p.m.	</a:t>
            </a:r>
          </a:p>
          <a:p>
            <a:pPr marL="384048" marR="0" lvl="1" indent="-182880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E48312"/>
              </a:buClr>
              <a:buSzTx/>
              <a:buFont typeface="Calibri" pitchFamily="34" charset="0"/>
              <a:buChar char="◦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Garamond" panose="02020404030301010803" pitchFamily="18" charset="0"/>
              </a:rPr>
              <a:t>The provost and Dr. Griffin will give remarks and announce award winners</a:t>
            </a:r>
          </a:p>
          <a:p>
            <a:r>
              <a:rPr lang="en-US" dirty="0">
                <a:latin typeface="Garamond" panose="02020404030301010803" pitchFamily="18" charset="0"/>
              </a:rPr>
              <a:t>Poster Presentations &amp; Refreshments will be held in Assembly Hall from                         6:30 p.m. – 7:30 p.m.</a:t>
            </a:r>
          </a:p>
          <a:p>
            <a:endParaRPr lang="en-US" dirty="0">
              <a:latin typeface="Garamond" panose="02020404030301010803" pitchFamily="18" charset="0"/>
            </a:endParaRPr>
          </a:p>
          <a:p>
            <a:pPr lvl="1"/>
            <a:endParaRPr lang="en-US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b="1" u="sng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i="1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i="1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i="1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US" i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625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853F5D46-BF2A-4B84-B630-C06E0273E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Tips for making a poster</a:t>
            </a:r>
            <a:br>
              <a:rPr lang="en-US" altLang="en-US" sz="3600" dirty="0"/>
            </a:br>
            <a:endParaRPr lang="en-US" alt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A4455-0D73-44D7-8939-289FA2A5F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>
                <a:latin typeface="Garamond" panose="02020404030301010803" pitchFamily="18" charset="0"/>
              </a:rPr>
              <a:t>Size</a:t>
            </a:r>
          </a:p>
          <a:p>
            <a:pPr lvl="1">
              <a:spcAft>
                <a:spcPts val="0"/>
              </a:spcAft>
              <a:defRPr/>
            </a:pPr>
            <a:r>
              <a:rPr lang="en-US" dirty="0">
                <a:latin typeface="Garamond" panose="02020404030301010803" pitchFamily="18" charset="0"/>
              </a:rPr>
              <a:t>For showcase: 3ft (wide) x4ft (long)</a:t>
            </a:r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Garamond" panose="02020404030301010803" pitchFamily="18" charset="0"/>
              </a:rPr>
              <a:t>Template</a:t>
            </a:r>
          </a:p>
          <a:p>
            <a:pPr lvl="2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Garamond" panose="02020404030301010803" pitchFamily="18" charset="0"/>
              </a:rPr>
              <a:t>PPT files</a:t>
            </a:r>
          </a:p>
          <a:p>
            <a:pPr lvl="2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Garamond" panose="02020404030301010803" pitchFamily="18" charset="0"/>
              </a:rPr>
              <a:t>Available online – google search </a:t>
            </a:r>
            <a:r>
              <a:rPr lang="en-US" i="1" dirty="0">
                <a:latin typeface="Garamond" panose="02020404030301010803" pitchFamily="18" charset="0"/>
              </a:rPr>
              <a:t>“48 x 36 powerpoint poster template”</a:t>
            </a:r>
          </a:p>
          <a:p>
            <a:pPr lvl="3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Garamond" panose="02020404030301010803" pitchFamily="18" charset="0"/>
                <a:hlinkClick r:id="rId2"/>
              </a:rPr>
              <a:t>https://www.salisbury.edu/administration/academic-affairs/instructional-design-delivery/services/studio/</a:t>
            </a:r>
            <a:r>
              <a:rPr lang="en-US" dirty="0" err="1">
                <a:latin typeface="Garamond" panose="02020404030301010803" pitchFamily="18" charset="0"/>
                <a:hlinkClick r:id="rId2"/>
              </a:rPr>
              <a:t>posters.aspx</a:t>
            </a:r>
            <a:endParaRPr lang="en-US" dirty="0">
              <a:latin typeface="Garamond" panose="02020404030301010803" pitchFamily="18" charset="0"/>
            </a:endParaRPr>
          </a:p>
          <a:p>
            <a:pPr lvl="3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Garamond" panose="02020404030301010803" pitchFamily="18" charset="0"/>
                <a:hlinkClick r:id="rId3"/>
              </a:rPr>
              <a:t>https://</a:t>
            </a:r>
            <a:r>
              <a:rPr lang="en-US" dirty="0" err="1">
                <a:latin typeface="Garamond" panose="02020404030301010803" pitchFamily="18" charset="0"/>
                <a:hlinkClick r:id="rId3"/>
              </a:rPr>
              <a:t>www.postersession.com</a:t>
            </a:r>
            <a:r>
              <a:rPr lang="en-US" dirty="0">
                <a:latin typeface="Garamond" panose="02020404030301010803" pitchFamily="18" charset="0"/>
                <a:hlinkClick r:id="rId3"/>
              </a:rPr>
              <a:t>/poster-templates.php</a:t>
            </a:r>
            <a:r>
              <a:rPr lang="en-US" dirty="0">
                <a:latin typeface="Garamond" panose="02020404030301010803" pitchFamily="18" charset="0"/>
              </a:rPr>
              <a:t> </a:t>
            </a:r>
          </a:p>
          <a:p>
            <a:pPr lvl="3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Garamond" panose="02020404030301010803" pitchFamily="18" charset="0"/>
                <a:hlinkClick r:id="rId4"/>
              </a:rPr>
              <a:t>https://</a:t>
            </a:r>
            <a:r>
              <a:rPr lang="en-US" dirty="0" err="1">
                <a:latin typeface="Garamond" panose="02020404030301010803" pitchFamily="18" charset="0"/>
                <a:hlinkClick r:id="rId4"/>
              </a:rPr>
              <a:t>phdposters.com</a:t>
            </a:r>
            <a:r>
              <a:rPr lang="en-US" dirty="0">
                <a:latin typeface="Garamond" panose="02020404030301010803" pitchFamily="18" charset="0"/>
                <a:hlinkClick r:id="rId4"/>
              </a:rPr>
              <a:t>/templates</a:t>
            </a:r>
            <a:r>
              <a:rPr lang="en-US" dirty="0">
                <a:latin typeface="Garamond" panose="02020404030301010803" pitchFamily="18" charset="0"/>
              </a:rPr>
              <a:t> </a:t>
            </a:r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Garamond" panose="02020404030301010803" pitchFamily="18" charset="0"/>
              </a:rPr>
              <a:t>SU Logo</a:t>
            </a:r>
          </a:p>
          <a:p>
            <a:pPr lvl="2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Garamond" panose="02020404030301010803" pitchFamily="18" charset="0"/>
              </a:rPr>
              <a:t>Get from SU publications website for approved logo</a:t>
            </a:r>
          </a:p>
          <a:p>
            <a:pPr lvl="2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Garamond" panose="02020404030301010803" pitchFamily="18" charset="0"/>
                <a:hlinkClick r:id="rId5"/>
              </a:rPr>
              <a:t>https://www.salisbury.edu/administration/advancement-and-external-affairs/marketing-and-communications/publications/</a:t>
            </a:r>
            <a:r>
              <a:rPr lang="en-US" dirty="0">
                <a:latin typeface="Garamond" panose="02020404030301010803" pitchFamily="18" charset="0"/>
              </a:rPr>
              <a:t> </a:t>
            </a:r>
          </a:p>
          <a:p>
            <a:pPr lvl="3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latin typeface="Garamond" panose="02020404030301010803" pitchFamily="18" charset="0"/>
            </a:endParaRPr>
          </a:p>
          <a:p>
            <a:pPr lvl="3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latin typeface="Garamond" panose="02020404030301010803" pitchFamily="18" charset="0"/>
            </a:endParaRPr>
          </a:p>
          <a:p>
            <a:pPr lvl="3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latin typeface="Garamond" panose="02020404030301010803" pitchFamily="18" charset="0"/>
            </a:endParaRPr>
          </a:p>
          <a:p>
            <a:pPr lvl="2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latin typeface="Garamond" panose="02020404030301010803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endParaRPr lang="en-US" dirty="0">
              <a:latin typeface="Garamond" panose="02020404030301010803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endParaRPr lang="en-US" i="1" dirty="0">
              <a:latin typeface="Garamond" panose="02020404030301010803" pitchFamily="18" charset="0"/>
            </a:endParaRPr>
          </a:p>
          <a:p>
            <a:pPr lvl="4" eaLnBrk="1" fontAlgn="auto" hangingPunct="1">
              <a:spcAft>
                <a:spcPts val="0"/>
              </a:spcAft>
              <a:defRPr/>
            </a:pP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717251-986F-394E-9340-D0503C399451}"/>
              </a:ext>
            </a:extLst>
          </p:cNvPr>
          <p:cNvSpPr/>
          <p:nvPr/>
        </p:nvSpPr>
        <p:spPr>
          <a:xfrm>
            <a:off x="5638800" y="1981200"/>
            <a:ext cx="1370298" cy="7637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4’</a:t>
            </a:r>
          </a:p>
          <a:p>
            <a:r>
              <a:rPr lang="en-US" dirty="0"/>
              <a:t>3’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C7237-08CC-B846-B96E-7C57C06BC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5" y="365631"/>
            <a:ext cx="6798734" cy="1303867"/>
          </a:xfrm>
        </p:spPr>
        <p:txBody>
          <a:bodyPr/>
          <a:lstStyle/>
          <a:p>
            <a:r>
              <a:rPr lang="en-US" dirty="0"/>
              <a:t>Tips for making a poster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BD251-3B02-C844-A5C3-7E7C8A9CD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2632" y="2026097"/>
            <a:ext cx="6798736" cy="3444997"/>
          </a:xfrm>
        </p:spPr>
        <p:txBody>
          <a:bodyPr>
            <a:normAutofit/>
          </a:bodyPr>
          <a:lstStyle/>
          <a:p>
            <a:r>
              <a:rPr lang="en-US" sz="1800" dirty="0">
                <a:latin typeface="Garamond" panose="02020404030301010803" pitchFamily="18" charset="0"/>
              </a:rPr>
              <a:t>Content</a:t>
            </a:r>
          </a:p>
          <a:p>
            <a:pPr lvl="1"/>
            <a:r>
              <a:rPr lang="en-US" sz="1800" dirty="0">
                <a:latin typeface="Garamond" panose="02020404030301010803" pitchFamily="18" charset="0"/>
              </a:rPr>
              <a:t>“Less is more”</a:t>
            </a:r>
          </a:p>
          <a:p>
            <a:pPr lvl="1"/>
            <a:r>
              <a:rPr lang="en-US" sz="1800" dirty="0">
                <a:latin typeface="Garamond" panose="02020404030301010803" pitchFamily="18" charset="0"/>
              </a:rPr>
              <a:t>Bullet points rather than full sentences</a:t>
            </a:r>
          </a:p>
          <a:p>
            <a:pPr lvl="1"/>
            <a:r>
              <a:rPr lang="en-US" sz="1800" dirty="0">
                <a:latin typeface="Garamond" panose="02020404030301010803" pitchFamily="18" charset="0"/>
              </a:rPr>
              <a:t>Images and figures helpful for data</a:t>
            </a:r>
          </a:p>
          <a:p>
            <a:pPr lvl="1"/>
            <a:r>
              <a:rPr lang="en-US" sz="1800" dirty="0">
                <a:latin typeface="Garamond" panose="02020404030301010803" pitchFamily="18" charset="0"/>
              </a:rPr>
              <a:t>Font size (recommendation from UC Davis - </a:t>
            </a:r>
            <a:r>
              <a:rPr lang="en-US" dirty="0">
                <a:latin typeface="Garamond" panose="02020404030301010803" pitchFamily="18" charset="0"/>
                <a:hlinkClick r:id="rId2"/>
              </a:rPr>
              <a:t>https://</a:t>
            </a:r>
            <a:r>
              <a:rPr lang="en-US" dirty="0" err="1">
                <a:latin typeface="Garamond" panose="02020404030301010803" pitchFamily="18" charset="0"/>
                <a:hlinkClick r:id="rId2"/>
              </a:rPr>
              <a:t>urc.ucdavis.edu</a:t>
            </a:r>
            <a:r>
              <a:rPr lang="en-US" dirty="0">
                <a:latin typeface="Garamond" panose="02020404030301010803" pitchFamily="18" charset="0"/>
                <a:hlinkClick r:id="rId2"/>
              </a:rPr>
              <a:t>/sites/g/files/</a:t>
            </a:r>
            <a:r>
              <a:rPr lang="en-US" dirty="0" err="1">
                <a:latin typeface="Garamond" panose="02020404030301010803" pitchFamily="18" charset="0"/>
                <a:hlinkClick r:id="rId2"/>
              </a:rPr>
              <a:t>dgvnsk3561</a:t>
            </a:r>
            <a:r>
              <a:rPr lang="en-US" dirty="0">
                <a:latin typeface="Garamond" panose="02020404030301010803" pitchFamily="18" charset="0"/>
                <a:hlinkClick r:id="rId2"/>
              </a:rPr>
              <a:t>/files/inline-files/General%20Poster%20Design%20Principles%20-%20Handout.pdf</a:t>
            </a:r>
            <a:endParaRPr lang="en-US" dirty="0">
              <a:latin typeface="Garamond" panose="02020404030301010803" pitchFamily="18" charset="0"/>
            </a:endParaRPr>
          </a:p>
          <a:p>
            <a:pPr lvl="1"/>
            <a:r>
              <a:rPr lang="en-US" dirty="0">
                <a:latin typeface="Garamond" panose="02020404030301010803" pitchFamily="18" charset="0"/>
              </a:rPr>
              <a:t> </a:t>
            </a:r>
          </a:p>
          <a:p>
            <a:pPr lvl="2"/>
            <a:endParaRPr lang="en-US" dirty="0">
              <a:latin typeface="Garamond" panose="02020404030301010803" pitchFamily="18" charset="0"/>
            </a:endParaRPr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CAFF086A-D7AC-1042-952A-722CF65021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419600"/>
            <a:ext cx="7239000" cy="1722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855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3D72B-BE36-F648-81DD-DFDFE127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printing your poster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F1B19-BAFF-484D-B599-FC60C1ED8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u="sng" dirty="0">
                <a:solidFill>
                  <a:schemeClr val="tx1"/>
                </a:solidFill>
                <a:latin typeface="Garamond" panose="02020404030301010803" pitchFamily="18" charset="0"/>
              </a:rPr>
              <a:t>From IT Knowledgebase -</a:t>
            </a:r>
            <a:r>
              <a:rPr lang="en-US" sz="1800" dirty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Garamond" panose="02020404030301010803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https://kb.salisbury.edu/m/mobile.action#page/11469653</a:t>
            </a:r>
            <a:r>
              <a:rPr lang="en-US" sz="1800" dirty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  <a:endParaRPr lang="en-US" sz="1800" b="0" u="none" strike="noStrike" dirty="0">
              <a:solidFill>
                <a:schemeClr val="tx1"/>
              </a:solidFill>
              <a:effectLst/>
              <a:latin typeface="Garamond" panose="02020404030301010803" pitchFamily="18" charset="0"/>
            </a:endParaRPr>
          </a:p>
          <a:p>
            <a:r>
              <a:rPr lang="en-US" sz="1800" b="0" u="none" strike="noStrike" dirty="0"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Poster printing is provided </a:t>
            </a:r>
            <a:r>
              <a:rPr lang="en-US" sz="1800" dirty="0">
                <a:solidFill>
                  <a:schemeClr val="tx1"/>
                </a:solidFill>
                <a:latin typeface="Garamond" panose="02020404030301010803" pitchFamily="18" charset="0"/>
              </a:rPr>
              <a:t>i</a:t>
            </a:r>
            <a:r>
              <a:rPr lang="en-US" sz="1800" b="0" u="none" strike="noStrike" dirty="0"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n </a:t>
            </a:r>
            <a:r>
              <a:rPr lang="en-US" sz="1800" b="0" u="sng" strike="noStrike" dirty="0"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Conway Hall (TETC) 352. </a:t>
            </a:r>
          </a:p>
          <a:p>
            <a:r>
              <a:rPr lang="en-US" sz="1800" b="0" u="none" strike="noStrike" dirty="0"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As posters can take 20 minutes or longer to print, to guarantee that your poster will be printed in a timely manner it is recommended that students </a:t>
            </a:r>
            <a:r>
              <a:rPr lang="en-US" sz="1800" u="sng" strike="noStrike" dirty="0"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schedule an appointment by emailing</a:t>
            </a:r>
            <a:r>
              <a:rPr lang="en-US" sz="1800" b="1" u="sng" strike="noStrike" dirty="0"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 </a:t>
            </a:r>
            <a:r>
              <a:rPr lang="en-US" sz="1800" b="0" u="sng" strike="noStrike" dirty="0">
                <a:solidFill>
                  <a:srgbClr val="2998E3"/>
                </a:solidFill>
                <a:effectLst/>
                <a:latin typeface="Garamond" panose="02020404030301010803" pitchFamily="18" charset="0"/>
                <a:hlinkClick r:id="rId3" tooltip="opens default email clien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posterprinting</a:t>
            </a:r>
            <a:r>
              <a:rPr lang="en-US" sz="1800" b="0" u="sng" strike="noStrike" dirty="0">
                <a:solidFill>
                  <a:schemeClr val="tx1"/>
                </a:solidFill>
                <a:effectLst/>
                <a:latin typeface="Garamond" panose="02020404030301010803" pitchFamily="18" charset="0"/>
                <a:hlinkClick r:id="rId3" tooltip="opens default email clien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@salisbury.edu</a:t>
            </a:r>
            <a:r>
              <a:rPr lang="en-US" sz="1800" b="0" u="none" strike="noStrike" dirty="0"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. Prints are limited to one copy or print per project.</a:t>
            </a:r>
          </a:p>
          <a:p>
            <a:r>
              <a:rPr lang="en-US" sz="1800" b="0" u="none" strike="noStrike" dirty="0"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There is </a:t>
            </a:r>
            <a:r>
              <a:rPr lang="en-US" sz="1800" u="sng" strike="noStrike" dirty="0"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no cost</a:t>
            </a:r>
            <a:r>
              <a:rPr lang="en-US" sz="1800" b="0" u="none" strike="noStrike" dirty="0"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 for students to print posters for the purposes of coursework or research. Poster printing is for academic projects only. No personal printing or printing for clubs, RSO or any non-academic functions.</a:t>
            </a:r>
          </a:p>
          <a:p>
            <a:r>
              <a:rPr lang="en-US" sz="1800" b="0" u="none" strike="noStrike" dirty="0">
                <a:solidFill>
                  <a:schemeClr val="tx1"/>
                </a:solidFill>
                <a:effectLst/>
                <a:latin typeface="Garamond" panose="02020404030301010803" pitchFamily="18" charset="0"/>
              </a:rPr>
              <a:t>Students, departments or faculty should contact Mike Camillo with questions about poster printing at 410-677-0031 or ext. 70031.</a:t>
            </a:r>
          </a:p>
          <a:p>
            <a:endParaRPr lang="en-US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351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B8F-4DFA-D745-B961-9E1017291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presenting a poster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368A0-67AA-AD4B-ADAB-E5C15C07C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250266"/>
          </a:xfrm>
        </p:spPr>
        <p:txBody>
          <a:bodyPr>
            <a:normAutofit fontScale="92500" lnSpcReduction="10000"/>
          </a:bodyPr>
          <a:lstStyle/>
          <a:p>
            <a:pPr marL="0" indent="0">
              <a:spcAft>
                <a:spcPts val="0"/>
              </a:spcAft>
              <a:buNone/>
              <a:defRPr/>
            </a:pPr>
            <a:r>
              <a:rPr lang="en-US" sz="1800" dirty="0">
                <a:latin typeface="Garamond" panose="02020404030301010803" pitchFamily="18" charset="0"/>
              </a:rPr>
              <a:t>Prepare in advance </a:t>
            </a:r>
          </a:p>
          <a:p>
            <a:pPr lvl="1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dirty="0">
                <a:latin typeface="Garamond" panose="02020404030301010803" pitchFamily="18" charset="0"/>
              </a:rPr>
              <a:t> 1-2 minute walk-through summary of your poster</a:t>
            </a:r>
          </a:p>
          <a:p>
            <a:pPr lvl="2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800" dirty="0">
                <a:latin typeface="Garamond" panose="02020404030301010803" pitchFamily="18" charset="0"/>
              </a:rPr>
              <a:t>This “elevator pitch” should be practiced before the conference!</a:t>
            </a:r>
          </a:p>
          <a:p>
            <a:pPr lvl="1">
              <a:spcAft>
                <a:spcPts val="0"/>
              </a:spcAft>
              <a:defRPr/>
            </a:pPr>
            <a:endParaRPr lang="en-US" dirty="0">
              <a:latin typeface="Garamond" panose="02020404030301010803" pitchFamily="18" charset="0"/>
            </a:endParaRPr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Garamond" panose="02020404030301010803" pitchFamily="18" charset="0"/>
              </a:rPr>
              <a:t>Arrive at your poster a few minutes before the presentation session begins (~6:25pm)  and be there the whole session</a:t>
            </a:r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latin typeface="Garamond" panose="02020404030301010803" pitchFamily="18" charset="0"/>
            </a:endParaRPr>
          </a:p>
          <a:p>
            <a:pPr lvl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Garamond" panose="02020404030301010803" pitchFamily="18" charset="0"/>
              </a:rPr>
              <a:t>If someone is standing at your poster</a:t>
            </a:r>
          </a:p>
          <a:p>
            <a:pPr lvl="2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Garamond" panose="02020404030301010803" pitchFamily="18" charset="0"/>
              </a:rPr>
              <a:t>Wait a few seconds then…. Ask something like…..</a:t>
            </a:r>
          </a:p>
          <a:p>
            <a:pPr lvl="3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i="1" dirty="0">
                <a:latin typeface="Garamond" panose="02020404030301010803" pitchFamily="18" charset="0"/>
              </a:rPr>
              <a:t>Would you like me to give you a summary of the poster or are there any questions I can answer for you?”</a:t>
            </a:r>
          </a:p>
          <a:p>
            <a:pPr marL="566928" lvl="3" indent="0">
              <a:spcAft>
                <a:spcPts val="0"/>
              </a:spcAft>
              <a:buNone/>
              <a:defRPr/>
            </a:pPr>
            <a:endParaRPr lang="en-US" sz="1800" i="1" dirty="0">
              <a:latin typeface="Garamond" panose="02020404030301010803" pitchFamily="18" charset="0"/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Garamond" panose="02020404030301010803" pitchFamily="18" charset="0"/>
              </a:rPr>
              <a:t>Wear business casual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Garamond" panose="02020404030301010803" pitchFamily="18" charset="0"/>
              </a:rPr>
              <a:t>No need for jacket and tie</a:t>
            </a:r>
          </a:p>
          <a:p>
            <a:pPr marL="384048" lvl="2" indent="0">
              <a:buNone/>
              <a:defRPr/>
            </a:pPr>
            <a:endParaRPr lang="en-US" sz="1800" dirty="0">
              <a:latin typeface="Garamond" panose="02020404030301010803" pitchFamily="18" charset="0"/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Garamond" panose="02020404030301010803" pitchFamily="18" charset="0"/>
              </a:rPr>
              <a:t>Bring comfortable shoes</a:t>
            </a:r>
          </a:p>
          <a:p>
            <a:pPr lvl="2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Garamond" panose="02020404030301010803" pitchFamily="18" charset="0"/>
              </a:rPr>
              <a:t>You will be standing for a while!	</a:t>
            </a:r>
          </a:p>
          <a:p>
            <a:pPr>
              <a:spcAft>
                <a:spcPts val="0"/>
              </a:spcAf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04306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161</TotalTime>
  <Words>852</Words>
  <Application>Microsoft Office PowerPoint</Application>
  <PresentationFormat>On-screen Show (4:3)</PresentationFormat>
  <Paragraphs>97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Garamond</vt:lpstr>
      <vt:lpstr>Retrospect</vt:lpstr>
      <vt:lpstr>Preparations for SUSRC Research Presentations</vt:lpstr>
      <vt:lpstr>Overview of the SUSRC</vt:lpstr>
      <vt:lpstr>Tips for Oral Presentations</vt:lpstr>
      <vt:lpstr>Tips for Oral Presentations</vt:lpstr>
      <vt:lpstr>Overview of the SUSRC</vt:lpstr>
      <vt:lpstr>Tips for making a poster </vt:lpstr>
      <vt:lpstr>Tips for making a poster </vt:lpstr>
      <vt:lpstr>Tips for printing your poster</vt:lpstr>
      <vt:lpstr>Tips for presenting a poster</vt:lpstr>
    </vt:vector>
  </TitlesOfParts>
  <Company>Salisbury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Attending an Academic Conference</dc:title>
  <dc:creator>rhbemis</dc:creator>
  <cp:lastModifiedBy>Brian Hill</cp:lastModifiedBy>
  <cp:revision>15</cp:revision>
  <dcterms:created xsi:type="dcterms:W3CDTF">2015-02-23T19:06:02Z</dcterms:created>
  <dcterms:modified xsi:type="dcterms:W3CDTF">2023-04-10T13:45:38Z</dcterms:modified>
</cp:coreProperties>
</file>