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1"/>
  </p:notesMasterIdLst>
  <p:handoutMasterIdLst>
    <p:handoutMasterId r:id="rId22"/>
  </p:handoutMasterIdLst>
  <p:sldIdLst>
    <p:sldId id="256" r:id="rId2"/>
    <p:sldId id="257" r:id="rId3"/>
    <p:sldId id="258" r:id="rId4"/>
    <p:sldId id="278" r:id="rId5"/>
    <p:sldId id="260" r:id="rId6"/>
    <p:sldId id="269" r:id="rId7"/>
    <p:sldId id="272" r:id="rId8"/>
    <p:sldId id="261" r:id="rId9"/>
    <p:sldId id="262" r:id="rId10"/>
    <p:sldId id="276" r:id="rId11"/>
    <p:sldId id="279" r:id="rId12"/>
    <p:sldId id="263" r:id="rId13"/>
    <p:sldId id="267" r:id="rId14"/>
    <p:sldId id="268" r:id="rId15"/>
    <p:sldId id="264" r:id="rId16"/>
    <p:sldId id="265" r:id="rId17"/>
    <p:sldId id="277" r:id="rId18"/>
    <p:sldId id="270" r:id="rId19"/>
    <p:sldId id="266" r:id="rId2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nformation Technology" initials="IT"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4" autoAdjust="0"/>
  </p:normalViewPr>
  <p:slideViewPr>
    <p:cSldViewPr>
      <p:cViewPr varScale="1">
        <p:scale>
          <a:sx n="104" d="100"/>
          <a:sy n="104" d="100"/>
        </p:scale>
        <p:origin x="-12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7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0-09-21T12:07:06.002"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44D15B1D-0922-4F14-9BC4-373A02708D67}" type="datetimeFigureOut">
              <a:rPr lang="en-US" smtClean="0"/>
              <a:pPr/>
              <a:t>11/16/2011</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A31FE137-2E5C-4F51-B25B-E16CA47C629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CCCF3655-18B9-4708-874C-04BE765BD169}" type="datetimeFigureOut">
              <a:rPr lang="en-US" smtClean="0"/>
              <a:pPr/>
              <a:t>11/16/2011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8D145EBF-D5E7-41B1-9356-91AFDBDCEA3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D145EBF-D5E7-41B1-9356-91AFDBDCEA3C}"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4EE32AA-F85B-474C-B445-9AA691D23FBB}" type="datetimeFigureOut">
              <a:rPr lang="en-US" smtClean="0"/>
              <a:pPr/>
              <a:t>11/16/2011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D7F99C9-50E5-4D16-AB65-EE66DBE8C37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EE32AA-F85B-474C-B445-9AA691D23FBB}" type="datetimeFigureOut">
              <a:rPr lang="en-US" smtClean="0"/>
              <a:pPr/>
              <a:t>11/16/2011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7F99C9-50E5-4D16-AB65-EE66DBE8C3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4EE32AA-F85B-474C-B445-9AA691D23FBB}" type="datetimeFigureOut">
              <a:rPr lang="en-US" smtClean="0"/>
              <a:pPr/>
              <a:t>11/16/2011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D7F99C9-50E5-4D16-AB65-EE66DBE8C3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EE32AA-F85B-474C-B445-9AA691D23FBB}" type="datetimeFigureOut">
              <a:rPr lang="en-US" smtClean="0"/>
              <a:pPr/>
              <a:t>11/16/2011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D7F99C9-50E5-4D16-AB65-EE66DBE8C3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4EE32AA-F85B-474C-B445-9AA691D23FBB}" type="datetimeFigureOut">
              <a:rPr lang="en-US" smtClean="0"/>
              <a:pPr/>
              <a:t>11/16/2011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2D7F99C9-50E5-4D16-AB65-EE66DBE8C37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EE32AA-F85B-474C-B445-9AA691D23FBB}" type="datetimeFigureOut">
              <a:rPr lang="en-US" smtClean="0"/>
              <a:pPr/>
              <a:t>11/16/2011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7F99C9-50E5-4D16-AB65-EE66DBE8C37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4EE32AA-F85B-474C-B445-9AA691D23FBB}" type="datetimeFigureOut">
              <a:rPr lang="en-US" smtClean="0"/>
              <a:pPr/>
              <a:t>11/16/2011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D7F99C9-50E5-4D16-AB65-EE66DBE8C37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4EE32AA-F85B-474C-B445-9AA691D23FBB}" type="datetimeFigureOut">
              <a:rPr lang="en-US" smtClean="0"/>
              <a:pPr/>
              <a:t>11/16/2011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D7F99C9-50E5-4D16-AB65-EE66DBE8C3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4EE32AA-F85B-474C-B445-9AA691D23FBB}" type="datetimeFigureOut">
              <a:rPr lang="en-US" smtClean="0"/>
              <a:pPr/>
              <a:t>11/16/2011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2D7F99C9-50E5-4D16-AB65-EE66DBE8C3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EE32AA-F85B-474C-B445-9AA691D23FBB}" type="datetimeFigureOut">
              <a:rPr lang="en-US" smtClean="0"/>
              <a:pPr/>
              <a:t>11/16/2011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7F99C9-50E5-4D16-AB65-EE66DBE8C37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4EE32AA-F85B-474C-B445-9AA691D23FBB}" type="datetimeFigureOut">
              <a:rPr lang="en-US" smtClean="0"/>
              <a:pPr/>
              <a:t>11/16/2011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D7F99C9-50E5-4D16-AB65-EE66DBE8C373}"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4EE32AA-F85B-474C-B445-9AA691D23FBB}" type="datetimeFigureOut">
              <a:rPr lang="en-US" smtClean="0"/>
              <a:pPr/>
              <a:t>11/16/2011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D7F99C9-50E5-4D16-AB65-EE66DBE8C3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www.habitat.org/" TargetMode="External"/><Relationship Id="rId7" Type="http://schemas.openxmlformats.org/officeDocument/2006/relationships/image" Target="../media/image9.png"/><Relationship Id="rId2" Type="http://schemas.openxmlformats.org/officeDocument/2006/relationships/hyperlink" Target="http://www.volunteer.gov/gov/INDEX.CFM" TargetMode="Externa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www.americorps.gov/" TargetMode="External"/><Relationship Id="rId4" Type="http://schemas.openxmlformats.org/officeDocument/2006/relationships/hyperlink" Target="http://www.redcross.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salisbury.edu/careerservices/Students/GapYear.html" TargetMode="External"/><Relationship Id="rId2" Type="http://schemas.openxmlformats.org/officeDocument/2006/relationships/hyperlink" Target="http://www.salisbury.edu/careerservices/Students/Volunteers/OpportunitesWorlwide.html"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hyperlink" Target="http://www.biomed.drexel.edu/" TargetMode="External"/><Relationship Id="rId2" Type="http://schemas.openxmlformats.org/officeDocument/2006/relationships/hyperlink" Target="http://www.pcom.edu/" TargetMode="External"/><Relationship Id="rId1" Type="http://schemas.openxmlformats.org/officeDocument/2006/relationships/slideLayout" Target="../slideLayouts/slideLayout2.xml"/><Relationship Id="rId4" Type="http://schemas.openxmlformats.org/officeDocument/2006/relationships/hyperlink" Target="http://services.aamc.org/postbac/getprogs.cf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alisbury.edu/careerservices/Students/Government/Federal.html" TargetMode="External"/><Relationship Id="rId2" Type="http://schemas.openxmlformats.org/officeDocument/2006/relationships/hyperlink" Target="http://www.training.nih.gov/program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hyperlink" Target="http://www.kaptest.com/" TargetMode="External"/><Relationship Id="rId2" Type="http://schemas.openxmlformats.org/officeDocument/2006/relationships/hyperlink" Target="http://www.princetonreview.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slonline.org/" TargetMode="External"/><Relationship Id="rId2" Type="http://schemas.openxmlformats.org/officeDocument/2006/relationships/hyperlink" Target="http://www.gapyearprograms.net/" TargetMode="Externa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www.realgap.co.uk/" TargetMode="External"/><Relationship Id="rId4" Type="http://schemas.openxmlformats.org/officeDocument/2006/relationships/hyperlink" Target="http://www.gapyearjobs.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381000"/>
            <a:ext cx="5105400" cy="1725168"/>
          </a:xfrm>
        </p:spPr>
        <p:txBody>
          <a:bodyPr/>
          <a:lstStyle/>
          <a:p>
            <a:r>
              <a:rPr lang="en-US" sz="5400" dirty="0" smtClean="0"/>
              <a:t>Do you need a Gap Year?</a:t>
            </a:r>
            <a:endParaRPr lang="en-US" sz="5400" dirty="0"/>
          </a:p>
        </p:txBody>
      </p:sp>
      <p:sp>
        <p:nvSpPr>
          <p:cNvPr id="3" name="Subtitle 2"/>
          <p:cNvSpPr>
            <a:spLocks noGrp="1"/>
          </p:cNvSpPr>
          <p:nvPr>
            <p:ph type="subTitle" idx="1"/>
          </p:nvPr>
        </p:nvSpPr>
        <p:spPr/>
        <p:txBody>
          <a:bodyPr>
            <a:noAutofit/>
          </a:bodyPr>
          <a:lstStyle/>
          <a:p>
            <a:r>
              <a:rPr lang="en-US" sz="3200" dirty="0" smtClean="0"/>
              <a:t>There are several reasons why you may need time, (after graduation), before applying to a post baccalaureate health professions program.</a:t>
            </a:r>
            <a:endParaRPr lang="en-US" sz="3200" dirty="0"/>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Suggestions continued……</a:t>
            </a:r>
            <a:endParaRPr lang="en-US" b="1" dirty="0" smtClean="0"/>
          </a:p>
        </p:txBody>
      </p:sp>
      <p:sp>
        <p:nvSpPr>
          <p:cNvPr id="20483" name="Rectangle 3"/>
          <p:cNvSpPr>
            <a:spLocks noGrp="1" noChangeArrowheads="1"/>
          </p:cNvSpPr>
          <p:nvPr>
            <p:ph idx="1"/>
          </p:nvPr>
        </p:nvSpPr>
        <p:spPr/>
        <p:txBody>
          <a:bodyPr/>
          <a:lstStyle/>
          <a:p>
            <a:pPr eaLnBrk="1" hangingPunct="1"/>
            <a:r>
              <a:rPr lang="en-US" dirty="0" smtClean="0">
                <a:hlinkClick r:id="rId2"/>
              </a:rPr>
              <a:t>Volunteers.gov</a:t>
            </a:r>
            <a:endParaRPr lang="en-US" dirty="0" smtClean="0"/>
          </a:p>
          <a:p>
            <a:pPr eaLnBrk="1" hangingPunct="1"/>
            <a:endParaRPr lang="en-US" dirty="0" smtClean="0"/>
          </a:p>
          <a:p>
            <a:r>
              <a:rPr lang="en-US" dirty="0" smtClean="0">
                <a:hlinkClick r:id="rId3"/>
              </a:rPr>
              <a:t>http://www.habitat.org</a:t>
            </a:r>
            <a:endParaRPr lang="en-US" dirty="0" smtClean="0"/>
          </a:p>
          <a:p>
            <a:endParaRPr lang="en-US" dirty="0" smtClean="0"/>
          </a:p>
          <a:p>
            <a:r>
              <a:rPr lang="en-US" dirty="0" smtClean="0">
                <a:hlinkClick r:id="rId4"/>
              </a:rPr>
              <a:t>http://www.redcross.org/</a:t>
            </a:r>
            <a:endParaRPr lang="en-US" dirty="0" smtClean="0"/>
          </a:p>
          <a:p>
            <a:pPr>
              <a:buNone/>
            </a:pPr>
            <a:endParaRPr lang="en-US" dirty="0" smtClean="0"/>
          </a:p>
          <a:p>
            <a:r>
              <a:rPr lang="en-US" dirty="0" smtClean="0">
                <a:hlinkClick r:id="rId5"/>
              </a:rPr>
              <a:t>http://www.americorps.gov/</a:t>
            </a:r>
            <a:endParaRPr lang="en-US" dirty="0" smtClean="0"/>
          </a:p>
          <a:p>
            <a:endParaRPr lang="en-US" dirty="0" smtClean="0"/>
          </a:p>
        </p:txBody>
      </p:sp>
      <p:pic>
        <p:nvPicPr>
          <p:cNvPr id="1026" name="Picture 2"/>
          <p:cNvPicPr>
            <a:picLocks noChangeAspect="1" noChangeArrowheads="1"/>
          </p:cNvPicPr>
          <p:nvPr/>
        </p:nvPicPr>
        <p:blipFill>
          <a:blip r:embed="rId6" cstate="print"/>
          <a:srcRect/>
          <a:stretch>
            <a:fillRect/>
          </a:stretch>
        </p:blipFill>
        <p:spPr bwMode="auto">
          <a:xfrm>
            <a:off x="5562600" y="3276600"/>
            <a:ext cx="3535082" cy="1066800"/>
          </a:xfrm>
          <a:prstGeom prst="rect">
            <a:avLst/>
          </a:prstGeom>
          <a:noFill/>
          <a:ln w="9525">
            <a:noFill/>
            <a:miter lim="800000"/>
            <a:headEnd/>
            <a:tailEnd/>
          </a:ln>
        </p:spPr>
      </p:pic>
      <p:pic>
        <p:nvPicPr>
          <p:cNvPr id="1027" name="Picture 3"/>
          <p:cNvPicPr>
            <a:picLocks noChangeAspect="1" noChangeArrowheads="1"/>
          </p:cNvPicPr>
          <p:nvPr/>
        </p:nvPicPr>
        <p:blipFill>
          <a:blip r:embed="rId7" cstate="print"/>
          <a:srcRect/>
          <a:stretch>
            <a:fillRect/>
          </a:stretch>
        </p:blipFill>
        <p:spPr bwMode="auto">
          <a:xfrm>
            <a:off x="5181600" y="1524000"/>
            <a:ext cx="3704897" cy="1343025"/>
          </a:xfrm>
          <a:prstGeom prst="rect">
            <a:avLst/>
          </a:prstGeom>
          <a:noFill/>
          <a:ln w="9525">
            <a:noFill/>
            <a:miter lim="800000"/>
            <a:headEnd/>
            <a:tailEnd/>
          </a:ln>
        </p:spPr>
      </p:pic>
      <p:pic>
        <p:nvPicPr>
          <p:cNvPr id="11" name="Content Placeholder 6" descr="Americorps1.jpg">
            <a:hlinkClick r:id="rId5"/>
          </p:cNvPr>
          <p:cNvPicPr>
            <a:picLocks noChangeAspect="1"/>
          </p:cNvPicPr>
          <p:nvPr/>
        </p:nvPicPr>
        <p:blipFill>
          <a:blip r:embed="rId8" cstate="print"/>
          <a:srcRect/>
          <a:stretch>
            <a:fillRect/>
          </a:stretch>
        </p:blipFill>
        <p:spPr>
          <a:xfrm>
            <a:off x="6553200" y="5029200"/>
            <a:ext cx="2286000" cy="1436221"/>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to="" calcmode="lin" valueType="num">
                                      <p:cBhvr>
                                        <p:cTn id="7" dur="1" fill="hold"/>
                                        <p:tgtEl>
                                          <p:spTgt spid="2048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 to="" calcmode="lin" valueType="num">
                                      <p:cBhvr>
                                        <p:cTn id="12" dur="1" fill="hold"/>
                                        <p:tgtEl>
                                          <p:spTgt spid="2048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20483">
                                            <p:txEl>
                                              <p:pRg st="4" end="4"/>
                                            </p:txEl>
                                          </p:spTgt>
                                        </p:tgtEl>
                                        <p:attrNameLst>
                                          <p:attrName>style.visibility</p:attrName>
                                        </p:attrNameLst>
                                      </p:cBhvr>
                                      <p:to>
                                        <p:strVal val="visible"/>
                                      </p:to>
                                    </p:set>
                                    <p:anim to="" calcmode="lin" valueType="num">
                                      <p:cBhvr>
                                        <p:cTn id="17" dur="1" fill="hold"/>
                                        <p:tgtEl>
                                          <p:spTgt spid="20483">
                                            <p:txEl>
                                              <p:pRg st="4" end="4"/>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20483">
                                            <p:txEl>
                                              <p:pRg st="6" end="6"/>
                                            </p:txEl>
                                          </p:spTgt>
                                        </p:tgtEl>
                                        <p:attrNameLst>
                                          <p:attrName>style.visibility</p:attrName>
                                        </p:attrNameLst>
                                      </p:cBhvr>
                                      <p:to>
                                        <p:strVal val="visible"/>
                                      </p:to>
                                    </p:set>
                                    <p:anim to="" calcmode="lin" valueType="num">
                                      <p:cBhvr>
                                        <p:cTn id="22" dur="1" fill="hold"/>
                                        <p:tgtEl>
                                          <p:spTgt spid="2048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Don’t forget SU Career Services!</a:t>
            </a:r>
            <a:endParaRPr lang="en-US" dirty="0"/>
          </a:p>
        </p:txBody>
      </p:sp>
      <p:sp>
        <p:nvSpPr>
          <p:cNvPr id="3" name="Content Placeholder 2"/>
          <p:cNvSpPr>
            <a:spLocks noGrp="1"/>
          </p:cNvSpPr>
          <p:nvPr>
            <p:ph idx="1"/>
          </p:nvPr>
        </p:nvSpPr>
        <p:spPr/>
        <p:txBody>
          <a:bodyPr/>
          <a:lstStyle/>
          <a:p>
            <a:pPr>
              <a:buNone/>
            </a:pPr>
            <a:r>
              <a:rPr lang="en-US" dirty="0" smtClean="0">
                <a:hlinkClick r:id="rId2"/>
              </a:rPr>
              <a:t>http://www.salisbury.edu/careerservices/</a:t>
            </a:r>
          </a:p>
          <a:p>
            <a:pPr>
              <a:buNone/>
            </a:pPr>
            <a:r>
              <a:rPr lang="en-US" dirty="0" smtClean="0">
                <a:hlinkClick r:id="rId2"/>
              </a:rPr>
              <a:t>Students/Volunteers/OpportunitesWorlwide.html</a:t>
            </a:r>
            <a:endParaRPr lang="en-US" dirty="0" smtClean="0"/>
          </a:p>
          <a:p>
            <a:pPr>
              <a:buNone/>
            </a:pPr>
            <a:endParaRPr lang="en-US" dirty="0" smtClean="0"/>
          </a:p>
          <a:p>
            <a:pPr>
              <a:buNone/>
            </a:pPr>
            <a:endParaRPr lang="en-US" dirty="0" smtClean="0"/>
          </a:p>
          <a:p>
            <a:pPr>
              <a:buNone/>
            </a:pPr>
            <a:r>
              <a:rPr lang="en-US" dirty="0" smtClean="0">
                <a:hlinkClick r:id="rId3"/>
              </a:rPr>
              <a:t>http://www.salisbury.edu/careerservices/</a:t>
            </a:r>
          </a:p>
          <a:p>
            <a:pPr>
              <a:buNone/>
            </a:pPr>
            <a:r>
              <a:rPr lang="en-US" dirty="0" smtClean="0">
                <a:hlinkClick r:id="rId3"/>
              </a:rPr>
              <a:t>Students/GapYear.html</a:t>
            </a:r>
            <a:endParaRPr lang="en-US" dirty="0" smtClean="0"/>
          </a:p>
          <a:p>
            <a:endParaRPr lang="en-US" dirty="0"/>
          </a:p>
        </p:txBody>
      </p:sp>
      <p:pic>
        <p:nvPicPr>
          <p:cNvPr id="4" name="Picture 3" descr="SU.jpg"/>
          <p:cNvPicPr>
            <a:picLocks noChangeAspect="1"/>
          </p:cNvPicPr>
          <p:nvPr/>
        </p:nvPicPr>
        <p:blipFill>
          <a:blip r:embed="rId4" cstate="print"/>
          <a:stretch>
            <a:fillRect/>
          </a:stretch>
        </p:blipFill>
        <p:spPr>
          <a:xfrm>
            <a:off x="6629400" y="3922828"/>
            <a:ext cx="2237232" cy="293517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continued……</a:t>
            </a:r>
            <a:endParaRPr lang="en-US" dirty="0"/>
          </a:p>
        </p:txBody>
      </p:sp>
      <p:sp>
        <p:nvSpPr>
          <p:cNvPr id="3" name="Content Placeholder 2"/>
          <p:cNvSpPr>
            <a:spLocks noGrp="1"/>
          </p:cNvSpPr>
          <p:nvPr>
            <p:ph idx="1"/>
          </p:nvPr>
        </p:nvSpPr>
        <p:spPr>
          <a:xfrm>
            <a:off x="457200" y="1609416"/>
            <a:ext cx="7543800" cy="4846320"/>
          </a:xfrm>
        </p:spPr>
        <p:txBody>
          <a:bodyPr/>
          <a:lstStyle/>
          <a:p>
            <a:r>
              <a:rPr lang="en-US" dirty="0" smtClean="0"/>
              <a:t>Consider a biomedical science or a post-baccalaureate program designed for students interested in pursuing medicine. Biomedical science programs may be Master’s programs or certificate programs.</a:t>
            </a:r>
          </a:p>
          <a:p>
            <a:endParaRPr lang="en-US" dirty="0" smtClean="0"/>
          </a:p>
          <a:p>
            <a:pPr>
              <a:buNone/>
            </a:pPr>
            <a:r>
              <a:rPr lang="en-US" dirty="0" smtClean="0">
                <a:hlinkClick r:id="rId2"/>
              </a:rPr>
              <a:t>www.pcom.edu</a:t>
            </a:r>
            <a:endParaRPr lang="en-US" dirty="0" smtClean="0"/>
          </a:p>
          <a:p>
            <a:pPr>
              <a:buNone/>
            </a:pPr>
            <a:r>
              <a:rPr lang="en-US" dirty="0" smtClean="0">
                <a:hlinkClick r:id="rId3"/>
              </a:rPr>
              <a:t>www.biomed.drexel.edu</a:t>
            </a:r>
            <a:endParaRPr lang="en-US" dirty="0" smtClean="0"/>
          </a:p>
          <a:p>
            <a:pPr>
              <a:buNone/>
            </a:pPr>
            <a:r>
              <a:rPr lang="en-US" dirty="0" smtClean="0">
                <a:hlinkClick r:id="rId4"/>
              </a:rPr>
              <a:t>http://services.aamc.org/postbac/getprogs.cfm</a:t>
            </a:r>
            <a:endParaRPr lang="en-US" dirty="0" smtClean="0"/>
          </a:p>
          <a:p>
            <a:pPr>
              <a:buNone/>
            </a:pPr>
            <a:endParaRPr lang="en-US" dirty="0" smtClean="0"/>
          </a:p>
          <a:p>
            <a:endParaRPr lang="en-US" dirty="0" smtClean="0"/>
          </a:p>
          <a:p>
            <a:pPr>
              <a:buNone/>
            </a:pPr>
            <a:endParaRPr lang="en-US" dirty="0" smtClean="0"/>
          </a:p>
          <a:p>
            <a:endParaRPr lang="en-US" dirty="0" smtClean="0"/>
          </a:p>
          <a:p>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Biomedical Science Certificate Program?</a:t>
            </a:r>
            <a:endParaRPr lang="en-US" dirty="0"/>
          </a:p>
        </p:txBody>
      </p:sp>
      <p:sp>
        <p:nvSpPr>
          <p:cNvPr id="3" name="Content Placeholder 2"/>
          <p:cNvSpPr>
            <a:spLocks noGrp="1"/>
          </p:cNvSpPr>
          <p:nvPr>
            <p:ph idx="1"/>
          </p:nvPr>
        </p:nvSpPr>
        <p:spPr/>
        <p:txBody>
          <a:bodyPr/>
          <a:lstStyle/>
          <a:p>
            <a:r>
              <a:rPr lang="en-US" dirty="0" smtClean="0"/>
              <a:t>Offers students the integrative scientific study of biological issues related to health and medicine.  Can be completed in one year.</a:t>
            </a:r>
          </a:p>
          <a:p>
            <a:r>
              <a:rPr lang="en-US" dirty="0" smtClean="0"/>
              <a:t>Many students seek this coursework in order to prepare for a career in one of the health professions.</a:t>
            </a:r>
          </a:p>
          <a:p>
            <a:r>
              <a:rPr lang="en-US" dirty="0" smtClean="0"/>
              <a:t>It can address the needs of a variety of students who are second career or in need of enhancing their academic record.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edg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a:t>
            </a:r>
            <a:r>
              <a:rPr lang="en-US" dirty="0" err="1" smtClean="0"/>
              <a:t>Postbaccalaureate</a:t>
            </a:r>
            <a:r>
              <a:rPr lang="en-US" dirty="0" smtClean="0"/>
              <a:t> Pre-medical Program?</a:t>
            </a:r>
            <a:endParaRPr lang="en-US" dirty="0"/>
          </a:p>
        </p:txBody>
      </p:sp>
      <p:sp>
        <p:nvSpPr>
          <p:cNvPr id="3" name="Content Placeholder 2"/>
          <p:cNvSpPr>
            <a:spLocks noGrp="1"/>
          </p:cNvSpPr>
          <p:nvPr>
            <p:ph idx="1"/>
          </p:nvPr>
        </p:nvSpPr>
        <p:spPr/>
        <p:txBody>
          <a:bodyPr/>
          <a:lstStyle/>
          <a:p>
            <a:r>
              <a:rPr lang="en-US" dirty="0" smtClean="0"/>
              <a:t>Some are designed for students who have not completed the science courses required for medical school.</a:t>
            </a:r>
          </a:p>
          <a:p>
            <a:endParaRPr lang="en-US" dirty="0" smtClean="0"/>
          </a:p>
          <a:p>
            <a:r>
              <a:rPr lang="en-US" dirty="0" smtClean="0"/>
              <a:t>Some are designed for students who need to enhance an existing academic record.  They have completed the required science courses, but must improve their GPAs to be competitive for admission.</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plus(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continued……</a:t>
            </a:r>
            <a:endParaRPr lang="en-US" dirty="0"/>
          </a:p>
        </p:txBody>
      </p:sp>
      <p:sp>
        <p:nvSpPr>
          <p:cNvPr id="3" name="Content Placeholder 2"/>
          <p:cNvSpPr>
            <a:spLocks noGrp="1"/>
          </p:cNvSpPr>
          <p:nvPr>
            <p:ph idx="1"/>
          </p:nvPr>
        </p:nvSpPr>
        <p:spPr/>
        <p:txBody>
          <a:bodyPr>
            <a:normAutofit/>
          </a:bodyPr>
          <a:lstStyle/>
          <a:p>
            <a:r>
              <a:rPr lang="en-US" dirty="0" smtClean="0"/>
              <a:t>Consider pursuing research through NIH post baccalaureate programs:  the intramural research training program and the NIH Academy.</a:t>
            </a:r>
          </a:p>
          <a:p>
            <a:pPr>
              <a:buNone/>
            </a:pPr>
            <a:r>
              <a:rPr lang="en-US" dirty="0" smtClean="0">
                <a:hlinkClick r:id="rId2"/>
              </a:rPr>
              <a:t>www.training.nih.gov/programs</a:t>
            </a:r>
            <a:endParaRPr lang="en-US" dirty="0" smtClean="0"/>
          </a:p>
          <a:p>
            <a:pPr>
              <a:buNone/>
            </a:pPr>
            <a:endParaRPr lang="en-US" dirty="0" smtClean="0"/>
          </a:p>
          <a:p>
            <a:r>
              <a:rPr lang="en-US" dirty="0" smtClean="0"/>
              <a:t>Consult other federal government opportunities.</a:t>
            </a:r>
          </a:p>
          <a:p>
            <a:pPr>
              <a:buNone/>
            </a:pPr>
            <a:r>
              <a:rPr lang="en-US" dirty="0" smtClean="0">
                <a:hlinkClick r:id="rId3"/>
              </a:rPr>
              <a:t>http://www.salisbury.edu/careerservices/Students/Government/Federal.html</a:t>
            </a:r>
            <a:endParaRPr lang="en-US" dirty="0" smtClean="0"/>
          </a:p>
          <a:p>
            <a:pPr>
              <a:buNone/>
            </a:pPr>
            <a:endParaRPr lang="en-US" dirty="0" smtClean="0"/>
          </a:p>
          <a:p>
            <a:pPr>
              <a:buNone/>
            </a:pPr>
            <a:endParaRPr lang="en-US" dirty="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complete</a:t>
            </a:r>
            <a:endParaRPr lang="en-US" dirty="0"/>
          </a:p>
        </p:txBody>
      </p:sp>
      <p:sp>
        <p:nvSpPr>
          <p:cNvPr id="3" name="Content Placeholder 2"/>
          <p:cNvSpPr>
            <a:spLocks noGrp="1"/>
          </p:cNvSpPr>
          <p:nvPr>
            <p:ph idx="1"/>
          </p:nvPr>
        </p:nvSpPr>
        <p:spPr/>
        <p:txBody>
          <a:bodyPr/>
          <a:lstStyle/>
          <a:p>
            <a:r>
              <a:rPr lang="en-US" dirty="0" smtClean="0"/>
              <a:t>Consider medical programs that put less emphasis on the health professions entrance exam score and more emphasis on your health exploration experiences, motivation, and overall GPA.</a:t>
            </a:r>
          </a:p>
          <a:p>
            <a:pPr>
              <a:buNone/>
            </a:pPr>
            <a:r>
              <a:rPr lang="en-US" dirty="0" smtClean="0">
                <a:solidFill>
                  <a:srgbClr val="00B0F0"/>
                </a:solidFill>
              </a:rPr>
              <a:t>(Ross University, American College of Antigua)</a:t>
            </a:r>
          </a:p>
          <a:p>
            <a:pPr>
              <a:buNone/>
            </a:pPr>
            <a:endParaRPr lang="en-US" dirty="0"/>
          </a:p>
          <a:p>
            <a:r>
              <a:rPr lang="en-US" dirty="0" smtClean="0"/>
              <a:t>Retake the health professions entrance exam.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ox(i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normAutofit fontScale="90000"/>
          </a:bodyPr>
          <a:lstStyle/>
          <a:p>
            <a:r>
              <a:rPr lang="en-US" dirty="0" smtClean="0"/>
              <a:t>What happens when you don’t have a plan?</a:t>
            </a:r>
          </a:p>
        </p:txBody>
      </p:sp>
      <p:pic>
        <p:nvPicPr>
          <p:cNvPr id="21507" name="Content Placeholder 3" descr="GapYear4.png"/>
          <p:cNvPicPr>
            <a:picLocks noGrp="1" noChangeAspect="1"/>
          </p:cNvPicPr>
          <p:nvPr>
            <p:ph idx="1"/>
          </p:nvPr>
        </p:nvPicPr>
        <p:blipFill>
          <a:blip r:embed="rId2" cstate="print"/>
          <a:stretch>
            <a:fillRect/>
          </a:stretch>
        </p:blipFill>
        <p:spPr>
          <a:xfrm>
            <a:off x="1219200" y="1582737"/>
            <a:ext cx="6248400" cy="5358003"/>
          </a:xfrm>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r>
              <a:rPr lang="en-US" dirty="0" smtClean="0"/>
              <a:t>Elements of Your Gap Yea r Plan</a:t>
            </a:r>
          </a:p>
        </p:txBody>
      </p:sp>
      <p:sp>
        <p:nvSpPr>
          <p:cNvPr id="69635" name="Rectangle 3"/>
          <p:cNvSpPr>
            <a:spLocks noGrp="1" noChangeArrowheads="1"/>
          </p:cNvSpPr>
          <p:nvPr>
            <p:ph idx="1"/>
          </p:nvPr>
        </p:nvSpPr>
        <p:spPr>
          <a:xfrm>
            <a:off x="609600" y="1600200"/>
            <a:ext cx="7543800" cy="5029200"/>
          </a:xfrm>
        </p:spPr>
        <p:txBody>
          <a:bodyPr>
            <a:normAutofit/>
          </a:bodyPr>
          <a:lstStyle/>
          <a:p>
            <a:pPr>
              <a:lnSpc>
                <a:spcPct val="90000"/>
              </a:lnSpc>
            </a:pPr>
            <a:r>
              <a:rPr lang="en-US" sz="3200" dirty="0" smtClean="0"/>
              <a:t>Timeline</a:t>
            </a:r>
          </a:p>
          <a:p>
            <a:pPr>
              <a:lnSpc>
                <a:spcPct val="90000"/>
              </a:lnSpc>
            </a:pPr>
            <a:r>
              <a:rPr lang="en-US" sz="3200" dirty="0" smtClean="0"/>
              <a:t>Updated resume, including communication with HPAP and your reference letter writers</a:t>
            </a:r>
          </a:p>
          <a:p>
            <a:pPr>
              <a:lnSpc>
                <a:spcPct val="90000"/>
              </a:lnSpc>
            </a:pPr>
            <a:r>
              <a:rPr lang="en-US" sz="3200" dirty="0" smtClean="0"/>
              <a:t>Application and entrance exam fees</a:t>
            </a:r>
          </a:p>
          <a:p>
            <a:pPr>
              <a:lnSpc>
                <a:spcPct val="90000"/>
              </a:lnSpc>
            </a:pPr>
            <a:r>
              <a:rPr lang="en-US" sz="3200" dirty="0" smtClean="0"/>
              <a:t>Living expenses</a:t>
            </a:r>
          </a:p>
          <a:p>
            <a:pPr>
              <a:lnSpc>
                <a:spcPct val="90000"/>
              </a:lnSpc>
            </a:pPr>
            <a:r>
              <a:rPr lang="en-US" sz="3200" dirty="0" smtClean="0"/>
              <a:t>Transportation costs</a:t>
            </a:r>
          </a:p>
          <a:p>
            <a:pPr eaLnBrk="1" hangingPunct="1">
              <a:lnSpc>
                <a:spcPct val="90000"/>
              </a:lnSpc>
            </a:pPr>
            <a:r>
              <a:rPr lang="en-US" sz="3200" dirty="0" smtClean="0"/>
              <a:t>Medical insurance coverage while you’re no longer a student</a:t>
            </a:r>
          </a:p>
          <a:p>
            <a:pPr eaLnBrk="1" hangingPunct="1">
              <a:lnSpc>
                <a:spcPct val="90000"/>
              </a:lnSpc>
            </a:pPr>
            <a:endParaRPr lang="en-US" sz="2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blinds(horizontal)">
                                      <p:cBhvr>
                                        <p:cTn id="7" dur="500"/>
                                        <p:tgtEl>
                                          <p:spTgt spid="696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blinds(horizontal)">
                                      <p:cBhvr>
                                        <p:cTn id="12" dur="500"/>
                                        <p:tgtEl>
                                          <p:spTgt spid="696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Effect transition="in" filter="blinds(horizontal)">
                                      <p:cBhvr>
                                        <p:cTn id="17" dur="500"/>
                                        <p:tgtEl>
                                          <p:spTgt spid="696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9635">
                                            <p:txEl>
                                              <p:pRg st="3" end="3"/>
                                            </p:txEl>
                                          </p:spTgt>
                                        </p:tgtEl>
                                        <p:attrNameLst>
                                          <p:attrName>style.visibility</p:attrName>
                                        </p:attrNameLst>
                                      </p:cBhvr>
                                      <p:to>
                                        <p:strVal val="visible"/>
                                      </p:to>
                                    </p:set>
                                    <p:animEffect transition="in" filter="blinds(horizontal)">
                                      <p:cBhvr>
                                        <p:cTn id="22" dur="500"/>
                                        <p:tgtEl>
                                          <p:spTgt spid="696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9635">
                                            <p:txEl>
                                              <p:pRg st="4" end="4"/>
                                            </p:txEl>
                                          </p:spTgt>
                                        </p:tgtEl>
                                        <p:attrNameLst>
                                          <p:attrName>style.visibility</p:attrName>
                                        </p:attrNameLst>
                                      </p:cBhvr>
                                      <p:to>
                                        <p:strVal val="visible"/>
                                      </p:to>
                                    </p:set>
                                    <p:animEffect transition="in" filter="blinds(horizontal)">
                                      <p:cBhvr>
                                        <p:cTn id="27" dur="500"/>
                                        <p:tgtEl>
                                          <p:spTgt spid="696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9635">
                                            <p:txEl>
                                              <p:pRg st="5" end="5"/>
                                            </p:txEl>
                                          </p:spTgt>
                                        </p:tgtEl>
                                        <p:attrNameLst>
                                          <p:attrName>style.visibility</p:attrName>
                                        </p:attrNameLst>
                                      </p:cBhvr>
                                      <p:to>
                                        <p:strVal val="visible"/>
                                      </p:to>
                                    </p:set>
                                    <p:animEffect transition="in" filter="blinds(horizontal)">
                                      <p:cBhvr>
                                        <p:cTn id="32" dur="500"/>
                                        <p:tgtEl>
                                          <p:spTgt spid="696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8077200" cy="1673352"/>
          </a:xfrm>
        </p:spPr>
        <p:txBody>
          <a:bodyPr/>
          <a:lstStyle/>
          <a:p>
            <a:r>
              <a:rPr lang="en-US" dirty="0" smtClean="0"/>
              <a:t>REMEMBER………….</a:t>
            </a:r>
            <a:endParaRPr lang="en-US" dirty="0"/>
          </a:p>
        </p:txBody>
      </p:sp>
      <p:sp>
        <p:nvSpPr>
          <p:cNvPr id="3" name="Subtitle 2"/>
          <p:cNvSpPr>
            <a:spLocks noGrp="1"/>
          </p:cNvSpPr>
          <p:nvPr>
            <p:ph type="subTitle" idx="1"/>
          </p:nvPr>
        </p:nvSpPr>
        <p:spPr>
          <a:xfrm>
            <a:off x="2819400" y="2667000"/>
            <a:ext cx="5943600" cy="2667000"/>
          </a:xfrm>
        </p:spPr>
        <p:txBody>
          <a:bodyPr>
            <a:noAutofit/>
          </a:bodyPr>
          <a:lstStyle/>
          <a:p>
            <a:r>
              <a:rPr lang="en-US" sz="4000" dirty="0" smtClean="0">
                <a:solidFill>
                  <a:schemeClr val="bg1"/>
                </a:solidFill>
              </a:rPr>
              <a:t>Regardless of what you are planning with your gap year, you must continue to keep up with medical advancements and national trends.  </a:t>
            </a:r>
            <a:endParaRPr lang="en-US" sz="40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Here are a few common reasons</a:t>
            </a:r>
            <a:endParaRPr lang="en-US" dirty="0"/>
          </a:p>
        </p:txBody>
      </p:sp>
      <p:sp>
        <p:nvSpPr>
          <p:cNvPr id="3" name="Content Placeholder 2"/>
          <p:cNvSpPr>
            <a:spLocks noGrp="1"/>
          </p:cNvSpPr>
          <p:nvPr>
            <p:ph idx="1"/>
          </p:nvPr>
        </p:nvSpPr>
        <p:spPr/>
        <p:txBody>
          <a:bodyPr>
            <a:normAutofit/>
          </a:bodyPr>
          <a:lstStyle/>
          <a:p>
            <a:r>
              <a:rPr lang="en-US" dirty="0" smtClean="0"/>
              <a:t>You need to complete the pre-requisites required for admission and “sit” for the health profession entrance exam (MCAT, DAT,GRE, PCAT).</a:t>
            </a:r>
          </a:p>
          <a:p>
            <a:endParaRPr lang="en-US" dirty="0"/>
          </a:p>
          <a:p>
            <a:r>
              <a:rPr lang="en-US" dirty="0" smtClean="0"/>
              <a:t>You completed the pre-requisites during your final year of undergraduate school and still need to “sit” for the health profession entrance exam.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continued…………</a:t>
            </a:r>
            <a:endParaRPr lang="en-US" dirty="0"/>
          </a:p>
        </p:txBody>
      </p:sp>
      <p:sp>
        <p:nvSpPr>
          <p:cNvPr id="3" name="Content Placeholder 2"/>
          <p:cNvSpPr>
            <a:spLocks noGrp="1"/>
          </p:cNvSpPr>
          <p:nvPr>
            <p:ph idx="1"/>
          </p:nvPr>
        </p:nvSpPr>
        <p:spPr>
          <a:xfrm>
            <a:off x="457200" y="1775191"/>
            <a:ext cx="7772400" cy="5082809"/>
          </a:xfrm>
        </p:spPr>
        <p:txBody>
          <a:bodyPr>
            <a:normAutofit/>
          </a:bodyPr>
          <a:lstStyle/>
          <a:p>
            <a:r>
              <a:rPr lang="en-US" dirty="0" smtClean="0"/>
              <a:t>You want to enhance your health related experiences.</a:t>
            </a:r>
          </a:p>
          <a:p>
            <a:pPr>
              <a:buNone/>
            </a:pPr>
            <a:endParaRPr lang="en-US" dirty="0" smtClean="0"/>
          </a:p>
          <a:p>
            <a:r>
              <a:rPr lang="en-US" dirty="0" smtClean="0"/>
              <a:t>You want to pursue research opportunities.</a:t>
            </a:r>
          </a:p>
          <a:p>
            <a:endParaRPr lang="en-US" dirty="0" smtClean="0"/>
          </a:p>
          <a:p>
            <a:r>
              <a:rPr lang="en-US" dirty="0" smtClean="0"/>
              <a:t>Your MCAT/DAT/GRE/PCAT score was lower than you anticipated.</a:t>
            </a:r>
          </a:p>
          <a:p>
            <a:pPr>
              <a:buNone/>
            </a:pPr>
            <a:endParaRPr lang="en-US" dirty="0" smtClean="0"/>
          </a:p>
          <a:p>
            <a:r>
              <a:rPr lang="en-US" b="1" dirty="0" smtClean="0"/>
              <a:t>A gap year is CONSTRUCTIVE time ; it can be anywhere, anytime, doing anything, but you need a plan.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wheel(4)">
                                      <p:cBhvr>
                                        <p:cTn id="1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To Be a Successful Gapper</a:t>
            </a:r>
          </a:p>
        </p:txBody>
      </p:sp>
      <p:sp>
        <p:nvSpPr>
          <p:cNvPr id="22531" name="Content Placeholder 2"/>
          <p:cNvSpPr>
            <a:spLocks noGrp="1"/>
          </p:cNvSpPr>
          <p:nvPr>
            <p:ph idx="1"/>
          </p:nvPr>
        </p:nvSpPr>
        <p:spPr/>
        <p:txBody>
          <a:bodyPr/>
          <a:lstStyle/>
          <a:p>
            <a:r>
              <a:rPr lang="en-US" dirty="0" smtClean="0"/>
              <a:t>Write a preliminary goal statements for your year off.  Include strategies for monitoring and assessing your progress. </a:t>
            </a:r>
          </a:p>
          <a:p>
            <a:pPr>
              <a:buNone/>
            </a:pPr>
            <a:endParaRPr lang="en-US" dirty="0" smtClean="0"/>
          </a:p>
          <a:p>
            <a:r>
              <a:rPr lang="en-US" dirty="0" smtClean="0"/>
              <a:t>Be prepared to answer questions that will potentially be asked by employers or graduate school admissions personnel. </a:t>
            </a:r>
          </a:p>
          <a:p>
            <a:pPr>
              <a:buFont typeface="Wingdings" pitchFamily="2" charset="2"/>
              <a:buNone/>
            </a:pPr>
            <a:endParaRPr lang="en-US" dirty="0" smtClean="0"/>
          </a:p>
        </p:txBody>
      </p:sp>
      <p:pic>
        <p:nvPicPr>
          <p:cNvPr id="22532" name="Picture 3" descr="C:\Documents and Settings\raemery\Local Settings\Temporary Internet Files\Content.IE5\16K8P7G0\MPj04055500000[1].jpg"/>
          <p:cNvPicPr>
            <a:picLocks noChangeAspect="1" noChangeArrowheads="1"/>
          </p:cNvPicPr>
          <p:nvPr/>
        </p:nvPicPr>
        <p:blipFill>
          <a:blip r:embed="rId2" cstate="print"/>
          <a:srcRect/>
          <a:stretch>
            <a:fillRect/>
          </a:stretch>
        </p:blipFill>
        <p:spPr bwMode="auto">
          <a:xfrm>
            <a:off x="6638925" y="5181600"/>
            <a:ext cx="2505075" cy="16764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animEffect transition="in" filter="blinds(horizontal)">
                                      <p:cBhvr>
                                        <p:cTn id="7"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5200" y="533400"/>
            <a:ext cx="5105400" cy="1877568"/>
          </a:xfrm>
        </p:spPr>
        <p:txBody>
          <a:bodyPr/>
          <a:lstStyle/>
          <a:p>
            <a:r>
              <a:rPr lang="en-US" sz="4800" dirty="0" smtClean="0"/>
              <a:t>What Should You Do?</a:t>
            </a:r>
            <a:endParaRPr lang="en-US" sz="4800" dirty="0"/>
          </a:p>
        </p:txBody>
      </p:sp>
      <p:sp>
        <p:nvSpPr>
          <p:cNvPr id="3" name="Subtitle 2"/>
          <p:cNvSpPr>
            <a:spLocks noGrp="1"/>
          </p:cNvSpPr>
          <p:nvPr>
            <p:ph type="subTitle" idx="1"/>
          </p:nvPr>
        </p:nvSpPr>
        <p:spPr/>
        <p:txBody>
          <a:bodyPr>
            <a:noAutofit/>
          </a:bodyPr>
          <a:lstStyle/>
          <a:p>
            <a:r>
              <a:rPr lang="en-US" sz="3200" dirty="0" smtClean="0"/>
              <a:t>The reason that you decide to take a “gap year”, determines what you should do in-between.</a:t>
            </a:r>
            <a:endParaRPr 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en-US" b="1" dirty="0" smtClean="0"/>
              <a:t>Do you wish you </a:t>
            </a:r>
            <a:r>
              <a:rPr lang="en-US" dirty="0" smtClean="0"/>
              <a:t>would have</a:t>
            </a:r>
            <a:r>
              <a:rPr lang="en-US" b="1" dirty="0" smtClean="0"/>
              <a:t>…</a:t>
            </a:r>
          </a:p>
        </p:txBody>
      </p:sp>
      <p:sp>
        <p:nvSpPr>
          <p:cNvPr id="11267" name="Rectangle 3"/>
          <p:cNvSpPr>
            <a:spLocks noGrp="1" noChangeArrowheads="1"/>
          </p:cNvSpPr>
          <p:nvPr>
            <p:ph idx="1"/>
          </p:nvPr>
        </p:nvSpPr>
        <p:spPr>
          <a:xfrm>
            <a:off x="381000" y="1905000"/>
            <a:ext cx="6934200" cy="4625609"/>
          </a:xfrm>
        </p:spPr>
        <p:txBody>
          <a:bodyPr/>
          <a:lstStyle/>
          <a:p>
            <a:pPr eaLnBrk="1" hangingPunct="1"/>
            <a:r>
              <a:rPr lang="en-US" dirty="0" smtClean="0"/>
              <a:t>Had an internship?</a:t>
            </a:r>
          </a:p>
          <a:p>
            <a:pPr eaLnBrk="1" hangingPunct="1"/>
            <a:r>
              <a:rPr lang="en-US" dirty="0" smtClean="0"/>
              <a:t>Had more extensive health related experiences?</a:t>
            </a:r>
          </a:p>
          <a:p>
            <a:pPr eaLnBrk="1" hangingPunct="1"/>
            <a:r>
              <a:rPr lang="en-US" dirty="0" smtClean="0"/>
              <a:t>Studied abroad?</a:t>
            </a:r>
          </a:p>
          <a:p>
            <a:pPr eaLnBrk="1" hangingPunct="1"/>
            <a:r>
              <a:rPr lang="en-US" dirty="0" smtClean="0"/>
              <a:t>Taken a foreign language?</a:t>
            </a:r>
          </a:p>
          <a:p>
            <a:pPr eaLnBrk="1" hangingPunct="1"/>
            <a:r>
              <a:rPr lang="en-US" dirty="0" smtClean="0"/>
              <a:t>Chosen a minor?</a:t>
            </a:r>
          </a:p>
          <a:p>
            <a:pPr eaLnBrk="1" hangingPunct="1"/>
            <a:r>
              <a:rPr lang="en-US" dirty="0" smtClean="0"/>
              <a:t>Prepared more effectively for your standardized exam?</a:t>
            </a:r>
          </a:p>
        </p:txBody>
      </p:sp>
      <p:pic>
        <p:nvPicPr>
          <p:cNvPr id="11268" name="Picture 4" descr="MPj03854150000[1]"/>
          <p:cNvPicPr>
            <a:picLocks noChangeAspect="1" noChangeArrowheads="1"/>
          </p:cNvPicPr>
          <p:nvPr/>
        </p:nvPicPr>
        <p:blipFill>
          <a:blip r:embed="rId2" cstate="print"/>
          <a:srcRect/>
          <a:stretch>
            <a:fillRect/>
          </a:stretch>
        </p:blipFill>
        <p:spPr bwMode="auto">
          <a:xfrm>
            <a:off x="5989320" y="2590800"/>
            <a:ext cx="3154680" cy="225334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1268"/>
                                        </p:tgtEl>
                                        <p:attrNameLst>
                                          <p:attrName>style.visibility</p:attrName>
                                        </p:attrNameLst>
                                      </p:cBhvr>
                                      <p:to>
                                        <p:strVal val="visible"/>
                                      </p:to>
                                    </p:set>
                                    <p:anim to="" calcmode="lin" valueType="num">
                                      <p:cBhvr>
                                        <p:cTn id="7" dur="1" fill="hold"/>
                                        <p:tgtEl>
                                          <p:spTgt spid="1126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 to="" calcmode="lin" valueType="num">
                                      <p:cBhvr>
                                        <p:cTn id="12" dur="1" fill="hold"/>
                                        <p:tgtEl>
                                          <p:spTgt spid="1126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 to="" calcmode="lin" valueType="num">
                                      <p:cBhvr>
                                        <p:cTn id="17" dur="1" fill="hold"/>
                                        <p:tgtEl>
                                          <p:spTgt spid="11267">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 to="" calcmode="lin" valueType="num">
                                      <p:cBhvr>
                                        <p:cTn id="22" dur="1" fill="hold"/>
                                        <p:tgtEl>
                                          <p:spTgt spid="11267">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11267">
                                            <p:txEl>
                                              <p:pRg st="3" end="3"/>
                                            </p:txEl>
                                          </p:spTgt>
                                        </p:tgtEl>
                                        <p:attrNameLst>
                                          <p:attrName>style.visibility</p:attrName>
                                        </p:attrNameLst>
                                      </p:cBhvr>
                                      <p:to>
                                        <p:strVal val="visible"/>
                                      </p:to>
                                    </p:set>
                                    <p:anim to="" calcmode="lin" valueType="num">
                                      <p:cBhvr>
                                        <p:cTn id="27" dur="1" fill="hold"/>
                                        <p:tgtEl>
                                          <p:spTgt spid="11267">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11267">
                                            <p:txEl>
                                              <p:pRg st="4" end="4"/>
                                            </p:txEl>
                                          </p:spTgt>
                                        </p:tgtEl>
                                        <p:attrNameLst>
                                          <p:attrName>style.visibility</p:attrName>
                                        </p:attrNameLst>
                                      </p:cBhvr>
                                      <p:to>
                                        <p:strVal val="visible"/>
                                      </p:to>
                                    </p:set>
                                    <p:anim to="" calcmode="lin" valueType="num">
                                      <p:cBhvr>
                                        <p:cTn id="32" dur="1" fill="hold"/>
                                        <p:tgtEl>
                                          <p:spTgt spid="11267">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to="" calcmode="lin" valueType="num">
                                      <p:cBhvr>
                                        <p:cTn id="37" dur="1" fill="hold"/>
                                        <p:tgtEl>
                                          <p:spTgt spid="11267">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5263" y="228600"/>
            <a:ext cx="8643937" cy="914400"/>
          </a:xfrm>
        </p:spPr>
        <p:txBody>
          <a:bodyPr>
            <a:normAutofit fontScale="90000"/>
          </a:bodyPr>
          <a:lstStyle/>
          <a:p>
            <a:pPr eaLnBrk="1" hangingPunct="1"/>
            <a:r>
              <a:rPr lang="en-US" sz="3600" b="1" smtClean="0"/>
              <a:t>What can you do during a Gap Year?</a:t>
            </a:r>
          </a:p>
        </p:txBody>
      </p:sp>
      <p:sp>
        <p:nvSpPr>
          <p:cNvPr id="4099" name="Rectangle 3"/>
          <p:cNvSpPr>
            <a:spLocks noGrp="1" noChangeArrowheads="1"/>
          </p:cNvSpPr>
          <p:nvPr>
            <p:ph idx="1"/>
          </p:nvPr>
        </p:nvSpPr>
        <p:spPr>
          <a:xfrm>
            <a:off x="457200" y="1775191"/>
            <a:ext cx="6553200" cy="4854209"/>
          </a:xfrm>
        </p:spPr>
        <p:txBody>
          <a:bodyPr>
            <a:normAutofit/>
          </a:bodyPr>
          <a:lstStyle/>
          <a:p>
            <a:pPr eaLnBrk="1" hangingPunct="1"/>
            <a:r>
              <a:rPr lang="en-US" sz="3600" dirty="0" smtClean="0"/>
              <a:t>Get a one year internship</a:t>
            </a:r>
          </a:p>
          <a:p>
            <a:pPr eaLnBrk="1" hangingPunct="1"/>
            <a:r>
              <a:rPr lang="en-US" sz="3600" dirty="0" smtClean="0"/>
              <a:t>Get a one year job</a:t>
            </a:r>
          </a:p>
          <a:p>
            <a:pPr eaLnBrk="1" hangingPunct="1"/>
            <a:r>
              <a:rPr lang="en-US" sz="3600" dirty="0" smtClean="0"/>
              <a:t>Help yourself</a:t>
            </a:r>
          </a:p>
          <a:p>
            <a:pPr eaLnBrk="1" hangingPunct="1"/>
            <a:r>
              <a:rPr lang="en-US" sz="3600" dirty="0" smtClean="0"/>
              <a:t>Help others</a:t>
            </a:r>
          </a:p>
          <a:p>
            <a:pPr eaLnBrk="1" hangingPunct="1"/>
            <a:r>
              <a:rPr lang="en-US" sz="3600" dirty="0" smtClean="0"/>
              <a:t>Do the above outside of the USA when you couldn’t before</a:t>
            </a:r>
          </a:p>
        </p:txBody>
      </p:sp>
      <p:pic>
        <p:nvPicPr>
          <p:cNvPr id="12292" name="Picture 7"/>
          <p:cNvPicPr>
            <a:picLocks noChangeAspect="1" noChangeArrowheads="1"/>
          </p:cNvPicPr>
          <p:nvPr/>
        </p:nvPicPr>
        <p:blipFill>
          <a:blip r:embed="rId2" cstate="print"/>
          <a:srcRect/>
          <a:stretch>
            <a:fillRect/>
          </a:stretch>
        </p:blipFill>
        <p:spPr bwMode="auto">
          <a:xfrm>
            <a:off x="6400800" y="1295400"/>
            <a:ext cx="2133600" cy="2143125"/>
          </a:xfrm>
          <a:prstGeom prst="rect">
            <a:avLst/>
          </a:prstGeom>
          <a:noFill/>
          <a:ln w="9525">
            <a:noFill/>
            <a:miter lim="800000"/>
            <a:headEnd/>
            <a:tailEnd/>
          </a:ln>
        </p:spPr>
      </p:pic>
      <p:pic>
        <p:nvPicPr>
          <p:cNvPr id="12293" name="Picture 8"/>
          <p:cNvPicPr>
            <a:picLocks noChangeAspect="1" noChangeArrowheads="1"/>
          </p:cNvPicPr>
          <p:nvPr/>
        </p:nvPicPr>
        <p:blipFill>
          <a:blip r:embed="rId3" cstate="print"/>
          <a:srcRect/>
          <a:stretch>
            <a:fillRect/>
          </a:stretch>
        </p:blipFill>
        <p:spPr bwMode="auto">
          <a:xfrm>
            <a:off x="7162800" y="3124200"/>
            <a:ext cx="1981200" cy="1533525"/>
          </a:xfrm>
          <a:prstGeom prst="rect">
            <a:avLst/>
          </a:prstGeom>
          <a:noFill/>
          <a:ln w="9525">
            <a:noFill/>
            <a:miter lim="800000"/>
            <a:headEnd/>
            <a:tailEnd/>
          </a:ln>
        </p:spPr>
      </p:pic>
      <p:pic>
        <p:nvPicPr>
          <p:cNvPr id="12294" name="Picture 9"/>
          <p:cNvPicPr>
            <a:picLocks noChangeAspect="1" noChangeArrowheads="1"/>
          </p:cNvPicPr>
          <p:nvPr/>
        </p:nvPicPr>
        <p:blipFill>
          <a:blip r:embed="rId4" cstate="print"/>
          <a:srcRect/>
          <a:stretch>
            <a:fillRect/>
          </a:stretch>
        </p:blipFill>
        <p:spPr bwMode="auto">
          <a:xfrm>
            <a:off x="6591300" y="4648200"/>
            <a:ext cx="2552700" cy="17907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to="" calcmode="lin" valueType="num">
                                      <p:cBhvr>
                                        <p:cTn id="7" dur="1" fill="hold"/>
                                        <p:tgtEl>
                                          <p:spTgt spid="4099">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 to="" calcmode="lin" valueType="num">
                                      <p:cBhvr>
                                        <p:cTn id="12" dur="1" fill="hold"/>
                                        <p:tgtEl>
                                          <p:spTgt spid="4099">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 to="" calcmode="lin" valueType="num">
                                      <p:cBhvr>
                                        <p:cTn id="17" dur="1" fill="hold"/>
                                        <p:tgtEl>
                                          <p:spTgt spid="4099">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 to="" calcmode="lin" valueType="num">
                                      <p:cBhvr>
                                        <p:cTn id="22" dur="1" fill="hold"/>
                                        <p:tgtEl>
                                          <p:spTgt spid="4099">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 to="" calcmode="lin" valueType="num">
                                      <p:cBhvr>
                                        <p:cTn id="27" dur="1" fill="hold"/>
                                        <p:tgtEl>
                                          <p:spTgt spid="4099">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lstStyle/>
          <a:p>
            <a:r>
              <a:rPr lang="en-US" dirty="0" smtClean="0"/>
              <a:t>Some Suggestions </a:t>
            </a:r>
            <a:endParaRPr lang="en-US" dirty="0"/>
          </a:p>
        </p:txBody>
      </p:sp>
      <p:sp>
        <p:nvSpPr>
          <p:cNvPr id="3" name="Content Placeholder 2"/>
          <p:cNvSpPr>
            <a:spLocks noGrp="1"/>
          </p:cNvSpPr>
          <p:nvPr>
            <p:ph idx="1"/>
          </p:nvPr>
        </p:nvSpPr>
        <p:spPr>
          <a:xfrm>
            <a:off x="457200" y="1371601"/>
            <a:ext cx="7696200" cy="5486400"/>
          </a:xfrm>
        </p:spPr>
        <p:txBody>
          <a:bodyPr>
            <a:normAutofit fontScale="92500" lnSpcReduction="10000"/>
          </a:bodyPr>
          <a:lstStyle/>
          <a:p>
            <a:r>
              <a:rPr lang="en-US" dirty="0" smtClean="0"/>
              <a:t>Diligent preparation for the health professions entrance exam.  Think about the Kaplan or Princeton Review Course . </a:t>
            </a:r>
            <a:r>
              <a:rPr lang="en-US" dirty="0" smtClean="0">
                <a:hlinkClick r:id="rId2"/>
              </a:rPr>
              <a:t>www.princetonreview.com</a:t>
            </a:r>
            <a:r>
              <a:rPr lang="en-US" dirty="0" smtClean="0"/>
              <a:t> or</a:t>
            </a:r>
            <a:r>
              <a:rPr lang="en-US" dirty="0" smtClean="0">
                <a:hlinkClick r:id="rId3"/>
              </a:rPr>
              <a:t>www.kaptest.com</a:t>
            </a:r>
            <a:endParaRPr lang="en-US" dirty="0" smtClean="0"/>
          </a:p>
          <a:p>
            <a:endParaRPr lang="en-US" dirty="0"/>
          </a:p>
          <a:p>
            <a:r>
              <a:rPr lang="en-US" dirty="0" smtClean="0"/>
              <a:t>Prepare your application and submit it to the application service.  Depending on the time of year, the interval between your primary application filing and hearing of an interview, may be three months or more.</a:t>
            </a:r>
            <a:endParaRPr lang="en-US" dirty="0"/>
          </a:p>
          <a:p>
            <a:endParaRPr lang="en-US" dirty="0" smtClean="0"/>
          </a:p>
          <a:p>
            <a:r>
              <a:rPr lang="en-US" dirty="0" smtClean="0"/>
              <a:t>Applications submitted in July will be reviewed by early September, whereas applications completed in the fall will not be reviewed until winter.  Remember, “the early bird gets the worm”!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ox(in)">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continued……</a:t>
            </a:r>
            <a:endParaRPr lang="en-US" dirty="0"/>
          </a:p>
        </p:txBody>
      </p:sp>
      <p:sp>
        <p:nvSpPr>
          <p:cNvPr id="3" name="Content Placeholder 2"/>
          <p:cNvSpPr>
            <a:spLocks noGrp="1"/>
          </p:cNvSpPr>
          <p:nvPr>
            <p:ph idx="1"/>
          </p:nvPr>
        </p:nvSpPr>
        <p:spPr>
          <a:xfrm>
            <a:off x="0" y="1524001"/>
            <a:ext cx="8001000" cy="5105400"/>
          </a:xfrm>
        </p:spPr>
        <p:txBody>
          <a:bodyPr>
            <a:normAutofit/>
          </a:bodyPr>
          <a:lstStyle/>
          <a:p>
            <a:r>
              <a:rPr lang="en-US" dirty="0" smtClean="0"/>
              <a:t>Consider USA and International Service Programs like </a:t>
            </a:r>
            <a:r>
              <a:rPr lang="en-US" dirty="0" err="1" smtClean="0"/>
              <a:t>Americorps</a:t>
            </a:r>
            <a:r>
              <a:rPr lang="en-US" dirty="0" smtClean="0"/>
              <a:t>, the Peace Corps, and International Service Learning.</a:t>
            </a:r>
          </a:p>
          <a:p>
            <a:pPr>
              <a:buNone/>
            </a:pPr>
            <a:endParaRPr lang="en-US" dirty="0"/>
          </a:p>
          <a:p>
            <a:pPr>
              <a:buNone/>
            </a:pPr>
            <a:r>
              <a:rPr lang="en-US" dirty="0" smtClean="0">
                <a:hlinkClick r:id="rId2"/>
              </a:rPr>
              <a:t>www.gapyearprograms.net</a:t>
            </a:r>
            <a:endParaRPr lang="en-US" dirty="0" smtClean="0"/>
          </a:p>
          <a:p>
            <a:pPr>
              <a:buNone/>
            </a:pPr>
            <a:endParaRPr lang="en-US" dirty="0" smtClean="0"/>
          </a:p>
          <a:p>
            <a:pPr>
              <a:buNone/>
            </a:pPr>
            <a:r>
              <a:rPr lang="en-US" dirty="0" smtClean="0">
                <a:hlinkClick r:id="rId3"/>
              </a:rPr>
              <a:t>www.islonline.org</a:t>
            </a:r>
            <a:endParaRPr lang="en-US" dirty="0" smtClean="0"/>
          </a:p>
          <a:p>
            <a:pPr>
              <a:buNone/>
            </a:pPr>
            <a:endParaRPr lang="en-US" dirty="0" smtClean="0"/>
          </a:p>
          <a:p>
            <a:pPr>
              <a:buNone/>
            </a:pPr>
            <a:r>
              <a:rPr lang="en-US" dirty="0" smtClean="0">
                <a:hlinkClick r:id="rId4"/>
              </a:rPr>
              <a:t>http://www.gapyearjobs.co.uk/</a:t>
            </a:r>
            <a:endParaRPr lang="en-US" dirty="0" smtClean="0"/>
          </a:p>
          <a:p>
            <a:pPr>
              <a:buNone/>
            </a:pPr>
            <a:endParaRPr lang="en-US" dirty="0" smtClean="0"/>
          </a:p>
          <a:p>
            <a:pPr>
              <a:buNone/>
            </a:pPr>
            <a:r>
              <a:rPr lang="en-US" dirty="0" smtClean="0">
                <a:hlinkClick r:id="rId5"/>
              </a:rPr>
              <a:t>http://www.realgap.co.uk/</a:t>
            </a:r>
            <a:endParaRPr lang="en-US" dirty="0" smtClean="0"/>
          </a:p>
          <a:p>
            <a:pPr>
              <a:buNone/>
            </a:pPr>
            <a:endParaRPr lang="en-US" dirty="0" smtClean="0"/>
          </a:p>
          <a:p>
            <a:pPr>
              <a:buNone/>
            </a:pPr>
            <a:endParaRPr lang="en-US" dirty="0" smtClean="0"/>
          </a:p>
          <a:p>
            <a:endParaRPr lang="en-US" dirty="0" smtClean="0"/>
          </a:p>
          <a:p>
            <a:endParaRPr lang="en-US" dirty="0"/>
          </a:p>
          <a:p>
            <a:endParaRPr lang="en-US" dirty="0"/>
          </a:p>
        </p:txBody>
      </p:sp>
      <p:pic>
        <p:nvPicPr>
          <p:cNvPr id="4" name="Picture 4" descr="gap9.jpg"/>
          <p:cNvPicPr>
            <a:picLocks noChangeAspect="1"/>
          </p:cNvPicPr>
          <p:nvPr/>
        </p:nvPicPr>
        <p:blipFill>
          <a:blip r:embed="rId6" cstate="print"/>
          <a:srcRect/>
          <a:stretch>
            <a:fillRect/>
          </a:stretch>
        </p:blipFill>
        <p:spPr bwMode="auto">
          <a:xfrm>
            <a:off x="5357648" y="2743200"/>
            <a:ext cx="3786352"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178</TotalTime>
  <Words>750</Words>
  <Application>Microsoft Office PowerPoint</Application>
  <PresentationFormat>On-screen Show (4:3)</PresentationFormat>
  <Paragraphs>110</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Opulent</vt:lpstr>
      <vt:lpstr>Do you need a Gap Year?</vt:lpstr>
      <vt:lpstr>Here are a few common reasons</vt:lpstr>
      <vt:lpstr>Reasons continued…………</vt:lpstr>
      <vt:lpstr>To Be a Successful Gapper</vt:lpstr>
      <vt:lpstr>What Should You Do?</vt:lpstr>
      <vt:lpstr>Do you wish you would have…</vt:lpstr>
      <vt:lpstr>What can you do during a Gap Year?</vt:lpstr>
      <vt:lpstr>Some Suggestions </vt:lpstr>
      <vt:lpstr>Suggestions continued……</vt:lpstr>
      <vt:lpstr>Suggestions continued……</vt:lpstr>
      <vt:lpstr>Don’t forget SU Career Services!</vt:lpstr>
      <vt:lpstr>Suggestions continued……</vt:lpstr>
      <vt:lpstr>What is a Biomedical Science Certificate Program?</vt:lpstr>
      <vt:lpstr>What is a Postbaccalaureate Pre-medical Program?</vt:lpstr>
      <vt:lpstr>Suggestions continued……</vt:lpstr>
      <vt:lpstr>Suggestions complete</vt:lpstr>
      <vt:lpstr>What happens when you don’t have a plan?</vt:lpstr>
      <vt:lpstr>Elements of Your Gap Yea r Plan</vt:lpstr>
      <vt:lpstr>REMEMBER………….</vt:lpstr>
    </vt:vector>
  </TitlesOfParts>
  <Company>Salisbury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 need a Gap Year?</dc:title>
  <dc:creator>Information Technology</dc:creator>
  <cp:lastModifiedBy>Information  Technology</cp:lastModifiedBy>
  <cp:revision>58</cp:revision>
  <dcterms:created xsi:type="dcterms:W3CDTF">2010-09-21T14:35:40Z</dcterms:created>
  <dcterms:modified xsi:type="dcterms:W3CDTF">2011-11-16T16:02:48Z</dcterms:modified>
</cp:coreProperties>
</file>