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43891200" cy="32918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 Extra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2" d="100"/>
          <a:sy n="22" d="100"/>
        </p:scale>
        <p:origin x="177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19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hyperlink" Target="https://www.pngall.com/finance-pn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48" descr="Identify the problem.">
            <a:extLst>
              <a:ext uri="{FF2B5EF4-FFF2-40B4-BE49-F238E27FC236}">
                <a16:creationId xmlns:a16="http://schemas.microsoft.com/office/drawing/2014/main" id="{DB2E0EC0-0F00-4C40-B420-C4CD092B4CE8}"/>
              </a:ext>
            </a:extLst>
          </p:cNvPr>
          <p:cNvGrpSpPr/>
          <p:nvPr/>
        </p:nvGrpSpPr>
        <p:grpSpPr>
          <a:xfrm>
            <a:off x="11562851" y="5578730"/>
            <a:ext cx="20880876" cy="8305527"/>
            <a:chOff x="0" y="0"/>
            <a:chExt cx="13217314" cy="19577109"/>
          </a:xfrm>
        </p:grpSpPr>
        <p:grpSp>
          <p:nvGrpSpPr>
            <p:cNvPr id="113" name="Group 49">
              <a:extLst>
                <a:ext uri="{FF2B5EF4-FFF2-40B4-BE49-F238E27FC236}">
                  <a16:creationId xmlns:a16="http://schemas.microsoft.com/office/drawing/2014/main" id="{C29386B5-A1C5-4740-9C9E-2458B81C6CDA}"/>
                </a:ext>
              </a:extLst>
            </p:cNvPr>
            <p:cNvGrpSpPr/>
            <p:nvPr/>
          </p:nvGrpSpPr>
          <p:grpSpPr>
            <a:xfrm>
              <a:off x="0" y="0"/>
              <a:ext cx="13217314" cy="19577109"/>
              <a:chOff x="0" y="0"/>
              <a:chExt cx="830168" cy="1229621"/>
            </a:xfrm>
          </p:grpSpPr>
          <p:sp>
            <p:nvSpPr>
              <p:cNvPr id="117" name="Freeform 50">
                <a:extLst>
                  <a:ext uri="{FF2B5EF4-FFF2-40B4-BE49-F238E27FC236}">
                    <a16:creationId xmlns:a16="http://schemas.microsoft.com/office/drawing/2014/main" id="{0C7B912F-70BF-4D51-8D10-2CF722654DFE}"/>
                  </a:ext>
                </a:extLst>
              </p:cNvPr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38822" y="0"/>
                    </a:moveTo>
                    <a:lnTo>
                      <a:pt x="691346" y="0"/>
                    </a:lnTo>
                    <a:cubicBezTo>
                      <a:pt x="768015" y="0"/>
                      <a:pt x="830168" y="62153"/>
                      <a:pt x="830168" y="138822"/>
                    </a:cubicBezTo>
                    <a:lnTo>
                      <a:pt x="830168" y="1090799"/>
                    </a:lnTo>
                    <a:cubicBezTo>
                      <a:pt x="830168" y="1167468"/>
                      <a:pt x="768015" y="1229620"/>
                      <a:pt x="691346" y="1229620"/>
                    </a:cubicBezTo>
                    <a:lnTo>
                      <a:pt x="138822" y="1229620"/>
                    </a:lnTo>
                    <a:cubicBezTo>
                      <a:pt x="62153" y="1229620"/>
                      <a:pt x="0" y="1167468"/>
                      <a:pt x="0" y="1090799"/>
                    </a:cubicBezTo>
                    <a:lnTo>
                      <a:pt x="0" y="138822"/>
                    </a:lnTo>
                    <a:cubicBezTo>
                      <a:pt x="0" y="62153"/>
                      <a:pt x="62153" y="0"/>
                      <a:pt x="138822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118" name="TextBox 51">
                <a:extLst>
                  <a:ext uri="{FF2B5EF4-FFF2-40B4-BE49-F238E27FC236}">
                    <a16:creationId xmlns:a16="http://schemas.microsoft.com/office/drawing/2014/main" id="{12724A2F-D9AE-47E5-9278-6ECB6D8AB8F4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  <p:grpSp>
          <p:nvGrpSpPr>
            <p:cNvPr id="114" name="Group 52">
              <a:extLst>
                <a:ext uri="{FF2B5EF4-FFF2-40B4-BE49-F238E27FC236}">
                  <a16:creationId xmlns:a16="http://schemas.microsoft.com/office/drawing/2014/main" id="{7D5BD4CC-5BA3-4418-902C-FE3CA9E4CDC9}"/>
                </a:ext>
              </a:extLst>
            </p:cNvPr>
            <p:cNvGrpSpPr/>
            <p:nvPr/>
          </p:nvGrpSpPr>
          <p:grpSpPr>
            <a:xfrm>
              <a:off x="324295" y="469115"/>
              <a:ext cx="12568724" cy="3498939"/>
              <a:chOff x="0" y="0"/>
              <a:chExt cx="789430" cy="219765"/>
            </a:xfrm>
          </p:grpSpPr>
          <p:sp>
            <p:nvSpPr>
              <p:cNvPr id="115" name="Freeform 53">
                <a:extLst>
                  <a:ext uri="{FF2B5EF4-FFF2-40B4-BE49-F238E27FC236}">
                    <a16:creationId xmlns:a16="http://schemas.microsoft.com/office/drawing/2014/main" id="{CF74EAE6-DCCE-4BD8-89E4-176186D1056F}"/>
                  </a:ext>
                </a:extLst>
              </p:cNvPr>
              <p:cNvSpPr/>
              <p:nvPr/>
            </p:nvSpPr>
            <p:spPr>
              <a:xfrm>
                <a:off x="0" y="0"/>
                <a:ext cx="789430" cy="219765"/>
              </a:xfrm>
              <a:custGeom>
                <a:avLst/>
                <a:gdLst/>
                <a:ahLst/>
                <a:cxnLst/>
                <a:rect l="l" t="t" r="r" b="b"/>
                <a:pathLst>
                  <a:path w="789430" h="219765">
                    <a:moveTo>
                      <a:pt x="109883" y="0"/>
                    </a:moveTo>
                    <a:lnTo>
                      <a:pt x="679548" y="0"/>
                    </a:lnTo>
                    <a:cubicBezTo>
                      <a:pt x="740234" y="0"/>
                      <a:pt x="789430" y="49196"/>
                      <a:pt x="789430" y="109883"/>
                    </a:cubicBezTo>
                    <a:lnTo>
                      <a:pt x="789430" y="109883"/>
                    </a:lnTo>
                    <a:cubicBezTo>
                      <a:pt x="789430" y="139025"/>
                      <a:pt x="777853" y="166974"/>
                      <a:pt x="757246" y="187581"/>
                    </a:cubicBezTo>
                    <a:cubicBezTo>
                      <a:pt x="736639" y="208188"/>
                      <a:pt x="708690" y="219765"/>
                      <a:pt x="679548" y="219765"/>
                    </a:cubicBezTo>
                    <a:lnTo>
                      <a:pt x="109883" y="219765"/>
                    </a:lnTo>
                    <a:cubicBezTo>
                      <a:pt x="49196" y="219765"/>
                      <a:pt x="0" y="170569"/>
                      <a:pt x="0" y="109883"/>
                    </a:cubicBezTo>
                    <a:lnTo>
                      <a:pt x="0" y="109883"/>
                    </a:lnTo>
                    <a:cubicBezTo>
                      <a:pt x="0" y="49196"/>
                      <a:pt x="49196" y="0"/>
                      <a:pt x="10988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6" name="TextBox 54">
                <a:extLst>
                  <a:ext uri="{FF2B5EF4-FFF2-40B4-BE49-F238E27FC236}">
                    <a16:creationId xmlns:a16="http://schemas.microsoft.com/office/drawing/2014/main" id="{A6489A50-6A80-4614-AACD-F4016B89D791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</p:grpSp>
      <p:grpSp>
        <p:nvGrpSpPr>
          <p:cNvPr id="105" name="Group 48" descr="Identify the solution to your problem.">
            <a:extLst>
              <a:ext uri="{FF2B5EF4-FFF2-40B4-BE49-F238E27FC236}">
                <a16:creationId xmlns:a16="http://schemas.microsoft.com/office/drawing/2014/main" id="{B5D29DD0-AF8C-425B-A047-161997ED4FB2}"/>
              </a:ext>
            </a:extLst>
          </p:cNvPr>
          <p:cNvGrpSpPr/>
          <p:nvPr/>
        </p:nvGrpSpPr>
        <p:grpSpPr>
          <a:xfrm>
            <a:off x="11197452" y="14478000"/>
            <a:ext cx="20799390" cy="8996172"/>
            <a:chOff x="0" y="0"/>
            <a:chExt cx="13217314" cy="19577109"/>
          </a:xfrm>
        </p:grpSpPr>
        <p:grpSp>
          <p:nvGrpSpPr>
            <p:cNvPr id="106" name="Group 49">
              <a:extLst>
                <a:ext uri="{FF2B5EF4-FFF2-40B4-BE49-F238E27FC236}">
                  <a16:creationId xmlns:a16="http://schemas.microsoft.com/office/drawing/2014/main" id="{587228AE-509F-4587-9834-61AC44A2D92F}"/>
                </a:ext>
              </a:extLst>
            </p:cNvPr>
            <p:cNvGrpSpPr/>
            <p:nvPr/>
          </p:nvGrpSpPr>
          <p:grpSpPr>
            <a:xfrm>
              <a:off x="0" y="0"/>
              <a:ext cx="13217314" cy="19577109"/>
              <a:chOff x="0" y="0"/>
              <a:chExt cx="830168" cy="1229621"/>
            </a:xfrm>
          </p:grpSpPr>
          <p:sp>
            <p:nvSpPr>
              <p:cNvPr id="110" name="Freeform 50">
                <a:extLst>
                  <a:ext uri="{FF2B5EF4-FFF2-40B4-BE49-F238E27FC236}">
                    <a16:creationId xmlns:a16="http://schemas.microsoft.com/office/drawing/2014/main" id="{1DA6BA48-9BA2-48F0-A471-8FEF35EFD769}"/>
                  </a:ext>
                </a:extLst>
              </p:cNvPr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38822" y="0"/>
                    </a:moveTo>
                    <a:lnTo>
                      <a:pt x="691346" y="0"/>
                    </a:lnTo>
                    <a:cubicBezTo>
                      <a:pt x="768015" y="0"/>
                      <a:pt x="830168" y="62153"/>
                      <a:pt x="830168" y="138822"/>
                    </a:cubicBezTo>
                    <a:lnTo>
                      <a:pt x="830168" y="1090799"/>
                    </a:lnTo>
                    <a:cubicBezTo>
                      <a:pt x="830168" y="1167468"/>
                      <a:pt x="768015" y="1229620"/>
                      <a:pt x="691346" y="1229620"/>
                    </a:cubicBezTo>
                    <a:lnTo>
                      <a:pt x="138822" y="1229620"/>
                    </a:lnTo>
                    <a:cubicBezTo>
                      <a:pt x="62153" y="1229620"/>
                      <a:pt x="0" y="1167468"/>
                      <a:pt x="0" y="1090799"/>
                    </a:cubicBezTo>
                    <a:lnTo>
                      <a:pt x="0" y="138822"/>
                    </a:lnTo>
                    <a:cubicBezTo>
                      <a:pt x="0" y="62153"/>
                      <a:pt x="62153" y="0"/>
                      <a:pt x="138822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111" name="TextBox 51">
                <a:extLst>
                  <a:ext uri="{FF2B5EF4-FFF2-40B4-BE49-F238E27FC236}">
                    <a16:creationId xmlns:a16="http://schemas.microsoft.com/office/drawing/2014/main" id="{B497B16C-41AD-42AA-9DBB-94FEC5927F8D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  <p:grpSp>
          <p:nvGrpSpPr>
            <p:cNvPr id="107" name="Group 52">
              <a:extLst>
                <a:ext uri="{FF2B5EF4-FFF2-40B4-BE49-F238E27FC236}">
                  <a16:creationId xmlns:a16="http://schemas.microsoft.com/office/drawing/2014/main" id="{87857324-80D3-4DF4-B216-9A400E8A77D2}"/>
                </a:ext>
              </a:extLst>
            </p:cNvPr>
            <p:cNvGrpSpPr/>
            <p:nvPr/>
          </p:nvGrpSpPr>
          <p:grpSpPr>
            <a:xfrm>
              <a:off x="324295" y="469115"/>
              <a:ext cx="12568724" cy="3498939"/>
              <a:chOff x="0" y="0"/>
              <a:chExt cx="789430" cy="219765"/>
            </a:xfrm>
          </p:grpSpPr>
          <p:sp>
            <p:nvSpPr>
              <p:cNvPr id="108" name="Freeform 53">
                <a:extLst>
                  <a:ext uri="{FF2B5EF4-FFF2-40B4-BE49-F238E27FC236}">
                    <a16:creationId xmlns:a16="http://schemas.microsoft.com/office/drawing/2014/main" id="{A563AF92-7ED7-4106-8D5D-5866EF425EFA}"/>
                  </a:ext>
                </a:extLst>
              </p:cNvPr>
              <p:cNvSpPr/>
              <p:nvPr/>
            </p:nvSpPr>
            <p:spPr>
              <a:xfrm>
                <a:off x="0" y="0"/>
                <a:ext cx="789430" cy="219765"/>
              </a:xfrm>
              <a:custGeom>
                <a:avLst/>
                <a:gdLst/>
                <a:ahLst/>
                <a:cxnLst/>
                <a:rect l="l" t="t" r="r" b="b"/>
                <a:pathLst>
                  <a:path w="789430" h="219765">
                    <a:moveTo>
                      <a:pt x="109883" y="0"/>
                    </a:moveTo>
                    <a:lnTo>
                      <a:pt x="679548" y="0"/>
                    </a:lnTo>
                    <a:cubicBezTo>
                      <a:pt x="740234" y="0"/>
                      <a:pt x="789430" y="49196"/>
                      <a:pt x="789430" y="109883"/>
                    </a:cubicBezTo>
                    <a:lnTo>
                      <a:pt x="789430" y="109883"/>
                    </a:lnTo>
                    <a:cubicBezTo>
                      <a:pt x="789430" y="139025"/>
                      <a:pt x="777853" y="166974"/>
                      <a:pt x="757246" y="187581"/>
                    </a:cubicBezTo>
                    <a:cubicBezTo>
                      <a:pt x="736639" y="208188"/>
                      <a:pt x="708690" y="219765"/>
                      <a:pt x="679548" y="219765"/>
                    </a:cubicBezTo>
                    <a:lnTo>
                      <a:pt x="109883" y="219765"/>
                    </a:lnTo>
                    <a:cubicBezTo>
                      <a:pt x="49196" y="219765"/>
                      <a:pt x="0" y="170569"/>
                      <a:pt x="0" y="109883"/>
                    </a:cubicBezTo>
                    <a:lnTo>
                      <a:pt x="0" y="109883"/>
                    </a:lnTo>
                    <a:cubicBezTo>
                      <a:pt x="0" y="49196"/>
                      <a:pt x="49196" y="0"/>
                      <a:pt x="10988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9" name="TextBox 54">
                <a:extLst>
                  <a:ext uri="{FF2B5EF4-FFF2-40B4-BE49-F238E27FC236}">
                    <a16:creationId xmlns:a16="http://schemas.microsoft.com/office/drawing/2014/main" id="{228EC4CB-A537-4730-A982-04692CA36E5F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</p:grpSp>
      <p:grpSp>
        <p:nvGrpSpPr>
          <p:cNvPr id="5" name="Group 5" descr="Identify the market."/>
          <p:cNvGrpSpPr/>
          <p:nvPr/>
        </p:nvGrpSpPr>
        <p:grpSpPr>
          <a:xfrm>
            <a:off x="621909" y="1123071"/>
            <a:ext cx="10086535" cy="14939889"/>
            <a:chOff x="0" y="0"/>
            <a:chExt cx="13448714" cy="1991985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67323" y="528320"/>
              <a:ext cx="12714068" cy="2470849"/>
              <a:chOff x="0" y="0"/>
              <a:chExt cx="784819" cy="15252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84819" cy="152522"/>
              </a:xfrm>
              <a:custGeom>
                <a:avLst/>
                <a:gdLst/>
                <a:ahLst/>
                <a:cxnLst/>
                <a:rect l="l" t="t" r="r" b="b"/>
                <a:pathLst>
                  <a:path w="784819" h="152522">
                    <a:moveTo>
                      <a:pt x="76261" y="0"/>
                    </a:moveTo>
                    <a:lnTo>
                      <a:pt x="708558" y="0"/>
                    </a:lnTo>
                    <a:cubicBezTo>
                      <a:pt x="728784" y="0"/>
                      <a:pt x="748181" y="8035"/>
                      <a:pt x="762483" y="22336"/>
                    </a:cubicBezTo>
                    <a:cubicBezTo>
                      <a:pt x="776784" y="36638"/>
                      <a:pt x="784819" y="56035"/>
                      <a:pt x="784819" y="76261"/>
                    </a:cubicBezTo>
                    <a:lnTo>
                      <a:pt x="784819" y="76261"/>
                    </a:lnTo>
                    <a:cubicBezTo>
                      <a:pt x="784819" y="96486"/>
                      <a:pt x="776784" y="115884"/>
                      <a:pt x="762483" y="130185"/>
                    </a:cubicBezTo>
                    <a:cubicBezTo>
                      <a:pt x="748181" y="144487"/>
                      <a:pt x="728784" y="152522"/>
                      <a:pt x="708558" y="152522"/>
                    </a:cubicBezTo>
                    <a:lnTo>
                      <a:pt x="76261" y="152522"/>
                    </a:lnTo>
                    <a:cubicBezTo>
                      <a:pt x="56035" y="152522"/>
                      <a:pt x="36638" y="144487"/>
                      <a:pt x="22336" y="130185"/>
                    </a:cubicBezTo>
                    <a:cubicBezTo>
                      <a:pt x="8035" y="115884"/>
                      <a:pt x="0" y="96486"/>
                      <a:pt x="0" y="76261"/>
                    </a:cubicBezTo>
                    <a:lnTo>
                      <a:pt x="0" y="76261"/>
                    </a:lnTo>
                    <a:cubicBezTo>
                      <a:pt x="0" y="56035"/>
                      <a:pt x="8035" y="36638"/>
                      <a:pt x="22336" y="22336"/>
                    </a:cubicBezTo>
                    <a:cubicBezTo>
                      <a:pt x="36638" y="8035"/>
                      <a:pt x="56035" y="0"/>
                      <a:pt x="7626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12" name="Group 12" descr="Identify your marketing strategies for your product."/>
          <p:cNvGrpSpPr/>
          <p:nvPr/>
        </p:nvGrpSpPr>
        <p:grpSpPr>
          <a:xfrm>
            <a:off x="621909" y="16996632"/>
            <a:ext cx="10086535" cy="14939889"/>
            <a:chOff x="0" y="0"/>
            <a:chExt cx="13448714" cy="19919852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367323" y="528320"/>
              <a:ext cx="12714068" cy="2470849"/>
              <a:chOff x="0" y="0"/>
              <a:chExt cx="784819" cy="15252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784819" cy="152522"/>
              </a:xfrm>
              <a:custGeom>
                <a:avLst/>
                <a:gdLst/>
                <a:ahLst/>
                <a:cxnLst/>
                <a:rect l="l" t="t" r="r" b="b"/>
                <a:pathLst>
                  <a:path w="784819" h="152522">
                    <a:moveTo>
                      <a:pt x="76261" y="0"/>
                    </a:moveTo>
                    <a:lnTo>
                      <a:pt x="708558" y="0"/>
                    </a:lnTo>
                    <a:cubicBezTo>
                      <a:pt x="728784" y="0"/>
                      <a:pt x="748181" y="8035"/>
                      <a:pt x="762483" y="22336"/>
                    </a:cubicBezTo>
                    <a:cubicBezTo>
                      <a:pt x="776784" y="36638"/>
                      <a:pt x="784819" y="56035"/>
                      <a:pt x="784819" y="76261"/>
                    </a:cubicBezTo>
                    <a:lnTo>
                      <a:pt x="784819" y="76261"/>
                    </a:lnTo>
                    <a:cubicBezTo>
                      <a:pt x="784819" y="96486"/>
                      <a:pt x="776784" y="115884"/>
                      <a:pt x="762483" y="130185"/>
                    </a:cubicBezTo>
                    <a:cubicBezTo>
                      <a:pt x="748181" y="144487"/>
                      <a:pt x="728784" y="152522"/>
                      <a:pt x="708558" y="152522"/>
                    </a:cubicBezTo>
                    <a:lnTo>
                      <a:pt x="76261" y="152522"/>
                    </a:lnTo>
                    <a:cubicBezTo>
                      <a:pt x="56035" y="152522"/>
                      <a:pt x="36638" y="144487"/>
                      <a:pt x="22336" y="130185"/>
                    </a:cubicBezTo>
                    <a:cubicBezTo>
                      <a:pt x="8035" y="115884"/>
                      <a:pt x="0" y="96486"/>
                      <a:pt x="0" y="76261"/>
                    </a:cubicBezTo>
                    <a:lnTo>
                      <a:pt x="0" y="76261"/>
                    </a:lnTo>
                    <a:cubicBezTo>
                      <a:pt x="0" y="56035"/>
                      <a:pt x="8035" y="36638"/>
                      <a:pt x="22336" y="22336"/>
                    </a:cubicBezTo>
                    <a:cubicBezTo>
                      <a:pt x="36638" y="8035"/>
                      <a:pt x="56035" y="0"/>
                      <a:pt x="7626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19" name="Group 19" descr="Describe your use of funds if awarded."/>
          <p:cNvGrpSpPr/>
          <p:nvPr/>
        </p:nvGrpSpPr>
        <p:grpSpPr>
          <a:xfrm>
            <a:off x="33254380" y="17370504"/>
            <a:ext cx="10086535" cy="14939889"/>
            <a:chOff x="0" y="0"/>
            <a:chExt cx="13448714" cy="19919852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231254" y="420494"/>
              <a:ext cx="12986206" cy="3436059"/>
              <a:chOff x="0" y="0"/>
              <a:chExt cx="801618" cy="21210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01618" cy="212102"/>
              </a:xfrm>
              <a:custGeom>
                <a:avLst/>
                <a:gdLst/>
                <a:ahLst/>
                <a:cxnLst/>
                <a:rect l="l" t="t" r="r" b="b"/>
                <a:pathLst>
                  <a:path w="801618" h="212102">
                    <a:moveTo>
                      <a:pt x="106051" y="0"/>
                    </a:moveTo>
                    <a:lnTo>
                      <a:pt x="695566" y="0"/>
                    </a:lnTo>
                    <a:cubicBezTo>
                      <a:pt x="754137" y="0"/>
                      <a:pt x="801618" y="47481"/>
                      <a:pt x="801618" y="106051"/>
                    </a:cubicBezTo>
                    <a:lnTo>
                      <a:pt x="801618" y="106051"/>
                    </a:lnTo>
                    <a:cubicBezTo>
                      <a:pt x="801618" y="164622"/>
                      <a:pt x="754137" y="212102"/>
                      <a:pt x="695566" y="212102"/>
                    </a:cubicBezTo>
                    <a:lnTo>
                      <a:pt x="106051" y="212102"/>
                    </a:lnTo>
                    <a:cubicBezTo>
                      <a:pt x="47481" y="212102"/>
                      <a:pt x="0" y="164622"/>
                      <a:pt x="0" y="106051"/>
                    </a:cubicBezTo>
                    <a:lnTo>
                      <a:pt x="0" y="106051"/>
                    </a:lnTo>
                    <a:cubicBezTo>
                      <a:pt x="0" y="47481"/>
                      <a:pt x="47481" y="0"/>
                      <a:pt x="10605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26" name="Group 26" descr="Identify your pricing and costs to start your business."/>
          <p:cNvGrpSpPr/>
          <p:nvPr/>
        </p:nvGrpSpPr>
        <p:grpSpPr>
          <a:xfrm>
            <a:off x="33197693" y="1996751"/>
            <a:ext cx="10086535" cy="14939889"/>
            <a:chOff x="0" y="0"/>
            <a:chExt cx="13448714" cy="19919852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367323" y="528320"/>
              <a:ext cx="12714068" cy="2470849"/>
              <a:chOff x="0" y="0"/>
              <a:chExt cx="784819" cy="15252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784819" cy="152522"/>
              </a:xfrm>
              <a:custGeom>
                <a:avLst/>
                <a:gdLst/>
                <a:ahLst/>
                <a:cxnLst/>
                <a:rect l="l" t="t" r="r" b="b"/>
                <a:pathLst>
                  <a:path w="784819" h="152522">
                    <a:moveTo>
                      <a:pt x="76261" y="0"/>
                    </a:moveTo>
                    <a:lnTo>
                      <a:pt x="708558" y="0"/>
                    </a:lnTo>
                    <a:cubicBezTo>
                      <a:pt x="728784" y="0"/>
                      <a:pt x="748181" y="8035"/>
                      <a:pt x="762483" y="22336"/>
                    </a:cubicBezTo>
                    <a:cubicBezTo>
                      <a:pt x="776784" y="36638"/>
                      <a:pt x="784819" y="56035"/>
                      <a:pt x="784819" y="76261"/>
                    </a:cubicBezTo>
                    <a:lnTo>
                      <a:pt x="784819" y="76261"/>
                    </a:lnTo>
                    <a:cubicBezTo>
                      <a:pt x="784819" y="96486"/>
                      <a:pt x="776784" y="115884"/>
                      <a:pt x="762483" y="130185"/>
                    </a:cubicBezTo>
                    <a:cubicBezTo>
                      <a:pt x="748181" y="144487"/>
                      <a:pt x="728784" y="152522"/>
                      <a:pt x="708558" y="152522"/>
                    </a:cubicBezTo>
                    <a:lnTo>
                      <a:pt x="76261" y="152522"/>
                    </a:lnTo>
                    <a:cubicBezTo>
                      <a:pt x="56035" y="152522"/>
                      <a:pt x="36638" y="144487"/>
                      <a:pt x="22336" y="130185"/>
                    </a:cubicBezTo>
                    <a:cubicBezTo>
                      <a:pt x="8035" y="115884"/>
                      <a:pt x="0" y="96486"/>
                      <a:pt x="0" y="76261"/>
                    </a:cubicBezTo>
                    <a:lnTo>
                      <a:pt x="0" y="76261"/>
                    </a:lnTo>
                    <a:cubicBezTo>
                      <a:pt x="0" y="56035"/>
                      <a:pt x="8035" y="36638"/>
                      <a:pt x="22336" y="22336"/>
                    </a:cubicBezTo>
                    <a:cubicBezTo>
                      <a:pt x="36638" y="8035"/>
                      <a:pt x="56035" y="0"/>
                      <a:pt x="7626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48" name="Group 48" descr="Identify your product's competitive advantage."/>
          <p:cNvGrpSpPr/>
          <p:nvPr/>
        </p:nvGrpSpPr>
        <p:grpSpPr>
          <a:xfrm>
            <a:off x="11448006" y="24107545"/>
            <a:ext cx="20804743" cy="8048855"/>
            <a:chOff x="0" y="0"/>
            <a:chExt cx="13217314" cy="19577109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13217314" cy="19577109"/>
              <a:chOff x="0" y="0"/>
              <a:chExt cx="830168" cy="1229621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38822" y="0"/>
                    </a:moveTo>
                    <a:lnTo>
                      <a:pt x="691346" y="0"/>
                    </a:lnTo>
                    <a:cubicBezTo>
                      <a:pt x="768015" y="0"/>
                      <a:pt x="830168" y="62153"/>
                      <a:pt x="830168" y="138822"/>
                    </a:cubicBezTo>
                    <a:lnTo>
                      <a:pt x="830168" y="1090799"/>
                    </a:lnTo>
                    <a:cubicBezTo>
                      <a:pt x="830168" y="1167468"/>
                      <a:pt x="768015" y="1229620"/>
                      <a:pt x="691346" y="1229620"/>
                    </a:cubicBezTo>
                    <a:lnTo>
                      <a:pt x="138822" y="1229620"/>
                    </a:lnTo>
                    <a:cubicBezTo>
                      <a:pt x="62153" y="1229620"/>
                      <a:pt x="0" y="1167468"/>
                      <a:pt x="0" y="1090799"/>
                    </a:cubicBezTo>
                    <a:lnTo>
                      <a:pt x="0" y="138822"/>
                    </a:lnTo>
                    <a:cubicBezTo>
                      <a:pt x="0" y="62153"/>
                      <a:pt x="62153" y="0"/>
                      <a:pt x="138822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324295" y="469115"/>
              <a:ext cx="12568724" cy="3498939"/>
              <a:chOff x="0" y="0"/>
              <a:chExt cx="789430" cy="219765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789430" cy="219765"/>
              </a:xfrm>
              <a:custGeom>
                <a:avLst/>
                <a:gdLst/>
                <a:ahLst/>
                <a:cxnLst/>
                <a:rect l="l" t="t" r="r" b="b"/>
                <a:pathLst>
                  <a:path w="789430" h="219765">
                    <a:moveTo>
                      <a:pt x="109883" y="0"/>
                    </a:moveTo>
                    <a:lnTo>
                      <a:pt x="679548" y="0"/>
                    </a:lnTo>
                    <a:cubicBezTo>
                      <a:pt x="740234" y="0"/>
                      <a:pt x="789430" y="49196"/>
                      <a:pt x="789430" y="109883"/>
                    </a:cubicBezTo>
                    <a:lnTo>
                      <a:pt x="789430" y="109883"/>
                    </a:lnTo>
                    <a:cubicBezTo>
                      <a:pt x="789430" y="139025"/>
                      <a:pt x="777853" y="166974"/>
                      <a:pt x="757246" y="187581"/>
                    </a:cubicBezTo>
                    <a:cubicBezTo>
                      <a:pt x="736639" y="208188"/>
                      <a:pt x="708690" y="219765"/>
                      <a:pt x="679548" y="219765"/>
                    </a:cubicBezTo>
                    <a:lnTo>
                      <a:pt x="109883" y="219765"/>
                    </a:lnTo>
                    <a:cubicBezTo>
                      <a:pt x="49196" y="219765"/>
                      <a:pt x="0" y="170569"/>
                      <a:pt x="0" y="109883"/>
                    </a:cubicBezTo>
                    <a:lnTo>
                      <a:pt x="0" y="109883"/>
                    </a:lnTo>
                    <a:cubicBezTo>
                      <a:pt x="0" y="49196"/>
                      <a:pt x="49196" y="0"/>
                      <a:pt x="10988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</p:grpSp>
      <p:pic>
        <p:nvPicPr>
          <p:cNvPr id="65" name="Picture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756126" y="9782528"/>
            <a:ext cx="5223186" cy="5655024"/>
          </a:xfrm>
          <a:prstGeom prst="rect">
            <a:avLst/>
          </a:prstGeom>
        </p:spPr>
      </p:pic>
      <p:pic>
        <p:nvPicPr>
          <p:cNvPr id="66" name="Picture 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86928" y="25545716"/>
            <a:ext cx="3516987" cy="3407081"/>
          </a:xfrm>
          <a:prstGeom prst="rect">
            <a:avLst/>
          </a:prstGeom>
        </p:spPr>
      </p:pic>
      <p:pic>
        <p:nvPicPr>
          <p:cNvPr id="69" name="Picture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4669" y="10116927"/>
            <a:ext cx="3826470" cy="3826470"/>
          </a:xfrm>
          <a:prstGeom prst="rect">
            <a:avLst/>
          </a:prstGeom>
        </p:spPr>
      </p:pic>
      <p:pic>
        <p:nvPicPr>
          <p:cNvPr id="71" name="Picture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5091166" y="27051000"/>
            <a:ext cx="6311208" cy="4204843"/>
          </a:xfrm>
          <a:prstGeom prst="rect">
            <a:avLst/>
          </a:prstGeom>
        </p:spPr>
      </p:pic>
      <p:sp>
        <p:nvSpPr>
          <p:cNvPr id="72" name="TextBox 72"/>
          <p:cNvSpPr txBox="1"/>
          <p:nvPr/>
        </p:nvSpPr>
        <p:spPr>
          <a:xfrm>
            <a:off x="11427802" y="1992777"/>
            <a:ext cx="16972568" cy="432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45"/>
              </a:lnSpc>
            </a:pPr>
            <a:r>
              <a:rPr lang="en-US" sz="12389" dirty="0">
                <a:solidFill>
                  <a:srgbClr val="760000"/>
                </a:solidFill>
                <a:latin typeface="Open Sans Extra Bold"/>
              </a:rPr>
              <a:t>My Company’s Name</a:t>
            </a:r>
          </a:p>
          <a:p>
            <a:pPr algn="ctr">
              <a:lnSpc>
                <a:spcPts val="17345"/>
              </a:lnSpc>
            </a:pPr>
            <a:endParaRPr lang="en-US" sz="12389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390916" y="1659385"/>
            <a:ext cx="10548523" cy="1257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 dirty="0">
                <a:solidFill>
                  <a:srgbClr val="760000"/>
                </a:solidFill>
                <a:latin typeface="Open Sans Extra Bold"/>
              </a:rPr>
              <a:t>Market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390916" y="17609243"/>
            <a:ext cx="10548523" cy="261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 dirty="0">
                <a:solidFill>
                  <a:srgbClr val="760000"/>
                </a:solidFill>
                <a:latin typeface="Open Sans Extra Bold"/>
              </a:rPr>
              <a:t>Marketing</a:t>
            </a:r>
          </a:p>
          <a:p>
            <a:pPr algn="ctr">
              <a:lnSpc>
                <a:spcPts val="10490"/>
              </a:lnSpc>
            </a:pPr>
            <a:endParaRPr lang="en-US" sz="7493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33076811" y="18123420"/>
            <a:ext cx="10548523" cy="3950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 dirty="0">
                <a:solidFill>
                  <a:srgbClr val="760000"/>
                </a:solidFill>
                <a:latin typeface="Open Sans Extra Bold"/>
              </a:rPr>
              <a:t>Use of Funds</a:t>
            </a:r>
          </a:p>
          <a:p>
            <a:pPr algn="ctr">
              <a:lnSpc>
                <a:spcPts val="10490"/>
              </a:lnSpc>
            </a:pPr>
            <a:endParaRPr lang="en-US" sz="7493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0490"/>
              </a:lnSpc>
            </a:pPr>
            <a:endParaRPr lang="en-US" sz="7493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32966699" y="2479796"/>
            <a:ext cx="10548523" cy="261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 dirty="0">
                <a:solidFill>
                  <a:srgbClr val="760000"/>
                </a:solidFill>
                <a:latin typeface="Open Sans Extra Bold"/>
              </a:rPr>
              <a:t>Pricing &amp; Costs</a:t>
            </a:r>
          </a:p>
          <a:p>
            <a:pPr algn="ctr">
              <a:lnSpc>
                <a:spcPts val="10490"/>
              </a:lnSpc>
            </a:pPr>
            <a:endParaRPr lang="en-US" sz="7493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17512844" y="14912427"/>
            <a:ext cx="8353698" cy="1152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0"/>
              </a:lnSpc>
            </a:pPr>
            <a:r>
              <a:rPr lang="en-US" sz="7490" dirty="0">
                <a:solidFill>
                  <a:srgbClr val="760000"/>
                </a:solidFill>
                <a:latin typeface="Open Sans Extra Bold"/>
              </a:rPr>
              <a:t>Solution</a:t>
            </a:r>
            <a:r>
              <a:rPr lang="en-US" sz="6693" dirty="0">
                <a:solidFill>
                  <a:srgbClr val="760000"/>
                </a:solidFill>
                <a:latin typeface="Open Sans Extra Bold"/>
              </a:rPr>
              <a:t> 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4610092" y="24401339"/>
            <a:ext cx="14480569" cy="250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9"/>
              </a:lnSpc>
            </a:pPr>
            <a:r>
              <a:rPr lang="en-US" sz="7206" dirty="0">
                <a:solidFill>
                  <a:srgbClr val="760000"/>
                </a:solidFill>
                <a:latin typeface="Open Sans Extra Bold"/>
              </a:rPr>
              <a:t>Competitive Advantage</a:t>
            </a:r>
          </a:p>
          <a:p>
            <a:pPr algn="ctr">
              <a:lnSpc>
                <a:spcPts val="10089"/>
              </a:lnSpc>
            </a:pPr>
            <a:endParaRPr lang="en-US" sz="7206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1323655" y="4090031"/>
            <a:ext cx="8767971" cy="6106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lnSpc>
                <a:spcPts val="12144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Industry/Trends</a:t>
            </a:r>
          </a:p>
          <a:p>
            <a:pPr marL="857250" indent="-857250">
              <a:lnSpc>
                <a:spcPts val="12144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Competitors</a:t>
            </a:r>
          </a:p>
          <a:p>
            <a:pPr marL="857250" indent="-857250">
              <a:lnSpc>
                <a:spcPts val="12144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Target Customer</a:t>
            </a:r>
          </a:p>
          <a:p>
            <a:pPr algn="ctr">
              <a:lnSpc>
                <a:spcPts val="12144"/>
              </a:lnSpc>
              <a:spcBef>
                <a:spcPct val="0"/>
              </a:spcBef>
            </a:pPr>
            <a:endParaRPr lang="en-US" sz="8674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1396449" y="19900982"/>
            <a:ext cx="8421669" cy="7377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Marketing Strategies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Sales Channels</a:t>
            </a:r>
          </a:p>
          <a:p>
            <a:pPr algn="just">
              <a:lnSpc>
                <a:spcPts val="10356"/>
              </a:lnSpc>
            </a:pPr>
            <a:endParaRPr lang="en-US" sz="7397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0356"/>
              </a:lnSpc>
              <a:spcBef>
                <a:spcPct val="0"/>
              </a:spcBef>
            </a:pPr>
            <a:endParaRPr lang="en-US" sz="7397" dirty="0">
              <a:solidFill>
                <a:srgbClr val="760000"/>
              </a:solidFill>
              <a:latin typeface="Open Sans Extra Bold"/>
            </a:endParaRPr>
          </a:p>
        </p:txBody>
      </p:sp>
      <p:grpSp>
        <p:nvGrpSpPr>
          <p:cNvPr id="83" name="Group 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016325" y="554304"/>
            <a:ext cx="4566329" cy="4294151"/>
            <a:chOff x="0" y="0"/>
            <a:chExt cx="5911801" cy="5904411"/>
          </a:xfrm>
        </p:grpSpPr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911801" cy="59044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8632" y="158434"/>
              <a:ext cx="5594536" cy="5587543"/>
            </a:xfrm>
            <a:prstGeom prst="rect">
              <a:avLst/>
            </a:prstGeom>
          </p:spPr>
        </p:pic>
      </p:grpSp>
      <p:sp>
        <p:nvSpPr>
          <p:cNvPr id="86" name="TextBox 86"/>
          <p:cNvSpPr txBox="1"/>
          <p:nvPr/>
        </p:nvSpPr>
        <p:spPr>
          <a:xfrm>
            <a:off x="27032154" y="1061601"/>
            <a:ext cx="653467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66"/>
              </a:lnSpc>
            </a:pPr>
            <a:r>
              <a:rPr lang="en-US" sz="7200" dirty="0">
                <a:solidFill>
                  <a:srgbClr val="760000"/>
                </a:solidFill>
                <a:latin typeface="Open Sans Extra Bold"/>
              </a:rPr>
              <a:t> </a:t>
            </a:r>
          </a:p>
          <a:p>
            <a:pPr algn="ctr">
              <a:lnSpc>
                <a:spcPts val="7966"/>
              </a:lnSpc>
            </a:pPr>
            <a:r>
              <a:rPr lang="en-US" sz="7200" dirty="0">
                <a:solidFill>
                  <a:srgbClr val="760000"/>
                </a:solidFill>
                <a:latin typeface="Open Sans Extra Bold"/>
              </a:rPr>
              <a:t>Logo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3883077" y="17046961"/>
            <a:ext cx="13313978" cy="8087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Product or Service Solution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Feasibility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Innovation</a:t>
            </a:r>
          </a:p>
          <a:p>
            <a:pPr algn="ctr">
              <a:lnSpc>
                <a:spcPts val="8891"/>
              </a:lnSpc>
            </a:pPr>
            <a:endParaRPr lang="en-US" sz="4510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8891"/>
              </a:lnSpc>
            </a:pPr>
            <a:endParaRPr lang="en-US" sz="4510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8891"/>
              </a:lnSpc>
              <a:spcBef>
                <a:spcPct val="0"/>
              </a:spcBef>
            </a:pPr>
            <a:endParaRPr lang="en-US" sz="4510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33929465" y="20965272"/>
            <a:ext cx="8946009" cy="9401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If awarded funds, how to you plan to advance your idea?</a:t>
            </a:r>
          </a:p>
          <a:p>
            <a:pPr>
              <a:lnSpc>
                <a:spcPts val="12144"/>
              </a:lnSpc>
            </a:pPr>
            <a:endParaRPr lang="en-US" sz="8674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2144"/>
              </a:lnSpc>
              <a:spcBef>
                <a:spcPct val="0"/>
              </a:spcBef>
            </a:pPr>
            <a:endParaRPr lang="en-US" sz="8674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33773192" y="4871500"/>
            <a:ext cx="9071395" cy="577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Price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Start-Up Costs</a:t>
            </a:r>
          </a:p>
          <a:p>
            <a:pPr>
              <a:lnSpc>
                <a:spcPts val="10426"/>
              </a:lnSpc>
            </a:pPr>
            <a:endParaRPr lang="en-US" sz="7447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0426"/>
              </a:lnSpc>
              <a:spcBef>
                <a:spcPct val="0"/>
              </a:spcBef>
            </a:pPr>
            <a:endParaRPr lang="en-US" sz="7447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92" name="TextBox 73">
            <a:extLst>
              <a:ext uri="{FF2B5EF4-FFF2-40B4-BE49-F238E27FC236}">
                <a16:creationId xmlns:a16="http://schemas.microsoft.com/office/drawing/2014/main" id="{AB8C6E16-A214-4AAF-904A-5F9A52F4967E}"/>
              </a:ext>
            </a:extLst>
          </p:cNvPr>
          <p:cNvSpPr txBox="1"/>
          <p:nvPr/>
        </p:nvSpPr>
        <p:spPr>
          <a:xfrm>
            <a:off x="11693405" y="2119982"/>
            <a:ext cx="16367775" cy="2737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11500" dirty="0">
                <a:solidFill>
                  <a:schemeClr val="bg1"/>
                </a:solidFill>
                <a:latin typeface="Open Sans Extra Bold"/>
              </a:rPr>
              <a:t>My Company Name</a:t>
            </a:r>
          </a:p>
          <a:p>
            <a:pPr algn="ctr">
              <a:lnSpc>
                <a:spcPts val="10490"/>
              </a:lnSpc>
            </a:pPr>
            <a:endParaRPr lang="en-US" sz="11500" dirty="0">
              <a:solidFill>
                <a:schemeClr val="bg1"/>
              </a:solidFill>
              <a:latin typeface="Open Sans Extra Bold"/>
            </a:endParaRPr>
          </a:p>
        </p:txBody>
      </p:sp>
      <p:pic>
        <p:nvPicPr>
          <p:cNvPr id="94" name="Graphic 93" descr="Group of people">
            <a:extLst>
              <a:ext uri="{FF2B5EF4-FFF2-40B4-BE49-F238E27FC236}">
                <a16:creationId xmlns:a16="http://schemas.microsoft.com/office/drawing/2014/main" id="{4200A0DC-8DC2-449E-A702-87B7C759DA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07640" y="10054551"/>
            <a:ext cx="4246838" cy="4246838"/>
          </a:xfrm>
          <a:prstGeom prst="rect">
            <a:avLst/>
          </a:prstGeom>
        </p:spPr>
      </p:pic>
      <p:pic>
        <p:nvPicPr>
          <p:cNvPr id="98" name="Graphic 97" descr="Marketing">
            <a:extLst>
              <a:ext uri="{FF2B5EF4-FFF2-40B4-BE49-F238E27FC236}">
                <a16:creationId xmlns:a16="http://schemas.microsoft.com/office/drawing/2014/main" id="{3AC17FC9-005F-4FDB-A7BB-BDFC997335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6845" y="25733873"/>
            <a:ext cx="4703560" cy="4703560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D816FFBD-EE58-4502-9972-EB7E4A34BC2D}"/>
              </a:ext>
            </a:extLst>
          </p:cNvPr>
          <p:cNvSpPr txBox="1"/>
          <p:nvPr/>
        </p:nvSpPr>
        <p:spPr>
          <a:xfrm>
            <a:off x="19530101" y="5990435"/>
            <a:ext cx="4946375" cy="1244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490" dirty="0">
                <a:solidFill>
                  <a:srgbClr val="760000"/>
                </a:solidFill>
                <a:latin typeface="Open Sans Extra Bold"/>
              </a:rPr>
              <a:t>Problem</a:t>
            </a:r>
            <a:endParaRPr lang="en-US" sz="7490" dirty="0"/>
          </a:p>
        </p:txBody>
      </p:sp>
      <p:sp>
        <p:nvSpPr>
          <p:cNvPr id="104" name="TextBox 87">
            <a:extLst>
              <a:ext uri="{FF2B5EF4-FFF2-40B4-BE49-F238E27FC236}">
                <a16:creationId xmlns:a16="http://schemas.microsoft.com/office/drawing/2014/main" id="{8331936A-B5EB-4718-B806-E3822BBE6CA1}"/>
              </a:ext>
            </a:extLst>
          </p:cNvPr>
          <p:cNvSpPr txBox="1"/>
          <p:nvPr/>
        </p:nvSpPr>
        <p:spPr>
          <a:xfrm>
            <a:off x="14077992" y="8320161"/>
            <a:ext cx="12349657" cy="4204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Definition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Segmentation</a:t>
            </a:r>
          </a:p>
          <a:p>
            <a:pPr algn="ctr">
              <a:lnSpc>
                <a:spcPts val="8891"/>
              </a:lnSpc>
              <a:spcBef>
                <a:spcPct val="0"/>
              </a:spcBef>
            </a:pPr>
            <a:endParaRPr lang="en-US" sz="4510" dirty="0">
              <a:solidFill>
                <a:srgbClr val="760000"/>
              </a:solidFill>
              <a:latin typeface="Open Sans Extra Bold"/>
            </a:endParaRPr>
          </a:p>
        </p:txBody>
      </p:sp>
      <p:pic>
        <p:nvPicPr>
          <p:cNvPr id="63" name="Picture 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5142955" y="17909450"/>
            <a:ext cx="5315864" cy="4742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DDBD36-3899-4194-AB92-72AB3C878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35216887" y="27679896"/>
            <a:ext cx="6090412" cy="4379683"/>
          </a:xfrm>
          <a:prstGeom prst="rect">
            <a:avLst/>
          </a:prstGeom>
        </p:spPr>
      </p:pic>
      <p:sp>
        <p:nvSpPr>
          <p:cNvPr id="90" name="TextBox 90"/>
          <p:cNvSpPr txBox="1"/>
          <p:nvPr/>
        </p:nvSpPr>
        <p:spPr>
          <a:xfrm>
            <a:off x="12097446" y="26593800"/>
            <a:ext cx="12732568" cy="8220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rgbClr val="760000"/>
                </a:solidFill>
                <a:latin typeface="Open Sans Extra Bold"/>
              </a:rPr>
              <a:t>What makes your solution unique  (magic, wow factor, differentiation)?</a:t>
            </a:r>
          </a:p>
          <a:p>
            <a:pPr algn="ctr">
              <a:lnSpc>
                <a:spcPts val="9704"/>
              </a:lnSpc>
            </a:pPr>
            <a:endParaRPr lang="en-US" sz="6931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9704"/>
              </a:lnSpc>
            </a:pPr>
            <a:endParaRPr lang="en-US" sz="6931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9704"/>
              </a:lnSpc>
              <a:spcBef>
                <a:spcPct val="0"/>
              </a:spcBef>
            </a:pPr>
            <a:endParaRPr lang="en-US" sz="6931" dirty="0">
              <a:solidFill>
                <a:srgbClr val="760000"/>
              </a:solidFill>
              <a:latin typeface="Open Sans Extra Bold"/>
            </a:endParaRP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D5A008B6-96A8-4EDC-887A-DDCC40F18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945" y="7760488"/>
            <a:ext cx="5100432" cy="61498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9608DDF0CA44BBFCFD665609D13D8" ma:contentTypeVersion="14" ma:contentTypeDescription="Create a new document." ma:contentTypeScope="" ma:versionID="21cc85a2b8e3f9aafbf8d569e218e957">
  <xsd:schema xmlns:xsd="http://www.w3.org/2001/XMLSchema" xmlns:xs="http://www.w3.org/2001/XMLSchema" xmlns:p="http://schemas.microsoft.com/office/2006/metadata/properties" xmlns:ns3="cb75dd00-111b-4e15-b4ba-ad82215a151a" xmlns:ns4="d214d678-4976-4d3b-8df1-112b5ec1fb93" targetNamespace="http://schemas.microsoft.com/office/2006/metadata/properties" ma:root="true" ma:fieldsID="bcf97ca5fe6f926f3da6de64f718b3ca" ns3:_="" ns4:_="">
    <xsd:import namespace="cb75dd00-111b-4e15-b4ba-ad82215a151a"/>
    <xsd:import namespace="d214d678-4976-4d3b-8df1-112b5ec1fb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5dd00-111b-4e15-b4ba-ad82215a15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4d678-4976-4d3b-8df1-112b5ec1fb9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C7F32A-85FE-4FD1-8D95-BD9198D950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75dd00-111b-4e15-b4ba-ad82215a151a"/>
    <ds:schemaRef ds:uri="d214d678-4976-4d3b-8df1-112b5ec1fb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5DD0DB-103C-465C-9874-F90AEB25A7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238EC5-76A1-4ED2-9EBE-586AF87175E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214d678-4976-4d3b-8df1-112b5ec1fb93"/>
    <ds:schemaRef ds:uri="cb75dd00-111b-4e15-b4ba-ad82215a151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67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Open Sans Extra 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 poster template 36 x 48</dc:title>
  <dc:creator>Steven Tayman</dc:creator>
  <cp:lastModifiedBy>Leah Osmon</cp:lastModifiedBy>
  <cp:revision>17</cp:revision>
  <dcterms:created xsi:type="dcterms:W3CDTF">2006-08-16T00:00:00Z</dcterms:created>
  <dcterms:modified xsi:type="dcterms:W3CDTF">2026-02-11T15:45:29Z</dcterms:modified>
  <dc:identifier>DAFLpSMLW_U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0x010100BEB9608DDF0CA44BBFCFD665609D13D8</vt:lpwstr>
  </property>
</Properties>
</file>